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7"/>
  </p:notesMasterIdLst>
  <p:handoutMasterIdLst>
    <p:handoutMasterId r:id="rId28"/>
  </p:handoutMasterIdLst>
  <p:sldIdLst>
    <p:sldId id="282" r:id="rId5"/>
    <p:sldId id="301" r:id="rId6"/>
    <p:sldId id="293" r:id="rId7"/>
    <p:sldId id="297" r:id="rId8"/>
    <p:sldId id="283" r:id="rId9"/>
    <p:sldId id="298" r:id="rId10"/>
    <p:sldId id="291" r:id="rId11"/>
    <p:sldId id="302" r:id="rId12"/>
    <p:sldId id="310" r:id="rId13"/>
    <p:sldId id="308" r:id="rId14"/>
    <p:sldId id="309" r:id="rId15"/>
    <p:sldId id="285" r:id="rId16"/>
    <p:sldId id="303" r:id="rId17"/>
    <p:sldId id="311" r:id="rId18"/>
    <p:sldId id="284" r:id="rId19"/>
    <p:sldId id="299" r:id="rId20"/>
    <p:sldId id="300" r:id="rId21"/>
    <p:sldId id="312" r:id="rId22"/>
    <p:sldId id="305" r:id="rId23"/>
    <p:sldId id="313" r:id="rId24"/>
    <p:sldId id="296" r:id="rId25"/>
    <p:sldId id="30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9" autoAdjust="0"/>
    <p:restoredTop sz="94574" autoAdjust="0"/>
  </p:normalViewPr>
  <p:slideViewPr>
    <p:cSldViewPr snapToGrid="0">
      <p:cViewPr varScale="1">
        <p:scale>
          <a:sx n="40" d="100"/>
          <a:sy n="40" d="100"/>
        </p:scale>
        <p:origin x="68" y="4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09/27/2022</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09/27/2022</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Small Imag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9980476" y="0"/>
            <a:ext cx="2211524" cy="6858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tx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11904" y="4650539"/>
            <a:ext cx="3401478" cy="1192038"/>
          </a:xfrm>
          <a:solidFill>
            <a:schemeClr val="tx1"/>
          </a:solidFill>
        </p:spPr>
        <p:txBody>
          <a:bodyPr lIns="252000" tIns="0" anchor="ctr"/>
          <a:lstStyle>
            <a:lvl1pPr marL="0" indent="0" algn="l">
              <a:lnSpc>
                <a:spcPct val="100000"/>
              </a:lnSpc>
              <a:buNone/>
              <a:defRPr sz="1800" i="1">
                <a:solidFill>
                  <a:schemeClr val="bg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2916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3572900" y="1511476"/>
            <a:ext cx="2916000" cy="467924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6713800" y="1511475"/>
            <a:ext cx="2916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512000"/>
            <a:ext cx="1764000" cy="467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290450" y="1512000"/>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5">
            <a:extLst>
              <a:ext uri="{FF2B5EF4-FFF2-40B4-BE49-F238E27FC236}">
                <a16:creationId xmlns:a16="http://schemas.microsoft.com/office/drawing/2014/main" id="{6A983D98-E0AB-429A-9EC2-B50D4216D691}"/>
              </a:ext>
            </a:extLst>
          </p:cNvPr>
          <p:cNvSpPr>
            <a:spLocks noGrp="1"/>
          </p:cNvSpPr>
          <p:nvPr>
            <p:ph type="body" sz="quarter" idx="13"/>
          </p:nvPr>
        </p:nvSpPr>
        <p:spPr>
          <a:xfrm>
            <a:off x="4148900" y="1512000"/>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6">
            <a:extLst>
              <a:ext uri="{FF2B5EF4-FFF2-40B4-BE49-F238E27FC236}">
                <a16:creationId xmlns:a16="http://schemas.microsoft.com/office/drawing/2014/main" id="{755213BF-EF6D-45DC-A01B-DE6C2F23A6D2}"/>
              </a:ext>
            </a:extLst>
          </p:cNvPr>
          <p:cNvSpPr>
            <a:spLocks noGrp="1"/>
          </p:cNvSpPr>
          <p:nvPr>
            <p:ph type="body" sz="quarter" idx="14"/>
          </p:nvPr>
        </p:nvSpPr>
        <p:spPr>
          <a:xfrm>
            <a:off x="6007350" y="1507535"/>
            <a:ext cx="1764000" cy="4679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7">
            <a:extLst>
              <a:ext uri="{FF2B5EF4-FFF2-40B4-BE49-F238E27FC236}">
                <a16:creationId xmlns:a16="http://schemas.microsoft.com/office/drawing/2014/main" id="{77D6BBBA-F4A3-45D4-91BC-A405FFDC7C3D}"/>
              </a:ext>
            </a:extLst>
          </p:cNvPr>
          <p:cNvSpPr>
            <a:spLocks noGrp="1"/>
          </p:cNvSpPr>
          <p:nvPr>
            <p:ph type="body" sz="quarter" idx="15"/>
          </p:nvPr>
        </p:nvSpPr>
        <p:spPr>
          <a:xfrm>
            <a:off x="7865800" y="1507535"/>
            <a:ext cx="1764000" cy="468371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endParaRPr lang="en-US" noProof="0" dirty="0"/>
          </a:p>
        </p:txBody>
      </p:sp>
      <p:sp>
        <p:nvSpPr>
          <p:cNvPr id="6" name="Slide Number Placeholder 5">
            <a:extLst>
              <a:ext uri="{FF2B5EF4-FFF2-40B4-BE49-F238E27FC236}">
                <a16:creationId xmlns:a16="http://schemas.microsoft.com/office/drawing/2014/main" id="{B5A8293F-A5B5-4FCC-BF27-A25B1BAFF245}"/>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1" y="1008000"/>
            <a:ext cx="9198116"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endParaRPr lang="en-US" noProof="0" dirty="0"/>
          </a:p>
        </p:txBody>
      </p:sp>
      <p:sp>
        <p:nvSpPr>
          <p:cNvPr id="4" name="Slide Number Placeholder 3">
            <a:extLst>
              <a:ext uri="{FF2B5EF4-FFF2-40B4-BE49-F238E27FC236}">
                <a16:creationId xmlns:a16="http://schemas.microsoft.com/office/drawing/2014/main" id="{8E801980-CBAE-4A50-886D-54D7BB2E19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DF756E-F310-4229-ACDD-055D299A95FB}"/>
              </a:ext>
            </a:extLst>
          </p:cNvPr>
          <p:cNvSpPr/>
          <p:nvPr userDrawn="1"/>
        </p:nvSpPr>
        <p:spPr>
          <a:xfrm>
            <a:off x="6297105" y="424206"/>
            <a:ext cx="5505254" cy="57314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9" name="Subtitle 2">
            <a:extLst>
              <a:ext uri="{FF2B5EF4-FFF2-40B4-BE49-F238E27FC236}">
                <a16:creationId xmlns:a16="http://schemas.microsoft.com/office/drawing/2014/main" id="{07666241-4AF6-458A-A571-6C6C291D72F1}"/>
              </a:ext>
            </a:extLst>
          </p:cNvPr>
          <p:cNvSpPr>
            <a:spLocks noGrp="1"/>
          </p:cNvSpPr>
          <p:nvPr>
            <p:ph type="subTitle" idx="1"/>
          </p:nvPr>
        </p:nvSpPr>
        <p:spPr>
          <a:xfrm>
            <a:off x="6532775" y="3639199"/>
            <a:ext cx="5053936"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itle 5">
            <a:extLst>
              <a:ext uri="{FF2B5EF4-FFF2-40B4-BE49-F238E27FC236}">
                <a16:creationId xmlns:a16="http://schemas.microsoft.com/office/drawing/2014/main" id="{6F4F2BBF-F210-4954-9C73-A0030AACDDFE}"/>
              </a:ext>
            </a:extLst>
          </p:cNvPr>
          <p:cNvSpPr>
            <a:spLocks noGrp="1"/>
          </p:cNvSpPr>
          <p:nvPr>
            <p:ph type="title" hasCustomPrompt="1"/>
          </p:nvPr>
        </p:nvSpPr>
        <p:spPr>
          <a:xfrm>
            <a:off x="6532775" y="993303"/>
            <a:ext cx="5053936" cy="2513468"/>
          </a:xfrm>
        </p:spPr>
        <p:txBody>
          <a:bodyPr/>
          <a:lstStyle>
            <a:lvl1pPr>
              <a:defRPr sz="5400" cap="none">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217260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Content Placeholder 2">
            <a:extLst>
              <a:ext uri="{FF2B5EF4-FFF2-40B4-BE49-F238E27FC236}">
                <a16:creationId xmlns:a16="http://schemas.microsoft.com/office/drawing/2014/main" id="{FD1EE834-4B70-4715-8346-1C0298347EE0}"/>
              </a:ext>
            </a:extLst>
          </p:cNvPr>
          <p:cNvSpPr>
            <a:spLocks noGrp="1"/>
          </p:cNvSpPr>
          <p:nvPr>
            <p:ph idx="1"/>
          </p:nvPr>
        </p:nvSpPr>
        <p:spPr>
          <a:xfrm>
            <a:off x="432000" y="1046375"/>
            <a:ext cx="9198000"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13996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Content Placeholder 2">
            <a:extLst>
              <a:ext uri="{FF2B5EF4-FFF2-40B4-BE49-F238E27FC236}">
                <a16:creationId xmlns:a16="http://schemas.microsoft.com/office/drawing/2014/main" id="{EAE43F4C-1A64-4197-A44B-E6EB874E243B}"/>
              </a:ext>
            </a:extLst>
          </p:cNvPr>
          <p:cNvSpPr>
            <a:spLocks noGrp="1"/>
          </p:cNvSpPr>
          <p:nvPr>
            <p:ph sz="half" idx="1"/>
          </p:nvPr>
        </p:nvSpPr>
        <p:spPr>
          <a:xfrm>
            <a:off x="432000" y="1046376"/>
            <a:ext cx="4435831"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3">
            <a:extLst>
              <a:ext uri="{FF2B5EF4-FFF2-40B4-BE49-F238E27FC236}">
                <a16:creationId xmlns:a16="http://schemas.microsoft.com/office/drawing/2014/main" id="{D7B3F5B8-DC28-4878-AC9F-D434D7542D8F}"/>
              </a:ext>
            </a:extLst>
          </p:cNvPr>
          <p:cNvSpPr>
            <a:spLocks noGrp="1"/>
          </p:cNvSpPr>
          <p:nvPr>
            <p:ph sz="half" idx="2"/>
          </p:nvPr>
        </p:nvSpPr>
        <p:spPr>
          <a:xfrm>
            <a:off x="5194169" y="1046376"/>
            <a:ext cx="4435831" cy="5130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28349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7" name="Text Placeholder 2">
            <a:extLst>
              <a:ext uri="{FF2B5EF4-FFF2-40B4-BE49-F238E27FC236}">
                <a16:creationId xmlns:a16="http://schemas.microsoft.com/office/drawing/2014/main" id="{CB97B01E-88B2-448F-BD96-A1AAFA39AC1E}"/>
              </a:ext>
            </a:extLst>
          </p:cNvPr>
          <p:cNvSpPr>
            <a:spLocks noGrp="1"/>
          </p:cNvSpPr>
          <p:nvPr>
            <p:ph type="body" idx="1"/>
          </p:nvPr>
        </p:nvSpPr>
        <p:spPr>
          <a:xfrm>
            <a:off x="432000" y="1068420"/>
            <a:ext cx="4434840" cy="823912"/>
          </a:xfrm>
          <a:solidFill>
            <a:schemeClr val="tx1"/>
          </a:solidFill>
        </p:spPr>
        <p:txBody>
          <a:bodyPr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Text Placeholder 4">
            <a:extLst>
              <a:ext uri="{FF2B5EF4-FFF2-40B4-BE49-F238E27FC236}">
                <a16:creationId xmlns:a16="http://schemas.microsoft.com/office/drawing/2014/main" id="{40BADDE2-4EE6-41B4-804C-EBF680128B40}"/>
              </a:ext>
            </a:extLst>
          </p:cNvPr>
          <p:cNvSpPr>
            <a:spLocks noGrp="1"/>
          </p:cNvSpPr>
          <p:nvPr>
            <p:ph type="body" sz="quarter" idx="3"/>
          </p:nvPr>
        </p:nvSpPr>
        <p:spPr>
          <a:xfrm>
            <a:off x="5195160" y="1068420"/>
            <a:ext cx="4434840" cy="823912"/>
          </a:xfrm>
          <a:solidFill>
            <a:schemeClr val="tx1"/>
          </a:solidFill>
        </p:spPr>
        <p:txBody>
          <a:bodyPr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9" name="Content Placeholder 3">
            <a:extLst>
              <a:ext uri="{FF2B5EF4-FFF2-40B4-BE49-F238E27FC236}">
                <a16:creationId xmlns:a16="http://schemas.microsoft.com/office/drawing/2014/main" id="{BB0A14E0-899D-4594-BC9E-AE89BF0D3AB7}"/>
              </a:ext>
            </a:extLst>
          </p:cNvPr>
          <p:cNvSpPr>
            <a:spLocks noGrp="1"/>
          </p:cNvSpPr>
          <p:nvPr>
            <p:ph sz="half" idx="2"/>
          </p:nvPr>
        </p:nvSpPr>
        <p:spPr>
          <a:xfrm>
            <a:off x="432001" y="2096752"/>
            <a:ext cx="4434840" cy="40929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5">
            <a:extLst>
              <a:ext uri="{FF2B5EF4-FFF2-40B4-BE49-F238E27FC236}">
                <a16:creationId xmlns:a16="http://schemas.microsoft.com/office/drawing/2014/main" id="{2C699014-D902-4E9A-80CD-8D2BCFE67097}"/>
              </a:ext>
            </a:extLst>
          </p:cNvPr>
          <p:cNvSpPr>
            <a:spLocks noGrp="1"/>
          </p:cNvSpPr>
          <p:nvPr>
            <p:ph sz="quarter" idx="4"/>
          </p:nvPr>
        </p:nvSpPr>
        <p:spPr>
          <a:xfrm>
            <a:off x="5195160" y="2096752"/>
            <a:ext cx="4434840" cy="409291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25328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1" y="457200"/>
            <a:ext cx="3159612" cy="1600200"/>
          </a:xfrm>
        </p:spPr>
        <p:txBody>
          <a:bodyPr anchor="b"/>
          <a:lstStyle>
            <a:lvl1pPr>
              <a:defRPr sz="2800"/>
            </a:lvl1pPr>
          </a:lstStyle>
          <a:p>
            <a:r>
              <a:rPr lang="en-US" noProof="0"/>
              <a:t>Click to edit Master title style</a:t>
            </a:r>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p:nvPr>
        </p:nvSpPr>
        <p:spPr>
          <a:xfrm>
            <a:off x="432001" y="2057400"/>
            <a:ext cx="3159612" cy="4126584"/>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Content Placeholder 2">
            <a:extLst>
              <a:ext uri="{FF2B5EF4-FFF2-40B4-BE49-F238E27FC236}">
                <a16:creationId xmlns:a16="http://schemas.microsoft.com/office/drawing/2014/main" id="{79F53EF1-D412-467C-B7CE-30536F140AE1}"/>
              </a:ext>
            </a:extLst>
          </p:cNvPr>
          <p:cNvSpPr>
            <a:spLocks noGrp="1"/>
          </p:cNvSpPr>
          <p:nvPr>
            <p:ph idx="1"/>
          </p:nvPr>
        </p:nvSpPr>
        <p:spPr>
          <a:xfrm>
            <a:off x="3770722" y="457201"/>
            <a:ext cx="6023727" cy="572678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14757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a:xfrm>
            <a:off x="432000" y="6356350"/>
            <a:ext cx="4114800" cy="365125"/>
          </a:xfrm>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Title 1">
            <a:extLst>
              <a:ext uri="{FF2B5EF4-FFF2-40B4-BE49-F238E27FC236}">
                <a16:creationId xmlns:a16="http://schemas.microsoft.com/office/drawing/2014/main" id="{AC67C685-BABE-4B77-8C5E-B39B093D3AEA}"/>
              </a:ext>
            </a:extLst>
          </p:cNvPr>
          <p:cNvSpPr>
            <a:spLocks noGrp="1"/>
          </p:cNvSpPr>
          <p:nvPr>
            <p:ph type="title"/>
          </p:nvPr>
        </p:nvSpPr>
        <p:spPr>
          <a:xfrm>
            <a:off x="432001" y="457200"/>
            <a:ext cx="3159612" cy="1600200"/>
          </a:xfrm>
        </p:spPr>
        <p:txBody>
          <a:bodyPr anchor="b"/>
          <a:lstStyle>
            <a:lvl1pPr>
              <a:defRPr sz="2800"/>
            </a:lvl1pPr>
          </a:lstStyle>
          <a:p>
            <a:r>
              <a:rPr lang="en-US" noProof="0"/>
              <a:t>Click to edit Master title style</a:t>
            </a:r>
          </a:p>
        </p:txBody>
      </p:sp>
      <p:sp>
        <p:nvSpPr>
          <p:cNvPr id="9" name="Text Placeholder 3">
            <a:extLst>
              <a:ext uri="{FF2B5EF4-FFF2-40B4-BE49-F238E27FC236}">
                <a16:creationId xmlns:a16="http://schemas.microsoft.com/office/drawing/2014/main" id="{0B6B7795-36CC-459B-AE8B-7FB2F40AF37C}"/>
              </a:ext>
            </a:extLst>
          </p:cNvPr>
          <p:cNvSpPr>
            <a:spLocks noGrp="1"/>
          </p:cNvSpPr>
          <p:nvPr>
            <p:ph type="body" sz="half" idx="2"/>
          </p:nvPr>
        </p:nvSpPr>
        <p:spPr>
          <a:xfrm>
            <a:off x="432001" y="2057400"/>
            <a:ext cx="3159612" cy="4126584"/>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2" name="Picture Placeholder 2">
            <a:extLst>
              <a:ext uri="{FF2B5EF4-FFF2-40B4-BE49-F238E27FC236}">
                <a16:creationId xmlns:a16="http://schemas.microsoft.com/office/drawing/2014/main" id="{10319378-269C-406E-9B84-FCF22DA02EFF}"/>
              </a:ext>
            </a:extLst>
          </p:cNvPr>
          <p:cNvSpPr>
            <a:spLocks noGrp="1"/>
          </p:cNvSpPr>
          <p:nvPr>
            <p:ph type="pic" idx="1"/>
          </p:nvPr>
        </p:nvSpPr>
        <p:spPr>
          <a:xfrm>
            <a:off x="3788021" y="457201"/>
            <a:ext cx="5949868" cy="57267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103075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115799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4ED587-2D2F-4D3F-B55B-C64465AB4EC5}"/>
              </a:ext>
            </a:extLst>
          </p:cNvPr>
          <p:cNvSpPr/>
          <p:nvPr userDrawn="1"/>
        </p:nvSpPr>
        <p:spPr>
          <a:xfrm>
            <a:off x="69274" y="66963"/>
            <a:ext cx="9911201" cy="67273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18115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endParaRPr lang="en-US" noProof="0" dirty="0"/>
          </a:p>
        </p:txBody>
      </p:sp>
      <p:sp>
        <p:nvSpPr>
          <p:cNvPr id="3" name="Slide Number Placeholder 2">
            <a:extLst>
              <a:ext uri="{FF2B5EF4-FFF2-40B4-BE49-F238E27FC236}">
                <a16:creationId xmlns:a16="http://schemas.microsoft.com/office/drawing/2014/main" id="{2310D190-B83D-438A-91BC-470C41B22A29}"/>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Image">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069FFAE5-B16E-4571-88F7-52FA5354B1A1}"/>
              </a:ext>
            </a:extLst>
          </p:cNvPr>
          <p:cNvSpPr>
            <a:spLocks noGrp="1"/>
          </p:cNvSpPr>
          <p:nvPr>
            <p:ph type="pic" sz="quarter" idx="13" hasCustomPrompt="1"/>
          </p:nvPr>
        </p:nvSpPr>
        <p:spPr>
          <a:xfrm>
            <a:off x="69273" y="63691"/>
            <a:ext cx="9911201" cy="6727346"/>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86990" y="4346296"/>
            <a:ext cx="6798250" cy="1674470"/>
          </a:xfrm>
        </p:spPr>
        <p:txBody>
          <a:bodyPr anchor="b"/>
          <a:lstStyle>
            <a:lvl1pPr algn="r">
              <a:lnSpc>
                <a:spcPts val="5000"/>
              </a:lnSpc>
              <a:defRPr sz="6000" b="1" cap="all" spc="-300" baseline="0">
                <a:solidFill>
                  <a:schemeClr val="bg1"/>
                </a:solidFill>
                <a:latin typeface="+mj-lt"/>
              </a:defRPr>
            </a:lvl1pPr>
          </a:lstStyle>
          <a:p>
            <a:r>
              <a:rPr lang="en-US" noProof="0"/>
              <a:t>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326418" y="4650539"/>
            <a:ext cx="2456210" cy="1192038"/>
          </a:xfrm>
          <a:solidFill>
            <a:schemeClr val="bg1"/>
          </a:solidFill>
        </p:spPr>
        <p:txBody>
          <a:bodyPr lIns="252000" tIns="0" anchor="ctr"/>
          <a:lstStyle>
            <a:lvl1pPr marL="0" indent="0" algn="l">
              <a:lnSpc>
                <a:spcPct val="100000"/>
              </a:lnSpc>
              <a:buNone/>
              <a:defRPr sz="1800" i="1">
                <a:solidFill>
                  <a:schemeClr val="tx1"/>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409473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192000"/>
          </a:xfrm>
          <a:solidFill>
            <a:schemeClr val="bg1">
              <a:lumMod val="9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a:lstStyle>
            <a:lvl1pPr algn="r">
              <a:defRPr>
                <a:solidFill>
                  <a:schemeClr val="tx1"/>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a:lstStyle>
            <a:lvl1pPr marL="0" indent="0" algn="r">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445000" y="2908300"/>
            <a:ext cx="5184800" cy="3283700"/>
          </a:xfrm>
          <a:solidFill>
            <a:schemeClr val="bg1"/>
          </a:solidFill>
        </p:spPr>
        <p:txBody>
          <a:bodyPr lIns="180000" tIns="252000" rIns="252000"/>
          <a:lstStyle>
            <a:lvl1pPr algn="l">
              <a:defRPr>
                <a:solidFill>
                  <a:schemeClr val="tx1">
                    <a:lumMod val="75000"/>
                    <a:lumOff val="25000"/>
                  </a:schemeClr>
                </a:solidFill>
              </a:defRPr>
            </a:lvl1pPr>
            <a:lvl2pPr algn="l">
              <a:defRPr>
                <a:solidFill>
                  <a:schemeClr val="tx1">
                    <a:lumMod val="75000"/>
                    <a:lumOff val="25000"/>
                  </a:schemeClr>
                </a:solidFill>
              </a:defRPr>
            </a:lvl2pPr>
            <a:lvl3pPr algn="l">
              <a:defRPr>
                <a:solidFill>
                  <a:schemeClr val="tx1">
                    <a:lumMod val="75000"/>
                    <a:lumOff val="25000"/>
                  </a:schemeClr>
                </a:solidFill>
              </a:defRPr>
            </a:lvl3pPr>
            <a:lvl4pPr algn="l">
              <a:defRPr>
                <a:solidFill>
                  <a:schemeClr val="tx1">
                    <a:lumMod val="75000"/>
                    <a:lumOff val="25000"/>
                  </a:schemeClr>
                </a:solidFill>
              </a:defRPr>
            </a:lvl4pPr>
            <a:lvl5pPr algn="l">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Photo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3823393" y="1343906"/>
            <a:ext cx="3736800" cy="3933645"/>
          </a:xfrm>
          <a:solidFill>
            <a:schemeClr val="bg1"/>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p:txBody>
          <a:bodyPr/>
          <a:lstStyle/>
          <a:p>
            <a:fld id="{19B51A1E-902D-48AF-9020-955120F399B6}" type="slidenum">
              <a:rPr lang="en-US" noProof="0" smtClean="0"/>
              <a:pPr/>
              <a:t>‹#›</a:t>
            </a:fld>
            <a:endParaRPr lang="en-US" noProof="0" dirty="0"/>
          </a:p>
        </p:txBody>
      </p:sp>
      <p:sp>
        <p:nvSpPr>
          <p:cNvPr id="9" name="Picture Placeholder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7560193" y="1344803"/>
            <a:ext cx="3737526" cy="3933645"/>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6" name="Title 5">
            <a:extLst>
              <a:ext uri="{FF2B5EF4-FFF2-40B4-BE49-F238E27FC236}">
                <a16:creationId xmlns:a16="http://schemas.microsoft.com/office/drawing/2014/main" id="{7F4F1543-153D-4F77-A4A9-C9BBA1C2052E}"/>
              </a:ext>
            </a:extLst>
          </p:cNvPr>
          <p:cNvSpPr>
            <a:spLocks noGrp="1"/>
          </p:cNvSpPr>
          <p:nvPr>
            <p:ph type="title"/>
          </p:nvPr>
        </p:nvSpPr>
        <p:spPr>
          <a:xfrm>
            <a:off x="432000" y="432000"/>
            <a:ext cx="9131100" cy="432000"/>
          </a:xfrm>
        </p:spPr>
        <p:txBody>
          <a:bodyPr/>
          <a:lstStyle/>
          <a:p>
            <a:r>
              <a:rPr lang="en-US" noProof="0"/>
              <a:t>Click to edit Master title style</a:t>
            </a:r>
          </a:p>
        </p:txBody>
      </p:sp>
      <p:sp>
        <p:nvSpPr>
          <p:cNvPr id="11" name="Subtitle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1008000"/>
            <a:ext cx="68959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34719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a:lstStyle>
            <a:lvl1pPr>
              <a:defRPr>
                <a:solidFill>
                  <a:schemeClr val="tx1"/>
                </a:solidFill>
              </a:defRPr>
            </a:lvl1pPr>
          </a:lstStyle>
          <a:p>
            <a:r>
              <a:rPr lang="en-US" noProof="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9198000"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432296"/>
            <a:ext cx="4500000" cy="527076"/>
          </a:xfrm>
          <a:solidFill>
            <a:schemeClr val="tx1"/>
          </a:solidFill>
        </p:spPr>
        <p:txBody>
          <a:bodyPr lIns="180000" tIns="36000" anchor="ctr"/>
          <a:lstStyle>
            <a:lvl1pPr marL="0" indent="0">
              <a:buNone/>
              <a:defRPr sz="2400" b="1" spc="-15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023668"/>
            <a:ext cx="4500000" cy="416833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5129800" y="1433105"/>
            <a:ext cx="4500000" cy="525283"/>
          </a:xfrm>
          <a:solidFill>
            <a:schemeClr val="tx1"/>
          </a:solidFill>
        </p:spPr>
        <p:txBody>
          <a:bodyPr lIns="180000" tIns="36000" anchor="ctr"/>
          <a:lstStyle>
            <a:lvl1pPr marL="0" indent="0">
              <a:buNone/>
              <a:defRPr sz="2400" b="1" spc="-150">
                <a:solidFill>
                  <a:schemeClr val="bg1"/>
                </a:solidFill>
                <a:latin typeface="+mj-lt"/>
              </a:defRPr>
            </a:lvl1pPr>
          </a:lstStyle>
          <a:p>
            <a:pPr lvl="0"/>
            <a:r>
              <a:rPr lang="en-US" noProof="0"/>
              <a:t>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5129800" y="2020359"/>
            <a:ext cx="4500000" cy="4170891"/>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endParaRPr lang="en-US" noProof="0" dirty="0"/>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299200" y="432000"/>
            <a:ext cx="5472113" cy="5759250"/>
          </a:xfrm>
          <a:solidFill>
            <a:schemeClr val="tx1">
              <a:lumMod val="75000"/>
              <a:lumOff val="25000"/>
            </a:schemeClr>
          </a:solidFill>
        </p:spPr>
        <p:txBody>
          <a:bodyPr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3875314" y="5096632"/>
            <a:ext cx="2028686" cy="1094618"/>
          </a:xfrm>
        </p:spPr>
        <p:txBody>
          <a:bodyPr anchor="b"/>
          <a:lstStyle>
            <a:lvl1pPr marL="0" indent="0" algn="r">
              <a:buNone/>
              <a:defRPr i="1">
                <a:solidFill>
                  <a:schemeClr val="tx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endParaRPr lang="en-US" noProof="0" dirty="0"/>
          </a:p>
        </p:txBody>
      </p:sp>
      <p:sp>
        <p:nvSpPr>
          <p:cNvPr id="2" name="Slide Number Placeholder 1">
            <a:extLst>
              <a:ext uri="{FF2B5EF4-FFF2-40B4-BE49-F238E27FC236}">
                <a16:creationId xmlns:a16="http://schemas.microsoft.com/office/drawing/2014/main" id="{E25951D2-91DB-40E7-95D5-4B372602DEB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28F8443E-0D06-4057-933B-C87E884C5F72}"/>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174360" y="2112793"/>
            <a:ext cx="6798250" cy="1674470"/>
          </a:xfrm>
        </p:spPr>
        <p:txBody>
          <a:bodyPr anchor="ctr"/>
          <a:lstStyle>
            <a:lvl1pPr algn="ctr">
              <a:lnSpc>
                <a:spcPct val="100000"/>
              </a:lnSpc>
              <a:defRPr sz="6000" b="1" cap="all" spc="-300" baseline="0">
                <a:solidFill>
                  <a:schemeClr val="tx1"/>
                </a:solidFill>
                <a:latin typeface="+mj-lt"/>
              </a:defRPr>
            </a:lvl1pPr>
          </a:lstStyle>
          <a:p>
            <a:r>
              <a:rPr lang="en-US" noProof="0"/>
              <a:t>Thank you</a:t>
            </a:r>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Text Placeholder 5">
            <a:extLst>
              <a:ext uri="{FF2B5EF4-FFF2-40B4-BE49-F238E27FC236}">
                <a16:creationId xmlns:a16="http://schemas.microsoft.com/office/drawing/2014/main" id="{CA3EFDD3-A9D2-4EB6-BB2A-F6999D9F7EA6}"/>
              </a:ext>
            </a:extLst>
          </p:cNvPr>
          <p:cNvSpPr>
            <a:spLocks noGrp="1"/>
          </p:cNvSpPr>
          <p:nvPr>
            <p:ph type="body" sz="quarter" idx="15" hasCustomPrompt="1"/>
          </p:nvPr>
        </p:nvSpPr>
        <p:spPr>
          <a:xfrm>
            <a:off x="2174361" y="4035727"/>
            <a:ext cx="3329850" cy="382887"/>
          </a:xfrm>
        </p:spPr>
        <p:txBody>
          <a:bodyPr/>
          <a:lstStyle>
            <a:lvl1pPr marL="0" indent="0" algn="r">
              <a:buNone/>
              <a:defRPr sz="2400"/>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12" name="Text Placeholder 6">
            <a:extLst>
              <a:ext uri="{FF2B5EF4-FFF2-40B4-BE49-F238E27FC236}">
                <a16:creationId xmlns:a16="http://schemas.microsoft.com/office/drawing/2014/main" id="{261ED1F7-B623-43D9-9BDA-8808C5CFAFFB}"/>
              </a:ext>
            </a:extLst>
          </p:cNvPr>
          <p:cNvSpPr>
            <a:spLocks noGrp="1"/>
          </p:cNvSpPr>
          <p:nvPr>
            <p:ph type="body" sz="quarter" idx="16" hasCustomPrompt="1"/>
          </p:nvPr>
        </p:nvSpPr>
        <p:spPr>
          <a:xfrm>
            <a:off x="6062268" y="4150118"/>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13" name="Text Placeholder 7">
            <a:extLst>
              <a:ext uri="{FF2B5EF4-FFF2-40B4-BE49-F238E27FC236}">
                <a16:creationId xmlns:a16="http://schemas.microsoft.com/office/drawing/2014/main" id="{E27366FC-4115-4122-9CE2-5FA9D424AD51}"/>
              </a:ext>
            </a:extLst>
          </p:cNvPr>
          <p:cNvSpPr>
            <a:spLocks noGrp="1"/>
          </p:cNvSpPr>
          <p:nvPr>
            <p:ph type="body" sz="quarter" idx="17" hasCustomPrompt="1"/>
          </p:nvPr>
        </p:nvSpPr>
        <p:spPr>
          <a:xfrm>
            <a:off x="6062268" y="4540691"/>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4" name="Text Placeholder 8">
            <a:extLst>
              <a:ext uri="{FF2B5EF4-FFF2-40B4-BE49-F238E27FC236}">
                <a16:creationId xmlns:a16="http://schemas.microsoft.com/office/drawing/2014/main" id="{DEB36829-2F8B-4E22-AB6D-4111D18AF847}"/>
              </a:ext>
            </a:extLst>
          </p:cNvPr>
          <p:cNvSpPr>
            <a:spLocks noGrp="1"/>
          </p:cNvSpPr>
          <p:nvPr>
            <p:ph type="body" sz="quarter" idx="18" hasCustomPrompt="1"/>
          </p:nvPr>
        </p:nvSpPr>
        <p:spPr>
          <a:xfrm>
            <a:off x="6062268" y="4931263"/>
            <a:ext cx="2910342" cy="238016"/>
          </a:xfrm>
        </p:spPr>
        <p:txBody>
          <a:bodyPr/>
          <a:lstStyle>
            <a:lvl1pPr marL="0" indent="0" algn="l">
              <a:buNone/>
              <a:defRPr sz="1400" i="1"/>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Tree>
    <p:extLst>
      <p:ext uri="{BB962C8B-B14F-4D97-AF65-F5344CB8AC3E}">
        <p14:creationId xmlns:p14="http://schemas.microsoft.com/office/powerpoint/2010/main" val="3189010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endParaRPr lang="en-US" noProof="0" dirty="0"/>
          </a:p>
        </p:txBody>
      </p:sp>
      <p:sp>
        <p:nvSpPr>
          <p:cNvPr id="5" name="Slide Number Placeholder 4">
            <a:extLst>
              <a:ext uri="{FF2B5EF4-FFF2-40B4-BE49-F238E27FC236}">
                <a16:creationId xmlns:a16="http://schemas.microsoft.com/office/drawing/2014/main" id="{3442953D-28FC-41B5-A1BB-BB3BA7CA40B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C8D0EF-1DB6-4ADC-8F31-5AE53BF5EAF4}"/>
              </a:ext>
            </a:extLst>
          </p:cNvPr>
          <p:cNvSpPr/>
          <p:nvPr userDrawn="1"/>
        </p:nvSpPr>
        <p:spPr>
          <a:xfrm>
            <a:off x="69274" y="66963"/>
            <a:ext cx="9911201" cy="6727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62F208ED-79A0-4B2C-A5EE-9D27466BCA3F}"/>
              </a:ext>
            </a:extLst>
          </p:cNvPr>
          <p:cNvSpPr/>
          <p:nvPr userDrawn="1"/>
        </p:nvSpPr>
        <p:spPr>
          <a:xfrm>
            <a:off x="11407775" y="6356350"/>
            <a:ext cx="784225" cy="3651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9198116" cy="432000"/>
          </a:xfrm>
          <a:prstGeom prst="rect">
            <a:avLst/>
          </a:prstGeom>
        </p:spPr>
        <p:txBody>
          <a:bodyPr vert="horz" lIns="0" tIns="0" rIns="0" bIns="0" rtlCol="0" anchor="ctr">
            <a:noAutofit/>
          </a:bodyPr>
          <a:lstStyle/>
          <a:p>
            <a:r>
              <a:rPr lang="en-US" noProof="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9198116" cy="467925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56350"/>
            <a:ext cx="4114800" cy="365125"/>
          </a:xfrm>
          <a:prstGeom prst="rect">
            <a:avLst/>
          </a:prstGeom>
        </p:spPr>
        <p:txBody>
          <a:bodyPr vert="horz" lIns="0" tIns="0" rIns="0" bIns="0" rtlCol="0" anchor="ctr"/>
          <a:lstStyle>
            <a:lvl1pPr algn="l">
              <a:defRPr sz="1200" i="1">
                <a:solidFill>
                  <a:schemeClr val="tx1">
                    <a:lumMod val="75000"/>
                    <a:lumOff val="25000"/>
                  </a:schemeClr>
                </a:solidFill>
                <a:latin typeface="Times New Roman" panose="02020603050405020304" pitchFamily="18" charset="0"/>
                <a:cs typeface="Times New Roman" panose="02020603050405020304" pitchFamily="18" charset="0"/>
              </a:defRPr>
            </a:lvl1pPr>
          </a:lstStyle>
          <a:p>
            <a:endParaRPr lang="en-US" noProof="0" dirty="0"/>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47502" y="6401750"/>
            <a:ext cx="278418" cy="274324"/>
          </a:xfrm>
          <a:prstGeom prst="rect">
            <a:avLst/>
          </a:prstGeom>
        </p:spPr>
        <p:txBody>
          <a:bodyPr vert="horz" lIns="0" tIns="0" rIns="0" bIns="0" rtlCol="0" anchor="ctr"/>
          <a:lstStyle>
            <a:lvl1pPr algn="ctr">
              <a:defRPr sz="1200" i="1">
                <a:solidFill>
                  <a:schemeClr val="bg1"/>
                </a:solidFill>
              </a:defRPr>
            </a:lvl1pPr>
          </a:lstStyle>
          <a:p>
            <a:fld id="{19B51A1E-902D-48AF-9020-955120F399B6}" type="slidenum">
              <a:rPr lang="en-US" noProof="0" smtClean="0"/>
              <a:pPr/>
              <a:t>‹#›</a:t>
            </a:fld>
            <a:endParaRPr lang="en-US" noProof="0" dirty="0"/>
          </a:p>
        </p:txBody>
      </p:sp>
      <p:sp>
        <p:nvSpPr>
          <p:cNvPr id="4" name="TextBox 3">
            <a:extLst>
              <a:ext uri="{FF2B5EF4-FFF2-40B4-BE49-F238E27FC236}">
                <a16:creationId xmlns:a16="http://schemas.microsoft.com/office/drawing/2014/main" id="{34FDC6F9-37F9-4E25-AECA-D307B8421C73}"/>
              </a:ext>
            </a:extLst>
          </p:cNvPr>
          <p:cNvSpPr txBox="1"/>
          <p:nvPr userDrawn="1"/>
        </p:nvSpPr>
        <p:spPr>
          <a:xfrm>
            <a:off x="9630116" y="6346108"/>
            <a:ext cx="1662546" cy="404658"/>
          </a:xfrm>
          <a:prstGeom prst="rect">
            <a:avLst/>
          </a:prstGeom>
          <a:noFill/>
        </p:spPr>
        <p:txBody>
          <a:bodyPr wrap="square" lIns="0" tIns="36000" rIns="0" bIns="0" rtlCol="0">
            <a:spAutoFit/>
          </a:bodyPr>
          <a:lstStyle/>
          <a:p>
            <a:pPr algn="r">
              <a:lnSpc>
                <a:spcPts val="1400"/>
              </a:lnSpc>
            </a:pPr>
            <a:r>
              <a:rPr lang="en-US" sz="1600" b="1" spc="-100" baseline="0" noProof="0" dirty="0">
                <a:solidFill>
                  <a:schemeClr val="tx1">
                    <a:lumMod val="50000"/>
                    <a:lumOff val="50000"/>
                  </a:schemeClr>
                </a:solidFill>
                <a:latin typeface="Corbel" panose="020B0503020204020204" pitchFamily="34" charset="0"/>
              </a:rPr>
              <a:t>FIRST UP</a:t>
            </a:r>
            <a:br>
              <a:rPr lang="en-US" sz="1600" b="1" spc="-100" baseline="0" noProof="0" dirty="0">
                <a:solidFill>
                  <a:schemeClr val="tx1">
                    <a:lumMod val="50000"/>
                    <a:lumOff val="50000"/>
                  </a:schemeClr>
                </a:solidFill>
                <a:latin typeface="Corbel" panose="020B0503020204020204" pitchFamily="34" charset="0"/>
              </a:rPr>
            </a:br>
            <a:r>
              <a:rPr lang="en-US" sz="1600" b="1" spc="-100" baseline="0" noProof="0" dirty="0">
                <a:solidFill>
                  <a:schemeClr val="accent1"/>
                </a:solidFill>
                <a:latin typeface="Corbel" panose="020B0503020204020204" pitchFamily="34" charset="0"/>
              </a:rPr>
              <a:t> </a:t>
            </a:r>
            <a:r>
              <a:rPr lang="en-US" sz="1600" b="1" spc="-100" baseline="0" noProof="0" dirty="0">
                <a:solidFill>
                  <a:schemeClr val="tx1"/>
                </a:solidFill>
                <a:latin typeface="Corbel" panose="020B0503020204020204" pitchFamily="34" charset="0"/>
              </a:rPr>
              <a:t>CONSULTANTS</a:t>
            </a:r>
          </a:p>
        </p:txBody>
      </p:sp>
      <p:sp>
        <p:nvSpPr>
          <p:cNvPr id="8" name="Rectangle 7">
            <a:extLst>
              <a:ext uri="{FF2B5EF4-FFF2-40B4-BE49-F238E27FC236}">
                <a16:creationId xmlns:a16="http://schemas.microsoft.com/office/drawing/2014/main" id="{6B322F68-670D-45A0-A54F-7E70BCEAED3F}"/>
              </a:ext>
            </a:extLst>
          </p:cNvPr>
          <p:cNvSpPr/>
          <p:nvPr userDrawn="1"/>
        </p:nvSpPr>
        <p:spPr>
          <a:xfrm>
            <a:off x="0" y="6794309"/>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E69B5F15-353A-4344-8D61-F4E25AA9FB6C}"/>
              </a:ext>
            </a:extLst>
          </p:cNvPr>
          <p:cNvSpPr/>
          <p:nvPr userDrawn="1"/>
        </p:nvSpPr>
        <p:spPr>
          <a:xfrm>
            <a:off x="0" y="0"/>
            <a:ext cx="9980476" cy="63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2FA0C0AA-FCE8-4A7F-928A-54C96BBA9053}"/>
              </a:ext>
            </a:extLst>
          </p:cNvPr>
          <p:cNvSpPr/>
          <p:nvPr userDrawn="1"/>
        </p:nvSpPr>
        <p:spPr>
          <a:xfrm rot="5400000">
            <a:off x="-3378441" y="3410285"/>
            <a:ext cx="6826157" cy="69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5" r:id="rId5"/>
    <p:sldLayoutId id="2147483659" r:id="rId6"/>
    <p:sldLayoutId id="2147483660" r:id="rId7"/>
    <p:sldLayoutId id="2147483664" r:id="rId8"/>
    <p:sldLayoutId id="2147483650" r:id="rId9"/>
    <p:sldLayoutId id="2147483656" r:id="rId10"/>
    <p:sldLayoutId id="2147483657" r:id="rId11"/>
    <p:sldLayoutId id="2147483654" r:id="rId12"/>
    <p:sldLayoutId id="2147483672" r:id="rId13"/>
    <p:sldLayoutId id="2147483666" r:id="rId14"/>
    <p:sldLayoutId id="2147483667" r:id="rId15"/>
    <p:sldLayoutId id="2147483668" r:id="rId16"/>
    <p:sldLayoutId id="2147483673" r:id="rId17"/>
    <p:sldLayoutId id="2147483675" r:id="rId18"/>
    <p:sldLayoutId id="2147483669" r:id="rId19"/>
    <p:sldLayoutId id="2147483655" r:id="rId20"/>
  </p:sldLayoutIdLst>
  <p:hf hdr="0" ftr="0" dt="0"/>
  <p:txStyles>
    <p:title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hyperlink" Target="http://wacita.org/" TargetMode="External"/><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2F2BFDF-E9F2-4569-A9F2-E1FFCB7FB82D}"/>
              </a:ext>
            </a:extLst>
          </p:cNvPr>
          <p:cNvSpPr txBox="1"/>
          <p:nvPr/>
        </p:nvSpPr>
        <p:spPr>
          <a:xfrm>
            <a:off x="2007705" y="3941638"/>
            <a:ext cx="5077536" cy="431781"/>
          </a:xfrm>
          <a:prstGeom prst="rect">
            <a:avLst/>
          </a:prstGeom>
          <a:noFill/>
        </p:spPr>
        <p:txBody>
          <a:bodyPr wrap="square" lIns="0" tIns="36000" rIns="0" bIns="0" rtlCol="0">
            <a:spAutoFit/>
          </a:bodyPr>
          <a:lstStyle/>
          <a:p>
            <a:pPr algn="r">
              <a:lnSpc>
                <a:spcPts val="1400"/>
              </a:lnSpc>
            </a:pPr>
            <a:r>
              <a:rPr lang="en-US" sz="2400" b="1" spc="-100" baseline="0" dirty="0">
                <a:solidFill>
                  <a:srgbClr val="7030A0"/>
                </a:solidFill>
                <a:latin typeface="Corbel" panose="020B0503020204020204" pitchFamily="34" charset="0"/>
              </a:rPr>
              <a:t>My Job title on a Family Therapeutic Court Team</a:t>
            </a:r>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US" dirty="0"/>
              <a:t>Cross Training &amp; Intro Template</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p:txBody>
          <a:bodyPr/>
          <a:lstStyle/>
          <a:p>
            <a:r>
              <a:rPr lang="en-US" dirty="0"/>
              <a:t>My Role, My Expertise, </a:t>
            </a:r>
          </a:p>
          <a:p>
            <a:r>
              <a:rPr lang="en-US" dirty="0"/>
              <a:t>&amp;My Why</a:t>
            </a:r>
          </a:p>
        </p:txBody>
      </p:sp>
      <p:pic>
        <p:nvPicPr>
          <p:cNvPr id="18" name="Picture Placeholder 17">
            <a:extLst>
              <a:ext uri="{FF2B5EF4-FFF2-40B4-BE49-F238E27FC236}">
                <a16:creationId xmlns:a16="http://schemas.microsoft.com/office/drawing/2014/main" id="{2411CA0B-8E20-7C48-9074-8D57423981DC}"/>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6" name="Title 2">
            <a:extLst>
              <a:ext uri="{FF2B5EF4-FFF2-40B4-BE49-F238E27FC236}">
                <a16:creationId xmlns:a16="http://schemas.microsoft.com/office/drawing/2014/main" id="{AE5DC5D5-41BE-47FD-ACF3-D38DCEA07AFD}"/>
              </a:ext>
            </a:extLst>
          </p:cNvPr>
          <p:cNvSpPr txBox="1">
            <a:spLocks/>
          </p:cNvSpPr>
          <p:nvPr/>
        </p:nvSpPr>
        <p:spPr>
          <a:xfrm>
            <a:off x="669471" y="835808"/>
            <a:ext cx="8507186" cy="1674470"/>
          </a:xfrm>
          <a:prstGeom prst="rect">
            <a:avLst/>
          </a:prstGeom>
        </p:spPr>
        <p:txBody>
          <a:bodyPr vert="horz" lIns="0" tIns="0" rIns="0" bIns="0" rtlCol="0" anchor="b">
            <a:noAutofit/>
          </a:bodyPr>
          <a:lstStyle>
            <a:lvl1pPr algn="r" defTabSz="914400" rtl="0" eaLnBrk="1" latinLnBrk="0" hangingPunct="1">
              <a:lnSpc>
                <a:spcPts val="5000"/>
              </a:lnSpc>
              <a:spcBef>
                <a:spcPct val="0"/>
              </a:spcBef>
              <a:buNone/>
              <a:defRPr sz="6000" b="1" kern="1200" cap="all" spc="-300" baseline="0">
                <a:solidFill>
                  <a:schemeClr val="tx1"/>
                </a:solidFill>
                <a:latin typeface="+mj-lt"/>
                <a:ea typeface="+mj-ea"/>
                <a:cs typeface="+mj-cs"/>
              </a:defRPr>
            </a:lvl1pPr>
          </a:lstStyle>
          <a:p>
            <a:pPr algn="l">
              <a:lnSpc>
                <a:spcPct val="100000"/>
              </a:lnSpc>
            </a:pPr>
            <a:r>
              <a:rPr lang="en-US" sz="1800" spc="0" dirty="0">
                <a:solidFill>
                  <a:srgbClr val="7030A0"/>
                </a:solidFill>
              </a:rPr>
              <a:t>Consider having one member of your team do this each month. Then repeat: yearly, whenever there is staff turnover, or when your discipline has revisions in role or practices. </a:t>
            </a:r>
          </a:p>
          <a:p>
            <a:pPr algn="l">
              <a:lnSpc>
                <a:spcPct val="150000"/>
              </a:lnSpc>
            </a:pPr>
            <a:r>
              <a:rPr lang="en-US" sz="1800" spc="0" dirty="0">
                <a:solidFill>
                  <a:srgbClr val="7030A0"/>
                </a:solidFill>
              </a:rPr>
              <a:t>	- FTC Best Practice 1, Provision G. </a:t>
            </a:r>
          </a:p>
        </p:txBody>
      </p:sp>
    </p:spTree>
    <p:extLst>
      <p:ext uri="{BB962C8B-B14F-4D97-AF65-F5344CB8AC3E}">
        <p14:creationId xmlns:p14="http://schemas.microsoft.com/office/powerpoint/2010/main" val="389996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p:txBody>
          <a:bodyPr/>
          <a:lstStyle/>
          <a:p>
            <a:r>
              <a:rPr lang="en-US" dirty="0"/>
              <a:t>How can we help each other?</a:t>
            </a:r>
          </a:p>
        </p:txBody>
      </p: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658299" y="864000"/>
            <a:ext cx="6888256" cy="4818002"/>
          </a:xfrm>
        </p:spPr>
        <p:txBody>
          <a:bodyPr/>
          <a:lstStyle/>
          <a:p>
            <a:endParaRPr lang="en-US" sz="2400" dirty="0"/>
          </a:p>
          <a:p>
            <a:pPr marL="0" indent="0">
              <a:buNone/>
            </a:pPr>
            <a:r>
              <a:rPr lang="en-US" sz="2400" b="1" dirty="0"/>
              <a:t>PERSONAL STRENGTHS AND STRUGGLES</a:t>
            </a:r>
            <a:r>
              <a:rPr lang="en-US" sz="2400" dirty="0"/>
              <a:t>:</a:t>
            </a:r>
          </a:p>
          <a:p>
            <a:r>
              <a:rPr lang="en-US" sz="2400" dirty="0"/>
              <a:t>What are you able to do well in current team? </a:t>
            </a:r>
          </a:p>
          <a:p>
            <a:r>
              <a:rPr lang="en-US" sz="2400" dirty="0"/>
              <a:t>What do you struggle with?</a:t>
            </a:r>
          </a:p>
          <a:p>
            <a:r>
              <a:rPr lang="en-US" sz="2400" dirty="0"/>
              <a:t>Is there anything you wish the team knew about you that might help them to remove stigma from your position?</a:t>
            </a:r>
          </a:p>
          <a:p>
            <a:pPr marL="0" indent="0">
              <a:buNone/>
            </a:pPr>
            <a:endParaRPr lang="en-US" sz="2400" dirty="0"/>
          </a:p>
        </p:txBody>
      </p:sp>
      <p:pic>
        <p:nvPicPr>
          <p:cNvPr id="19" name="Picture Placeholder 18">
            <a:extLst>
              <a:ext uri="{FF2B5EF4-FFF2-40B4-BE49-F238E27FC236}">
                <a16:creationId xmlns:a16="http://schemas.microsoft.com/office/drawing/2014/main" id="{78E3D4B9-3B79-3A44-BAC1-8FEE23274B97}"/>
              </a:ext>
              <a:ext uri="{C183D7F6-B498-43B3-948B-1728B52AA6E4}">
                <adec:decorative xmlns:adec="http://schemas.microsoft.com/office/drawing/2017/decorative" val="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a:xfrm>
            <a:off x="7921127" y="1140291"/>
            <a:ext cx="3737526" cy="4818002"/>
          </a:xfrm>
        </p:spPr>
      </p:pic>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10</a:t>
            </a:fld>
            <a:endParaRPr lang="en-US" dirty="0"/>
          </a:p>
        </p:txBody>
      </p:sp>
      <p:sp>
        <p:nvSpPr>
          <p:cNvPr id="7" name="TextBox 6">
            <a:extLst>
              <a:ext uri="{FF2B5EF4-FFF2-40B4-BE49-F238E27FC236}">
                <a16:creationId xmlns:a16="http://schemas.microsoft.com/office/drawing/2014/main" id="{78559E90-BDEA-4A8F-8223-D43E4EE28722}"/>
              </a:ext>
            </a:extLst>
          </p:cNvPr>
          <p:cNvSpPr txBox="1"/>
          <p:nvPr/>
        </p:nvSpPr>
        <p:spPr>
          <a:xfrm>
            <a:off x="6824634" y="6203572"/>
            <a:ext cx="5077536" cy="231918"/>
          </a:xfrm>
          <a:prstGeom prst="rect">
            <a:avLst/>
          </a:prstGeom>
          <a:noFill/>
        </p:spPr>
        <p:txBody>
          <a:bodyPr wrap="square" lIns="0" tIns="36000" rIns="0" bIns="0" rtlCol="0">
            <a:spAutoFit/>
          </a:bodyPr>
          <a:lstStyle/>
          <a:p>
            <a:pPr algn="r">
              <a:lnSpc>
                <a:spcPts val="1400"/>
              </a:lnSpc>
            </a:pPr>
            <a:r>
              <a:rPr lang="en-US" b="1" spc="-100" baseline="0" dirty="0">
                <a:solidFill>
                  <a:srgbClr val="7030A0"/>
                </a:solidFill>
                <a:latin typeface="Corbel" panose="020B0503020204020204" pitchFamily="34" charset="0"/>
              </a:rPr>
              <a:t>Role</a:t>
            </a:r>
          </a:p>
        </p:txBody>
      </p:sp>
    </p:spTree>
    <p:extLst>
      <p:ext uri="{BB962C8B-B14F-4D97-AF65-F5344CB8AC3E}">
        <p14:creationId xmlns:p14="http://schemas.microsoft.com/office/powerpoint/2010/main" val="1055497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625249" y="864000"/>
            <a:ext cx="5759509" cy="4818002"/>
          </a:xfrm>
        </p:spPr>
        <p:txBody>
          <a:bodyPr/>
          <a:lstStyle/>
          <a:p>
            <a:endParaRPr lang="en-US" dirty="0"/>
          </a:p>
          <a:p>
            <a:pPr marL="0" indent="0">
              <a:buNone/>
            </a:pPr>
            <a:r>
              <a:rPr lang="en-US" sz="2400" b="1" dirty="0"/>
              <a:t>PERSONAL STRENGTHS AND STRUGGLES</a:t>
            </a:r>
            <a:r>
              <a:rPr lang="en-US" sz="2000" dirty="0"/>
              <a:t>:</a:t>
            </a:r>
          </a:p>
          <a:p>
            <a:r>
              <a:rPr lang="en-US" sz="2000" i="1" dirty="0"/>
              <a:t>I am good at </a:t>
            </a:r>
            <a:r>
              <a:rPr lang="en-US" sz="2000" dirty="0"/>
              <a:t>communicating regularly and keeping all people involved</a:t>
            </a:r>
          </a:p>
          <a:p>
            <a:r>
              <a:rPr lang="en-US" sz="2000" i="1" dirty="0"/>
              <a:t>I am not good at </a:t>
            </a:r>
            <a:r>
              <a:rPr lang="en-US" sz="2000" dirty="0"/>
              <a:t>report deadlines (but I try really hard!)</a:t>
            </a:r>
          </a:p>
          <a:p>
            <a:r>
              <a:rPr lang="en-US" sz="2000" i="1" dirty="0"/>
              <a:t>I struggle with </a:t>
            </a:r>
            <a:r>
              <a:rPr lang="en-US" sz="2000" dirty="0"/>
              <a:t>full time work while volunteering, but mostly feel supported if I can’t make it to a meeting and make sure to only take on one case at a time. </a:t>
            </a:r>
          </a:p>
          <a:p>
            <a:r>
              <a:rPr lang="en-US" sz="2000" i="1" dirty="0"/>
              <a:t>I would love </a:t>
            </a:r>
            <a:r>
              <a:rPr lang="en-US" sz="2000" dirty="0"/>
              <a:t>if we had a more detailed MOU for my position and some examples of reports so I can make sure I’m getting that info right</a:t>
            </a: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11</a:t>
            </a:fld>
            <a:endParaRPr lang="en-US" dirty="0"/>
          </a:p>
        </p:txBody>
      </p:sp>
      <p:sp>
        <p:nvSpPr>
          <p:cNvPr id="7" name="TextBox 6">
            <a:extLst>
              <a:ext uri="{FF2B5EF4-FFF2-40B4-BE49-F238E27FC236}">
                <a16:creationId xmlns:a16="http://schemas.microsoft.com/office/drawing/2014/main" id="{78559E90-BDEA-4A8F-8223-D43E4EE28722}"/>
              </a:ext>
            </a:extLst>
          </p:cNvPr>
          <p:cNvSpPr txBox="1"/>
          <p:nvPr/>
        </p:nvSpPr>
        <p:spPr>
          <a:xfrm>
            <a:off x="6824634" y="6203572"/>
            <a:ext cx="5077536" cy="231918"/>
          </a:xfrm>
          <a:prstGeom prst="rect">
            <a:avLst/>
          </a:prstGeom>
          <a:noFill/>
        </p:spPr>
        <p:txBody>
          <a:bodyPr wrap="square" lIns="0" tIns="36000" rIns="0" bIns="0" rtlCol="0">
            <a:spAutoFit/>
          </a:bodyPr>
          <a:lstStyle/>
          <a:p>
            <a:pPr algn="r">
              <a:lnSpc>
                <a:spcPts val="1400"/>
              </a:lnSpc>
            </a:pPr>
            <a:r>
              <a:rPr lang="en-US" b="1" spc="-100" baseline="0" dirty="0">
                <a:solidFill>
                  <a:srgbClr val="7030A0"/>
                </a:solidFill>
                <a:latin typeface="Corbel" panose="020B0503020204020204" pitchFamily="34" charset="0"/>
              </a:rPr>
              <a:t>Volunteer GAL</a:t>
            </a:r>
          </a:p>
        </p:txBody>
      </p:sp>
      <p:sp>
        <p:nvSpPr>
          <p:cNvPr id="5" name="Title 4">
            <a:extLst>
              <a:ext uri="{FF2B5EF4-FFF2-40B4-BE49-F238E27FC236}">
                <a16:creationId xmlns:a16="http://schemas.microsoft.com/office/drawing/2014/main" id="{6BBE03B8-DF24-4B43-B4BC-7761460BE505}"/>
              </a:ext>
            </a:extLst>
          </p:cNvPr>
          <p:cNvSpPr>
            <a:spLocks noGrp="1"/>
          </p:cNvSpPr>
          <p:nvPr>
            <p:ph type="title"/>
          </p:nvPr>
        </p:nvSpPr>
        <p:spPr/>
        <p:txBody>
          <a:bodyPr/>
          <a:lstStyle/>
          <a:p>
            <a:r>
              <a:rPr lang="en-US" dirty="0"/>
              <a:t>How can we help each other?</a:t>
            </a:r>
          </a:p>
        </p:txBody>
      </p:sp>
      <p:pic>
        <p:nvPicPr>
          <p:cNvPr id="10" name="Picture 9" descr="Speaker and her 1 year old nephew sit on a bench and make faces at each other ">
            <a:extLst>
              <a:ext uri="{FF2B5EF4-FFF2-40B4-BE49-F238E27FC236}">
                <a16:creationId xmlns:a16="http://schemas.microsoft.com/office/drawing/2014/main" id="{669FDE84-8E46-45A7-B33F-2E14EE274161}"/>
              </a:ext>
            </a:extLst>
          </p:cNvPr>
          <p:cNvPicPr>
            <a:picLocks noChangeAspect="1"/>
          </p:cNvPicPr>
          <p:nvPr/>
        </p:nvPicPr>
        <p:blipFill rotWithShape="1">
          <a:blip r:embed="rId2">
            <a:extLst>
              <a:ext uri="{28A0092B-C50C-407E-A947-70E740481C1C}">
                <a14:useLocalDpi xmlns:a14="http://schemas.microsoft.com/office/drawing/2010/main" val="0"/>
              </a:ext>
            </a:extLst>
          </a:blip>
          <a:srcRect l="13644" t="34955" r="5155" b="26847"/>
          <a:stretch/>
        </p:blipFill>
        <p:spPr>
          <a:xfrm>
            <a:off x="7266782" y="2873798"/>
            <a:ext cx="4925218" cy="3089190"/>
          </a:xfrm>
          <a:prstGeom prst="rect">
            <a:avLst/>
          </a:prstGeom>
        </p:spPr>
      </p:pic>
    </p:spTree>
    <p:extLst>
      <p:ext uri="{BB962C8B-B14F-4D97-AF65-F5344CB8AC3E}">
        <p14:creationId xmlns:p14="http://schemas.microsoft.com/office/powerpoint/2010/main" val="48209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86E961-B76E-423F-995E-11B31E921437}"/>
              </a:ext>
            </a:extLst>
          </p:cNvPr>
          <p:cNvSpPr>
            <a:spLocks noGrp="1"/>
          </p:cNvSpPr>
          <p:nvPr>
            <p:ph sz="half" idx="1"/>
          </p:nvPr>
        </p:nvSpPr>
        <p:spPr>
          <a:xfrm>
            <a:off x="420688" y="1961898"/>
            <a:ext cx="5472113" cy="1094618"/>
          </a:xfrm>
        </p:spPr>
        <p:txBody>
          <a:bodyPr/>
          <a:lstStyle/>
          <a:p>
            <a:pPr algn="l"/>
            <a:r>
              <a:rPr lang="en-US" i="0" dirty="0">
                <a:solidFill>
                  <a:srgbClr val="7030A0"/>
                </a:solidFill>
              </a:rPr>
              <a:t>Use this section to talk more generally about your job to folks from other fields. If you were at a high school career fair, how would you describe your role and the ethical obligations of that job?</a:t>
            </a:r>
          </a:p>
          <a:p>
            <a:r>
              <a:rPr lang="en-US" dirty="0"/>
              <a:t> . </a:t>
            </a:r>
          </a:p>
        </p:txBody>
      </p:sp>
      <p:pic>
        <p:nvPicPr>
          <p:cNvPr id="18" name="Picture Placeholder 17">
            <a:extLst>
              <a:ext uri="{FF2B5EF4-FFF2-40B4-BE49-F238E27FC236}">
                <a16:creationId xmlns:a16="http://schemas.microsoft.com/office/drawing/2014/main" id="{1737DA0F-B2C4-4840-AACC-FCCC344DDFED}"/>
              </a:ext>
              <a:ext uri="{C183D7F6-B498-43B3-948B-1728B52AA6E4}">
                <adec:decorative xmlns:adec="http://schemas.microsoft.com/office/drawing/2017/decorative" val="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a:lstStyle/>
          <a:p>
            <a:fld id="{19B51A1E-902D-48AF-9020-955120F399B6}" type="slidenum">
              <a:rPr lang="en-US" smtClean="0"/>
              <a:pPr/>
              <a:t>12</a:t>
            </a:fld>
            <a:endParaRPr lang="en-US" dirty="0"/>
          </a:p>
        </p:txBody>
      </p:sp>
      <p:sp>
        <p:nvSpPr>
          <p:cNvPr id="7" name="Title 6" hidden="1">
            <a:extLst>
              <a:ext uri="{FF2B5EF4-FFF2-40B4-BE49-F238E27FC236}">
                <a16:creationId xmlns:a16="http://schemas.microsoft.com/office/drawing/2014/main" id="{065116C4-2A26-42B6-837C-2C0840042C4E}"/>
              </a:ext>
            </a:extLst>
          </p:cNvPr>
          <p:cNvSpPr>
            <a:spLocks noGrp="1"/>
          </p:cNvSpPr>
          <p:nvPr>
            <p:ph type="title"/>
          </p:nvPr>
        </p:nvSpPr>
        <p:spPr/>
        <p:txBody>
          <a:bodyPr/>
          <a:lstStyle/>
          <a:p>
            <a:r>
              <a:rPr lang="en-US" dirty="0"/>
              <a:t>Slide Title</a:t>
            </a:r>
          </a:p>
        </p:txBody>
      </p:sp>
      <p:sp>
        <p:nvSpPr>
          <p:cNvPr id="8" name="Title 1">
            <a:extLst>
              <a:ext uri="{FF2B5EF4-FFF2-40B4-BE49-F238E27FC236}">
                <a16:creationId xmlns:a16="http://schemas.microsoft.com/office/drawing/2014/main" id="{E66B2485-DA3C-40BB-8CB6-2720A8FF0E27}"/>
              </a:ext>
            </a:extLst>
          </p:cNvPr>
          <p:cNvSpPr txBox="1">
            <a:spLocks/>
          </p:cNvSpPr>
          <p:nvPr/>
        </p:nvSpPr>
        <p:spPr>
          <a:xfrm>
            <a:off x="324107" y="432000"/>
            <a:ext cx="9131100"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a:lstStyle>
          <a:p>
            <a:r>
              <a:rPr lang="en-US" dirty="0"/>
              <a:t>My ethical Obligations</a:t>
            </a:r>
          </a:p>
        </p:txBody>
      </p:sp>
      <p:sp>
        <p:nvSpPr>
          <p:cNvPr id="9" name="TextBox 8">
            <a:extLst>
              <a:ext uri="{FF2B5EF4-FFF2-40B4-BE49-F238E27FC236}">
                <a16:creationId xmlns:a16="http://schemas.microsoft.com/office/drawing/2014/main" id="{4894934E-C38C-4E50-B86E-419FF044A073}"/>
              </a:ext>
            </a:extLst>
          </p:cNvPr>
          <p:cNvSpPr txBox="1"/>
          <p:nvPr/>
        </p:nvSpPr>
        <p:spPr>
          <a:xfrm>
            <a:off x="6824634" y="6203572"/>
            <a:ext cx="5077536" cy="231918"/>
          </a:xfrm>
          <a:prstGeom prst="rect">
            <a:avLst/>
          </a:prstGeom>
          <a:noFill/>
        </p:spPr>
        <p:txBody>
          <a:bodyPr wrap="square" lIns="0" tIns="36000" rIns="0" bIns="0" rtlCol="0">
            <a:spAutoFit/>
          </a:bodyPr>
          <a:lstStyle/>
          <a:p>
            <a:pPr algn="r">
              <a:lnSpc>
                <a:spcPts val="1400"/>
              </a:lnSpc>
            </a:pPr>
            <a:r>
              <a:rPr lang="en-US" b="1" spc="-100" baseline="0" dirty="0">
                <a:solidFill>
                  <a:srgbClr val="7030A0"/>
                </a:solidFill>
                <a:latin typeface="Corbel" panose="020B0503020204020204" pitchFamily="34" charset="0"/>
              </a:rPr>
              <a:t>Role</a:t>
            </a:r>
          </a:p>
        </p:txBody>
      </p:sp>
      <p:sp>
        <p:nvSpPr>
          <p:cNvPr id="10" name="Content Placeholder 3">
            <a:extLst>
              <a:ext uri="{FF2B5EF4-FFF2-40B4-BE49-F238E27FC236}">
                <a16:creationId xmlns:a16="http://schemas.microsoft.com/office/drawing/2014/main" id="{31FF7355-4626-41C4-8D5A-BF13ABFD4B52}"/>
              </a:ext>
            </a:extLst>
          </p:cNvPr>
          <p:cNvSpPr txBox="1">
            <a:spLocks/>
          </p:cNvSpPr>
          <p:nvPr/>
        </p:nvSpPr>
        <p:spPr>
          <a:xfrm>
            <a:off x="584287" y="5249032"/>
            <a:ext cx="5472113" cy="1094618"/>
          </a:xfrm>
          <a:prstGeom prst="rect">
            <a:avLst/>
          </a:prstGeom>
        </p:spPr>
        <p:txBody>
          <a:bodyPr vert="horz" lIns="0" tIns="0" rIns="0" bIns="0" rtlCol="0" anchor="b">
            <a:noAutofit/>
          </a:bodyPr>
          <a:lstStyle>
            <a:lvl1pPr marL="0" indent="0" algn="r" defTabSz="914400" rtl="0" eaLnBrk="1" latinLnBrk="0" hangingPunct="1">
              <a:lnSpc>
                <a:spcPct val="90000"/>
              </a:lnSpc>
              <a:spcBef>
                <a:spcPts val="1000"/>
              </a:spcBef>
              <a:buFont typeface="Arial" panose="020B0604020202020204" pitchFamily="34" charset="0"/>
              <a:buNone/>
              <a:defRPr sz="1800" i="1" kern="1200">
                <a:solidFill>
                  <a:schemeClr val="tx1"/>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 am a member of ____ Association that decides on the legal and ethical obligations of my position</a:t>
            </a:r>
          </a:p>
          <a:p>
            <a:r>
              <a:rPr lang="en-US" dirty="0"/>
              <a:t>The basic rules I follow are:</a:t>
            </a:r>
          </a:p>
          <a:p>
            <a:r>
              <a:rPr lang="en-US" dirty="0"/>
              <a:t>Mention: Privacy, standards of care, Anything a non-lawyer, non-judge, non-SUD provider would need to know</a:t>
            </a:r>
          </a:p>
          <a:p>
            <a:r>
              <a:rPr lang="en-US" dirty="0"/>
              <a:t> . </a:t>
            </a:r>
          </a:p>
        </p:txBody>
      </p:sp>
    </p:spTree>
    <p:extLst>
      <p:ext uri="{BB962C8B-B14F-4D97-AF65-F5344CB8AC3E}">
        <p14:creationId xmlns:p14="http://schemas.microsoft.com/office/powerpoint/2010/main" val="665219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B86E961-B76E-423F-995E-11B31E921437}"/>
              </a:ext>
            </a:extLst>
          </p:cNvPr>
          <p:cNvSpPr>
            <a:spLocks noGrp="1"/>
          </p:cNvSpPr>
          <p:nvPr>
            <p:ph sz="half" idx="1"/>
          </p:nvPr>
        </p:nvSpPr>
        <p:spPr>
          <a:xfrm>
            <a:off x="431887" y="5096632"/>
            <a:ext cx="5472113" cy="1094618"/>
          </a:xfrm>
        </p:spPr>
        <p:txBody>
          <a:bodyPr/>
          <a:lstStyle/>
          <a:p>
            <a:r>
              <a:rPr lang="en-US" sz="2400" dirty="0"/>
              <a:t>According to the National CASA/GAL Association for Children:</a:t>
            </a:r>
          </a:p>
          <a:p>
            <a:r>
              <a:rPr lang="en-US" sz="2400" dirty="0"/>
              <a:t>“</a:t>
            </a:r>
            <a:r>
              <a:rPr lang="en-US" sz="2400" i="0" dirty="0"/>
              <a:t>volunteers </a:t>
            </a:r>
            <a:r>
              <a:rPr lang="en-US" sz="2400" b="1" i="0" u="sng" dirty="0"/>
              <a:t>advocate for the best-interests of children </a:t>
            </a:r>
            <a:r>
              <a:rPr lang="en-US" sz="2400" i="0" dirty="0"/>
              <a:t>who have experienced abuse or neglect. Volunteers </a:t>
            </a:r>
            <a:r>
              <a:rPr lang="en-US" sz="2400" b="1" i="0" u="sng" dirty="0"/>
              <a:t>work with </a:t>
            </a:r>
            <a:r>
              <a:rPr lang="en-US" sz="2400" i="0" dirty="0"/>
              <a:t>child welfare professionals, educators and service providers to ensure that </a:t>
            </a:r>
            <a:r>
              <a:rPr lang="en-US" sz="2400" b="1" i="0" u="sng" dirty="0"/>
              <a:t>judges have the information </a:t>
            </a:r>
            <a:r>
              <a:rPr lang="en-US" sz="2400" i="0" dirty="0"/>
              <a:t>they need to make the most well-informed decisions for each child”</a:t>
            </a:r>
            <a:endParaRPr lang="en-US" sz="2400" dirty="0"/>
          </a:p>
          <a:p>
            <a:r>
              <a:rPr lang="en-US" dirty="0"/>
              <a:t>The basic rules I follow are:</a:t>
            </a:r>
          </a:p>
          <a:p>
            <a:r>
              <a:rPr lang="en-US" i="0" dirty="0"/>
              <a:t>I don’t give legal advice</a:t>
            </a:r>
          </a:p>
          <a:p>
            <a:r>
              <a:rPr lang="en-US" i="0" dirty="0"/>
              <a:t>I do make connections between partners and needs</a:t>
            </a:r>
          </a:p>
          <a:p>
            <a:r>
              <a:rPr lang="en-US" i="0" dirty="0"/>
              <a:t>I do report facts and information</a:t>
            </a:r>
          </a:p>
          <a:p>
            <a:r>
              <a:rPr lang="en-US" i="0" dirty="0"/>
              <a:t> </a:t>
            </a:r>
            <a:r>
              <a:rPr lang="en-US" i="0" u="sng" dirty="0"/>
              <a:t>Separately</a:t>
            </a:r>
            <a:r>
              <a:rPr lang="en-US" i="0" dirty="0"/>
              <a:t> I give my opinion of best interests</a:t>
            </a:r>
            <a:r>
              <a:rPr lang="en-US" dirty="0"/>
              <a:t>. </a:t>
            </a:r>
          </a:p>
        </p:txBody>
      </p:sp>
      <p:pic>
        <p:nvPicPr>
          <p:cNvPr id="18" name="Picture Placeholder 17" descr="Author and a male partner pose in front of the Seahawks football game">
            <a:extLst>
              <a:ext uri="{FF2B5EF4-FFF2-40B4-BE49-F238E27FC236}">
                <a16:creationId xmlns:a16="http://schemas.microsoft.com/office/drawing/2014/main" id="{1737DA0F-B2C4-4840-AACC-FCCC344DDFED}"/>
              </a:ext>
              <a:ext uri="{C183D7F6-B498-43B3-948B-1728B52AA6E4}">
                <adec:decorative xmlns:adec="http://schemas.microsoft.com/office/drawing/2017/decorative" val="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6299200" y="1259583"/>
            <a:ext cx="5472113" cy="4104084"/>
          </a:xfrm>
        </p:spPr>
      </p:pic>
      <p:sp>
        <p:nvSpPr>
          <p:cNvPr id="6" name="Slide Number Placeholder 5">
            <a:extLst>
              <a:ext uri="{FF2B5EF4-FFF2-40B4-BE49-F238E27FC236}">
                <a16:creationId xmlns:a16="http://schemas.microsoft.com/office/drawing/2014/main" id="{70202D98-AA1E-41BB-B94E-180311759C13}"/>
              </a:ext>
            </a:extLst>
          </p:cNvPr>
          <p:cNvSpPr>
            <a:spLocks noGrp="1"/>
          </p:cNvSpPr>
          <p:nvPr>
            <p:ph type="sldNum" sz="quarter" idx="15"/>
          </p:nvPr>
        </p:nvSpPr>
        <p:spPr/>
        <p:txBody>
          <a:bodyPr/>
          <a:lstStyle/>
          <a:p>
            <a:fld id="{19B51A1E-902D-48AF-9020-955120F399B6}" type="slidenum">
              <a:rPr lang="en-US" smtClean="0"/>
              <a:pPr/>
              <a:t>13</a:t>
            </a:fld>
            <a:endParaRPr lang="en-US" dirty="0"/>
          </a:p>
        </p:txBody>
      </p:sp>
      <p:sp>
        <p:nvSpPr>
          <p:cNvPr id="7" name="Title 6" hidden="1">
            <a:extLst>
              <a:ext uri="{FF2B5EF4-FFF2-40B4-BE49-F238E27FC236}">
                <a16:creationId xmlns:a16="http://schemas.microsoft.com/office/drawing/2014/main" id="{065116C4-2A26-42B6-837C-2C0840042C4E}"/>
              </a:ext>
            </a:extLst>
          </p:cNvPr>
          <p:cNvSpPr>
            <a:spLocks noGrp="1"/>
          </p:cNvSpPr>
          <p:nvPr>
            <p:ph type="title"/>
          </p:nvPr>
        </p:nvSpPr>
        <p:spPr/>
        <p:txBody>
          <a:bodyPr/>
          <a:lstStyle/>
          <a:p>
            <a:r>
              <a:rPr lang="en-US" dirty="0"/>
              <a:t>Slide Title</a:t>
            </a:r>
          </a:p>
        </p:txBody>
      </p:sp>
      <p:sp>
        <p:nvSpPr>
          <p:cNvPr id="8" name="Title 1">
            <a:extLst>
              <a:ext uri="{FF2B5EF4-FFF2-40B4-BE49-F238E27FC236}">
                <a16:creationId xmlns:a16="http://schemas.microsoft.com/office/drawing/2014/main" id="{E66B2485-DA3C-40BB-8CB6-2720A8FF0E27}"/>
              </a:ext>
            </a:extLst>
          </p:cNvPr>
          <p:cNvSpPr txBox="1">
            <a:spLocks/>
          </p:cNvSpPr>
          <p:nvPr/>
        </p:nvSpPr>
        <p:spPr>
          <a:xfrm>
            <a:off x="324107" y="432000"/>
            <a:ext cx="9131100"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spc="-150" baseline="0">
                <a:solidFill>
                  <a:schemeClr val="tx1"/>
                </a:solidFill>
                <a:latin typeface="+mj-lt"/>
                <a:ea typeface="+mj-ea"/>
                <a:cs typeface="+mj-cs"/>
              </a:defRPr>
            </a:lvl1pPr>
          </a:lstStyle>
          <a:p>
            <a:r>
              <a:rPr lang="en-US" dirty="0"/>
              <a:t>My ethical Obligations</a:t>
            </a:r>
          </a:p>
        </p:txBody>
      </p:sp>
      <p:sp>
        <p:nvSpPr>
          <p:cNvPr id="9" name="TextBox 8">
            <a:extLst>
              <a:ext uri="{FF2B5EF4-FFF2-40B4-BE49-F238E27FC236}">
                <a16:creationId xmlns:a16="http://schemas.microsoft.com/office/drawing/2014/main" id="{29EE253D-8187-43D2-997E-58B46DB11E8F}"/>
              </a:ext>
            </a:extLst>
          </p:cNvPr>
          <p:cNvSpPr txBox="1"/>
          <p:nvPr/>
        </p:nvSpPr>
        <p:spPr>
          <a:xfrm>
            <a:off x="6824634" y="6203572"/>
            <a:ext cx="5077536" cy="231918"/>
          </a:xfrm>
          <a:prstGeom prst="rect">
            <a:avLst/>
          </a:prstGeom>
          <a:noFill/>
        </p:spPr>
        <p:txBody>
          <a:bodyPr wrap="square" lIns="0" tIns="36000" rIns="0" bIns="0" rtlCol="0">
            <a:spAutoFit/>
          </a:bodyPr>
          <a:lstStyle/>
          <a:p>
            <a:pPr algn="r">
              <a:lnSpc>
                <a:spcPts val="1400"/>
              </a:lnSpc>
            </a:pPr>
            <a:r>
              <a:rPr lang="en-US" b="1" spc="-100" baseline="0" dirty="0">
                <a:solidFill>
                  <a:srgbClr val="7030A0"/>
                </a:solidFill>
                <a:latin typeface="Corbel" panose="020B0503020204020204" pitchFamily="34" charset="0"/>
              </a:rPr>
              <a:t>Volunteer  </a:t>
            </a:r>
            <a:r>
              <a:rPr lang="en-US" b="1" spc="-100" dirty="0">
                <a:solidFill>
                  <a:srgbClr val="7030A0"/>
                </a:solidFill>
                <a:latin typeface="Corbel" panose="020B0503020204020204" pitchFamily="34" charset="0"/>
              </a:rPr>
              <a:t>GAL</a:t>
            </a:r>
            <a:endParaRPr lang="en-US" b="1" spc="-100" baseline="0" dirty="0">
              <a:solidFill>
                <a:srgbClr val="7030A0"/>
              </a:solidFill>
              <a:latin typeface="Corbel" panose="020B0503020204020204" pitchFamily="34" charset="0"/>
            </a:endParaRPr>
          </a:p>
        </p:txBody>
      </p:sp>
    </p:spTree>
    <p:extLst>
      <p:ext uri="{BB962C8B-B14F-4D97-AF65-F5344CB8AC3E}">
        <p14:creationId xmlns:p14="http://schemas.microsoft.com/office/powerpoint/2010/main" val="1558121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15CB-CDB2-4AFA-8FC3-B85E4DDFA72D}"/>
              </a:ext>
            </a:extLst>
          </p:cNvPr>
          <p:cNvSpPr>
            <a:spLocks noGrp="1"/>
          </p:cNvSpPr>
          <p:nvPr>
            <p:ph type="ctrTitle"/>
          </p:nvPr>
        </p:nvSpPr>
        <p:spPr/>
        <p:txBody>
          <a:bodyPr/>
          <a:lstStyle/>
          <a:p>
            <a:r>
              <a:rPr lang="en-US" dirty="0">
                <a:solidFill>
                  <a:srgbClr val="7030A0"/>
                </a:solidFill>
              </a:rPr>
              <a:t>Suggestion</a:t>
            </a:r>
          </a:p>
        </p:txBody>
      </p:sp>
      <p:sp>
        <p:nvSpPr>
          <p:cNvPr id="3" name="Text Placeholder 2">
            <a:extLst>
              <a:ext uri="{FF2B5EF4-FFF2-40B4-BE49-F238E27FC236}">
                <a16:creationId xmlns:a16="http://schemas.microsoft.com/office/drawing/2014/main" id="{8AC1F19F-9114-433F-B47E-FF91659B36F7}"/>
              </a:ext>
            </a:extLst>
          </p:cNvPr>
          <p:cNvSpPr>
            <a:spLocks noGrp="1"/>
          </p:cNvSpPr>
          <p:nvPr>
            <p:ph type="body" sz="quarter" idx="15"/>
          </p:nvPr>
        </p:nvSpPr>
        <p:spPr>
          <a:xfrm>
            <a:off x="1520328" y="4035727"/>
            <a:ext cx="8857561" cy="591357"/>
          </a:xfrm>
        </p:spPr>
        <p:txBody>
          <a:bodyPr/>
          <a:lstStyle/>
          <a:p>
            <a:pPr algn="ctr"/>
            <a:r>
              <a:rPr lang="en-US" dirty="0"/>
              <a:t>Consider pausing here for a team conversation about questions, anything that might need to change, anything that is not mentioned that should be. Consider coming to an agreement as a team about what the role should look like. Then spend a little time documenting that as an MOU or in a provider manual</a:t>
            </a:r>
          </a:p>
        </p:txBody>
      </p:sp>
    </p:spTree>
    <p:extLst>
      <p:ext uri="{BB962C8B-B14F-4D97-AF65-F5344CB8AC3E}">
        <p14:creationId xmlns:p14="http://schemas.microsoft.com/office/powerpoint/2010/main" val="3944171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A hypothetical</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dirty="0"/>
              <a:t>What would be my role in this situation?</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1800" y="1424301"/>
            <a:ext cx="4500000" cy="498616"/>
          </a:xfrm>
          <a:solidFill>
            <a:schemeClr val="tx1"/>
          </a:solidFill>
        </p:spPr>
        <p:txBody>
          <a:bodyPr/>
          <a:lstStyle/>
          <a:p>
            <a:r>
              <a:rPr lang="en-US" dirty="0"/>
              <a:t>7 year old female child</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431800" y="2169000"/>
            <a:ext cx="4500000" cy="2520000"/>
          </a:xfrm>
        </p:spPr>
        <p:txBody>
          <a:bodyPr/>
          <a:lstStyle/>
          <a:p>
            <a:r>
              <a:rPr lang="en-US" dirty="0"/>
              <a:t>In out of home care for 6 months</a:t>
            </a:r>
          </a:p>
          <a:p>
            <a:pPr lvl="1"/>
            <a:r>
              <a:rPr lang="en-US" dirty="0"/>
              <a:t>Primary safety risk at removal was drug paraphernalia and witnessing DV against mother by paramour</a:t>
            </a:r>
          </a:p>
          <a:p>
            <a:pPr lvl="1"/>
            <a:r>
              <a:rPr lang="en-US" dirty="0"/>
              <a:t>Unstable housing</a:t>
            </a:r>
          </a:p>
          <a:p>
            <a:r>
              <a:rPr lang="en-US" dirty="0"/>
              <a:t>Unknown father</a:t>
            </a:r>
          </a:p>
          <a:p>
            <a:r>
              <a:rPr lang="en-US" dirty="0"/>
              <a:t>Mother </a:t>
            </a:r>
          </a:p>
          <a:p>
            <a:pPr lvl="1"/>
            <a:r>
              <a:rPr lang="en-US" dirty="0"/>
              <a:t>has never missed a visit </a:t>
            </a:r>
          </a:p>
          <a:p>
            <a:pPr lvl="1"/>
            <a:r>
              <a:rPr lang="en-US" dirty="0"/>
              <a:t>has not entered treatment or maintained sobriety from drug of choice: methamphetamine </a:t>
            </a:r>
          </a:p>
          <a:p>
            <a:r>
              <a:rPr lang="en-US" dirty="0"/>
              <a:t>Recently, child told GAL she was “afraid of Mom” during unsupervised visits. </a:t>
            </a:r>
          </a:p>
          <a:p>
            <a:r>
              <a:rPr lang="en-US" dirty="0"/>
              <a:t>Resource parents report tantrums and behavioral issues after every visit. </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447502" y="6401750"/>
            <a:ext cx="278418" cy="274324"/>
          </a:xfrm>
        </p:spPr>
        <p:txBody>
          <a:bodyPr/>
          <a:lstStyle/>
          <a:p>
            <a:fld id="{19B51A1E-902D-48AF-9020-955120F399B6}" type="slidenum">
              <a:rPr lang="en-US" smtClean="0"/>
              <a:pPr/>
              <a:t>15</a:t>
            </a:fld>
            <a:endParaRPr lang="en-US" dirty="0"/>
          </a:p>
        </p:txBody>
      </p:sp>
      <p:sp>
        <p:nvSpPr>
          <p:cNvPr id="12" name="TextBox 11">
            <a:extLst>
              <a:ext uri="{FF2B5EF4-FFF2-40B4-BE49-F238E27FC236}">
                <a16:creationId xmlns:a16="http://schemas.microsoft.com/office/drawing/2014/main" id="{21C1A3BC-5AAF-436D-8811-0297A77B0490}"/>
              </a:ext>
            </a:extLst>
          </p:cNvPr>
          <p:cNvSpPr txBox="1"/>
          <p:nvPr/>
        </p:nvSpPr>
        <p:spPr>
          <a:xfrm>
            <a:off x="6824634" y="6203572"/>
            <a:ext cx="5077536" cy="231918"/>
          </a:xfrm>
          <a:prstGeom prst="rect">
            <a:avLst/>
          </a:prstGeom>
          <a:noFill/>
        </p:spPr>
        <p:txBody>
          <a:bodyPr wrap="square" lIns="0" tIns="36000" rIns="0" bIns="0" rtlCol="0">
            <a:spAutoFit/>
          </a:bodyPr>
          <a:lstStyle/>
          <a:p>
            <a:pPr algn="r">
              <a:lnSpc>
                <a:spcPts val="1400"/>
              </a:lnSpc>
            </a:pPr>
            <a:r>
              <a:rPr lang="en-US" b="1" spc="-100" baseline="0" dirty="0">
                <a:solidFill>
                  <a:srgbClr val="7030A0"/>
                </a:solidFill>
                <a:latin typeface="Corbel" panose="020B0503020204020204" pitchFamily="34" charset="0"/>
              </a:rPr>
              <a:t>Role</a:t>
            </a:r>
          </a:p>
        </p:txBody>
      </p:sp>
    </p:spTree>
    <p:extLst>
      <p:ext uri="{BB962C8B-B14F-4D97-AF65-F5344CB8AC3E}">
        <p14:creationId xmlns:p14="http://schemas.microsoft.com/office/powerpoint/2010/main" val="3188837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A hypothetical</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dirty="0"/>
              <a:t>What would be my role in this situation?</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1800" y="1424301"/>
            <a:ext cx="3250852" cy="498616"/>
          </a:xfrm>
          <a:solidFill>
            <a:schemeClr val="tx1"/>
          </a:solidFill>
        </p:spPr>
        <p:txBody>
          <a:bodyPr/>
          <a:lstStyle/>
          <a:p>
            <a:r>
              <a:rPr lang="en-US" dirty="0"/>
              <a:t>7 year old female child</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431800" y="2169000"/>
            <a:ext cx="2574447" cy="2520000"/>
          </a:xfrm>
        </p:spPr>
        <p:txBody>
          <a:bodyPr/>
          <a:lstStyle/>
          <a:p>
            <a:r>
              <a:rPr lang="en-US" sz="1400" dirty="0"/>
              <a:t>In out of home care for 6 months</a:t>
            </a:r>
          </a:p>
          <a:p>
            <a:pPr lvl="1"/>
            <a:r>
              <a:rPr lang="en-US" sz="1200" dirty="0"/>
              <a:t>Primary safety risk at removal was drug paraphernalia and witnessing DV against mother by paramour</a:t>
            </a:r>
          </a:p>
          <a:p>
            <a:pPr lvl="1"/>
            <a:r>
              <a:rPr lang="en-US" sz="1200" dirty="0"/>
              <a:t>Unstable housing</a:t>
            </a:r>
          </a:p>
          <a:p>
            <a:r>
              <a:rPr lang="en-US" sz="1400" dirty="0"/>
              <a:t>Unknown father</a:t>
            </a:r>
          </a:p>
          <a:p>
            <a:r>
              <a:rPr lang="en-US" sz="1400" dirty="0"/>
              <a:t>Mother </a:t>
            </a:r>
          </a:p>
          <a:p>
            <a:pPr lvl="1"/>
            <a:r>
              <a:rPr lang="en-US" sz="1200" dirty="0"/>
              <a:t>has never missed a visit </a:t>
            </a:r>
          </a:p>
          <a:p>
            <a:pPr lvl="1"/>
            <a:r>
              <a:rPr lang="en-US" sz="1200" dirty="0"/>
              <a:t>has not entered treatment or maintained sobriety from drug of choice: methamphetamine </a:t>
            </a:r>
          </a:p>
          <a:p>
            <a:r>
              <a:rPr lang="en-US" sz="1400" dirty="0"/>
              <a:t>Recently, child told GAL she was “afraid of Mom” during unsupervised visits. </a:t>
            </a:r>
          </a:p>
          <a:p>
            <a:r>
              <a:rPr lang="en-US" sz="1400" dirty="0"/>
              <a:t>Resource parents report tantrums and behavioral issues after every visit. </a:t>
            </a:r>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4020855" y="1419765"/>
            <a:ext cx="5962389" cy="496920"/>
          </a:xfrm>
        </p:spPr>
        <p:txBody>
          <a:bodyPr/>
          <a:lstStyle/>
          <a:p>
            <a:r>
              <a:rPr lang="en-US" dirty="0"/>
              <a:t>What I might do as a GAL</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4020855" y="2169000"/>
            <a:ext cx="5962389" cy="3327450"/>
          </a:xfrm>
        </p:spPr>
        <p:txBody>
          <a:bodyPr/>
          <a:lstStyle/>
          <a:p>
            <a:pPr marL="0" indent="0">
              <a:buNone/>
            </a:pPr>
            <a:r>
              <a:rPr lang="en-US" dirty="0"/>
              <a:t>My role </a:t>
            </a:r>
            <a:r>
              <a:rPr lang="en-US" b="1" i="1" dirty="0">
                <a:solidFill>
                  <a:srgbClr val="7030A0"/>
                </a:solidFill>
              </a:rPr>
              <a:t>to work with other professionals</a:t>
            </a:r>
            <a:endParaRPr lang="en-US" dirty="0"/>
          </a:p>
          <a:p>
            <a:r>
              <a:rPr lang="en-US" dirty="0"/>
              <a:t>Try to talk with as many people as I am able and connect to each other if possible – </a:t>
            </a:r>
          </a:p>
          <a:p>
            <a:r>
              <a:rPr lang="en-US" dirty="0"/>
              <a:t>My motto is: “the more people that love this kid the better.”</a:t>
            </a:r>
          </a:p>
          <a:p>
            <a:pPr marL="0" indent="0">
              <a:buNone/>
            </a:pPr>
            <a:r>
              <a:rPr lang="en-US" dirty="0"/>
              <a:t>My role </a:t>
            </a:r>
            <a:r>
              <a:rPr lang="en-US" b="1" i="1" dirty="0">
                <a:solidFill>
                  <a:srgbClr val="7030A0"/>
                </a:solidFill>
              </a:rPr>
              <a:t>as an information gatherer</a:t>
            </a:r>
            <a:r>
              <a:rPr lang="en-US" dirty="0"/>
              <a:t>:</a:t>
            </a:r>
          </a:p>
          <a:p>
            <a:r>
              <a:rPr lang="en-US" dirty="0"/>
              <a:t>Visit child + parties to case monthly, report for each hearing</a:t>
            </a:r>
          </a:p>
          <a:p>
            <a:r>
              <a:rPr lang="en-US" dirty="0"/>
              <a:t>Try to determine what “afraid of Mom” means and report to court + opinion</a:t>
            </a:r>
          </a:p>
          <a:p>
            <a:pPr lvl="1"/>
            <a:r>
              <a:rPr lang="en-US" dirty="0"/>
              <a:t>Ask child (gently, simply, without coercion and with acknowledgement of trauma), “Can you tell me more about that?”</a:t>
            </a:r>
          </a:p>
          <a:p>
            <a:pPr lvl="1"/>
            <a:r>
              <a:rPr lang="en-US" dirty="0"/>
              <a:t>Ask Mom, “has anything happened in visits that might be impacting child?”</a:t>
            </a:r>
          </a:p>
          <a:p>
            <a:pPr lvl="1"/>
            <a:r>
              <a:rPr lang="en-US" dirty="0"/>
              <a:t>Ask therapist, social worker, </a:t>
            </a:r>
            <a:r>
              <a:rPr lang="en-US" dirty="0" err="1"/>
              <a:t>etc</a:t>
            </a:r>
            <a:r>
              <a:rPr lang="en-US" dirty="0"/>
              <a:t> about child’s anxiety, safety worries. Check with therapist if tantrums/behavioral issues/fears seem outside of typical expectations for foster child of this age </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447502" y="6401750"/>
            <a:ext cx="278418" cy="274324"/>
          </a:xfrm>
        </p:spPr>
        <p:txBody>
          <a:bodyPr/>
          <a:lstStyle/>
          <a:p>
            <a:fld id="{19B51A1E-902D-48AF-9020-955120F399B6}" type="slidenum">
              <a:rPr lang="en-US" smtClean="0"/>
              <a:pPr/>
              <a:t>16</a:t>
            </a:fld>
            <a:endParaRPr lang="en-US" dirty="0"/>
          </a:p>
        </p:txBody>
      </p:sp>
      <p:sp>
        <p:nvSpPr>
          <p:cNvPr id="9" name="TextBox 8">
            <a:extLst>
              <a:ext uri="{FF2B5EF4-FFF2-40B4-BE49-F238E27FC236}">
                <a16:creationId xmlns:a16="http://schemas.microsoft.com/office/drawing/2014/main" id="{9C463099-2F6B-4487-B796-BDFF8DEA59CC}"/>
              </a:ext>
            </a:extLst>
          </p:cNvPr>
          <p:cNvSpPr txBox="1"/>
          <p:nvPr/>
        </p:nvSpPr>
        <p:spPr>
          <a:xfrm>
            <a:off x="6824634" y="6203572"/>
            <a:ext cx="5077536" cy="231918"/>
          </a:xfrm>
          <a:prstGeom prst="rect">
            <a:avLst/>
          </a:prstGeom>
          <a:noFill/>
        </p:spPr>
        <p:txBody>
          <a:bodyPr wrap="square" lIns="0" tIns="36000" rIns="0" bIns="0" rtlCol="0">
            <a:spAutoFit/>
          </a:bodyPr>
          <a:lstStyle/>
          <a:p>
            <a:pPr algn="r">
              <a:lnSpc>
                <a:spcPts val="1400"/>
              </a:lnSpc>
            </a:pPr>
            <a:r>
              <a:rPr lang="en-US" b="1" spc="-100" baseline="0" dirty="0">
                <a:solidFill>
                  <a:srgbClr val="7030A0"/>
                </a:solidFill>
                <a:latin typeface="Corbel" panose="020B0503020204020204" pitchFamily="34" charset="0"/>
              </a:rPr>
              <a:t>Volunteer  </a:t>
            </a:r>
            <a:r>
              <a:rPr lang="en-US" b="1" spc="-100" dirty="0">
                <a:solidFill>
                  <a:srgbClr val="7030A0"/>
                </a:solidFill>
                <a:latin typeface="Corbel" panose="020B0503020204020204" pitchFamily="34" charset="0"/>
              </a:rPr>
              <a:t>GAL</a:t>
            </a:r>
            <a:endParaRPr lang="en-US" b="1" spc="-100" baseline="0" dirty="0">
              <a:solidFill>
                <a:srgbClr val="7030A0"/>
              </a:solidFill>
              <a:latin typeface="Corbel" panose="020B0503020204020204" pitchFamily="34" charset="0"/>
            </a:endParaRPr>
          </a:p>
        </p:txBody>
      </p:sp>
    </p:spTree>
    <p:extLst>
      <p:ext uri="{BB962C8B-B14F-4D97-AF65-F5344CB8AC3E}">
        <p14:creationId xmlns:p14="http://schemas.microsoft.com/office/powerpoint/2010/main" val="2060073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04E83-A4F0-49C5-BB01-F5773509A2B3}"/>
              </a:ext>
            </a:extLst>
          </p:cNvPr>
          <p:cNvSpPr>
            <a:spLocks noGrp="1"/>
          </p:cNvSpPr>
          <p:nvPr>
            <p:ph type="title"/>
          </p:nvPr>
        </p:nvSpPr>
        <p:spPr/>
        <p:txBody>
          <a:bodyPr/>
          <a:lstStyle/>
          <a:p>
            <a:r>
              <a:rPr lang="en-US" dirty="0"/>
              <a:t>A hypothetical</a:t>
            </a:r>
          </a:p>
        </p:txBody>
      </p:sp>
      <p:sp>
        <p:nvSpPr>
          <p:cNvPr id="3" name="Text Placeholder 2">
            <a:extLst>
              <a:ext uri="{FF2B5EF4-FFF2-40B4-BE49-F238E27FC236}">
                <a16:creationId xmlns:a16="http://schemas.microsoft.com/office/drawing/2014/main" id="{7CA42D59-EAD6-4F95-84F1-32A30F057856}"/>
              </a:ext>
            </a:extLst>
          </p:cNvPr>
          <p:cNvSpPr>
            <a:spLocks noGrp="1"/>
          </p:cNvSpPr>
          <p:nvPr>
            <p:ph type="body" sz="quarter" idx="32"/>
          </p:nvPr>
        </p:nvSpPr>
        <p:spPr/>
        <p:txBody>
          <a:bodyPr/>
          <a:lstStyle/>
          <a:p>
            <a:r>
              <a:rPr lang="en-US" dirty="0"/>
              <a:t>What would be my role in this situation?</a:t>
            </a:r>
          </a:p>
        </p:txBody>
      </p:sp>
      <p:sp>
        <p:nvSpPr>
          <p:cNvPr id="4" name="Text Placeholder 3">
            <a:extLst>
              <a:ext uri="{FF2B5EF4-FFF2-40B4-BE49-F238E27FC236}">
                <a16:creationId xmlns:a16="http://schemas.microsoft.com/office/drawing/2014/main" id="{6AB259A0-0017-492F-A0DC-4B70C7052AE0}"/>
              </a:ext>
            </a:extLst>
          </p:cNvPr>
          <p:cNvSpPr>
            <a:spLocks noGrp="1"/>
          </p:cNvSpPr>
          <p:nvPr>
            <p:ph type="body" idx="1"/>
          </p:nvPr>
        </p:nvSpPr>
        <p:spPr>
          <a:xfrm>
            <a:off x="431800" y="1424301"/>
            <a:ext cx="3250852" cy="498616"/>
          </a:xfrm>
          <a:solidFill>
            <a:schemeClr val="tx1"/>
          </a:solidFill>
        </p:spPr>
        <p:txBody>
          <a:bodyPr/>
          <a:lstStyle/>
          <a:p>
            <a:r>
              <a:rPr lang="en-US" dirty="0"/>
              <a:t>7 year old female child</a:t>
            </a:r>
          </a:p>
        </p:txBody>
      </p:sp>
      <p:sp>
        <p:nvSpPr>
          <p:cNvPr id="5" name="Content Placeholder 4">
            <a:extLst>
              <a:ext uri="{FF2B5EF4-FFF2-40B4-BE49-F238E27FC236}">
                <a16:creationId xmlns:a16="http://schemas.microsoft.com/office/drawing/2014/main" id="{CEEB3BAE-C0B2-447C-B8BE-96C6BD84D658}"/>
              </a:ext>
            </a:extLst>
          </p:cNvPr>
          <p:cNvSpPr>
            <a:spLocks noGrp="1"/>
          </p:cNvSpPr>
          <p:nvPr>
            <p:ph sz="half" idx="2"/>
          </p:nvPr>
        </p:nvSpPr>
        <p:spPr>
          <a:xfrm>
            <a:off x="431800" y="2169000"/>
            <a:ext cx="2574447" cy="2520000"/>
          </a:xfrm>
        </p:spPr>
        <p:txBody>
          <a:bodyPr/>
          <a:lstStyle/>
          <a:p>
            <a:r>
              <a:rPr lang="en-US" sz="1400" dirty="0"/>
              <a:t>In out of home care for 6 months</a:t>
            </a:r>
          </a:p>
          <a:p>
            <a:pPr lvl="1"/>
            <a:r>
              <a:rPr lang="en-US" sz="1200" dirty="0"/>
              <a:t>Primary safety risk at removal was drug paraphernalia and witnessing DV against mother by paramour</a:t>
            </a:r>
          </a:p>
          <a:p>
            <a:pPr lvl="1"/>
            <a:r>
              <a:rPr lang="en-US" sz="1200" dirty="0"/>
              <a:t>Unstable housing</a:t>
            </a:r>
          </a:p>
          <a:p>
            <a:r>
              <a:rPr lang="en-US" sz="1400" dirty="0"/>
              <a:t>Unknown father</a:t>
            </a:r>
          </a:p>
          <a:p>
            <a:r>
              <a:rPr lang="en-US" sz="1400" dirty="0"/>
              <a:t>Mother </a:t>
            </a:r>
          </a:p>
          <a:p>
            <a:pPr lvl="1"/>
            <a:r>
              <a:rPr lang="en-US" sz="1200" dirty="0"/>
              <a:t>has never missed a visit </a:t>
            </a:r>
          </a:p>
          <a:p>
            <a:pPr lvl="1"/>
            <a:r>
              <a:rPr lang="en-US" sz="1200" dirty="0"/>
              <a:t>has not entered treatment or maintained sobriety from drug of choice: methamphetamine </a:t>
            </a:r>
          </a:p>
          <a:p>
            <a:r>
              <a:rPr lang="en-US" sz="1400" dirty="0"/>
              <a:t>Recently, child told GAL she was “afraid of Mom” during unsupervised visits. </a:t>
            </a:r>
          </a:p>
          <a:p>
            <a:r>
              <a:rPr lang="en-US" sz="1400" dirty="0"/>
              <a:t>Resource parents report tantrums and behavioral issues after every visit. </a:t>
            </a:r>
          </a:p>
        </p:txBody>
      </p:sp>
      <p:sp>
        <p:nvSpPr>
          <p:cNvPr id="6" name="Text Placeholder 5">
            <a:extLst>
              <a:ext uri="{FF2B5EF4-FFF2-40B4-BE49-F238E27FC236}">
                <a16:creationId xmlns:a16="http://schemas.microsoft.com/office/drawing/2014/main" id="{B237D1CA-B91A-410E-A968-D017BBE99F99}"/>
              </a:ext>
            </a:extLst>
          </p:cNvPr>
          <p:cNvSpPr>
            <a:spLocks noGrp="1"/>
          </p:cNvSpPr>
          <p:nvPr>
            <p:ph type="body" sz="quarter" idx="13"/>
          </p:nvPr>
        </p:nvSpPr>
        <p:spPr>
          <a:xfrm>
            <a:off x="4020855" y="1419765"/>
            <a:ext cx="5962389" cy="496920"/>
          </a:xfrm>
        </p:spPr>
        <p:txBody>
          <a:bodyPr/>
          <a:lstStyle/>
          <a:p>
            <a:r>
              <a:rPr lang="en-US" dirty="0"/>
              <a:t>What I might do as a GAL</a:t>
            </a:r>
          </a:p>
        </p:txBody>
      </p:sp>
      <p:sp>
        <p:nvSpPr>
          <p:cNvPr id="7" name="Text Placeholder 6">
            <a:extLst>
              <a:ext uri="{FF2B5EF4-FFF2-40B4-BE49-F238E27FC236}">
                <a16:creationId xmlns:a16="http://schemas.microsoft.com/office/drawing/2014/main" id="{26A87885-D672-4CF9-A78D-CFE98385B03A}"/>
              </a:ext>
            </a:extLst>
          </p:cNvPr>
          <p:cNvSpPr>
            <a:spLocks noGrp="1"/>
          </p:cNvSpPr>
          <p:nvPr>
            <p:ph type="body" sz="quarter" idx="12"/>
          </p:nvPr>
        </p:nvSpPr>
        <p:spPr>
          <a:xfrm>
            <a:off x="4020855" y="2169000"/>
            <a:ext cx="5962389" cy="3327450"/>
          </a:xfrm>
        </p:spPr>
        <p:txBody>
          <a:bodyPr/>
          <a:lstStyle/>
          <a:p>
            <a:pPr marL="0" indent="0">
              <a:buNone/>
            </a:pPr>
            <a:r>
              <a:rPr lang="en-US" dirty="0"/>
              <a:t>My role as </a:t>
            </a:r>
            <a:r>
              <a:rPr lang="en-US" b="1" i="1" dirty="0">
                <a:solidFill>
                  <a:srgbClr val="7030A0"/>
                </a:solidFill>
              </a:rPr>
              <a:t>advocate for this child</a:t>
            </a:r>
            <a:r>
              <a:rPr lang="en-US" dirty="0"/>
              <a:t>:</a:t>
            </a:r>
          </a:p>
          <a:p>
            <a:pPr lvl="1"/>
            <a:r>
              <a:rPr lang="en-US" dirty="0"/>
              <a:t>Check in with social worker, find out if anyone is concerned about safety risks in visits. </a:t>
            </a:r>
          </a:p>
          <a:p>
            <a:pPr lvl="1"/>
            <a:r>
              <a:rPr lang="en-US" dirty="0"/>
              <a:t>Check in with teachers: How is school? </a:t>
            </a:r>
          </a:p>
          <a:p>
            <a:pPr lvl="1"/>
            <a:r>
              <a:rPr lang="en-US" dirty="0"/>
              <a:t>Consider that visits are what is best for child, even when hard (research supports this), so how can I advocate to make them less scary. </a:t>
            </a:r>
          </a:p>
          <a:p>
            <a:pPr lvl="2"/>
            <a:r>
              <a:rPr lang="en-US" dirty="0"/>
              <a:t>Ask to attend visit if child would like you there. Let Mom know that you’d love to see the great work she’s doing. </a:t>
            </a:r>
          </a:p>
          <a:p>
            <a:pPr lvl="2"/>
            <a:r>
              <a:rPr lang="en-US" dirty="0"/>
              <a:t>Strongly advocate for child counseling if not already in therapy – add to report. Talk to therapist about child’s fear if already in therapy. Advocate for attachment therapy. </a:t>
            </a:r>
          </a:p>
          <a:p>
            <a:pPr lvl="1"/>
            <a:r>
              <a:rPr lang="en-US" dirty="0"/>
              <a:t>Recommend support for resource parents (child is missing Mom and has experienced changes, but tantrums are hard – do they have family therapy? Respite? Training in development? Support from agency?</a:t>
            </a:r>
          </a:p>
          <a:p>
            <a:pPr lvl="2"/>
            <a:r>
              <a:rPr lang="en-US" dirty="0"/>
              <a:t>Keeping stable temporary home for child is also in child’s best interest – how can we avoid disruption?  </a:t>
            </a:r>
          </a:p>
        </p:txBody>
      </p:sp>
      <p:sp>
        <p:nvSpPr>
          <p:cNvPr id="8" name="Slide Number Placeholder 7">
            <a:extLst>
              <a:ext uri="{FF2B5EF4-FFF2-40B4-BE49-F238E27FC236}">
                <a16:creationId xmlns:a16="http://schemas.microsoft.com/office/drawing/2014/main" id="{E6AC9832-FB01-464A-9824-61887B77997E}"/>
              </a:ext>
            </a:extLst>
          </p:cNvPr>
          <p:cNvSpPr>
            <a:spLocks noGrp="1"/>
          </p:cNvSpPr>
          <p:nvPr>
            <p:ph type="sldNum" sz="quarter" idx="33"/>
          </p:nvPr>
        </p:nvSpPr>
        <p:spPr>
          <a:xfrm>
            <a:off x="11447502" y="6401750"/>
            <a:ext cx="278418" cy="274324"/>
          </a:xfrm>
        </p:spPr>
        <p:txBody>
          <a:bodyPr/>
          <a:lstStyle/>
          <a:p>
            <a:fld id="{19B51A1E-902D-48AF-9020-955120F399B6}" type="slidenum">
              <a:rPr lang="en-US" smtClean="0"/>
              <a:pPr/>
              <a:t>17</a:t>
            </a:fld>
            <a:endParaRPr lang="en-US" dirty="0"/>
          </a:p>
        </p:txBody>
      </p:sp>
      <p:sp>
        <p:nvSpPr>
          <p:cNvPr id="9" name="TextBox 8">
            <a:extLst>
              <a:ext uri="{FF2B5EF4-FFF2-40B4-BE49-F238E27FC236}">
                <a16:creationId xmlns:a16="http://schemas.microsoft.com/office/drawing/2014/main" id="{3F4DCB03-64EB-4E5B-8452-3643819DCA0E}"/>
              </a:ext>
            </a:extLst>
          </p:cNvPr>
          <p:cNvSpPr txBox="1"/>
          <p:nvPr/>
        </p:nvSpPr>
        <p:spPr>
          <a:xfrm>
            <a:off x="6824634" y="6203572"/>
            <a:ext cx="5077536" cy="231918"/>
          </a:xfrm>
          <a:prstGeom prst="rect">
            <a:avLst/>
          </a:prstGeom>
          <a:noFill/>
        </p:spPr>
        <p:txBody>
          <a:bodyPr wrap="square" lIns="0" tIns="36000" rIns="0" bIns="0" rtlCol="0">
            <a:spAutoFit/>
          </a:bodyPr>
          <a:lstStyle/>
          <a:p>
            <a:pPr algn="r">
              <a:lnSpc>
                <a:spcPts val="1400"/>
              </a:lnSpc>
            </a:pPr>
            <a:r>
              <a:rPr lang="en-US" b="1" spc="-100" baseline="0" dirty="0">
                <a:solidFill>
                  <a:srgbClr val="7030A0"/>
                </a:solidFill>
                <a:latin typeface="Corbel" panose="020B0503020204020204" pitchFamily="34" charset="0"/>
              </a:rPr>
              <a:t>Volunteer  </a:t>
            </a:r>
            <a:r>
              <a:rPr lang="en-US" b="1" spc="-100" dirty="0">
                <a:solidFill>
                  <a:srgbClr val="7030A0"/>
                </a:solidFill>
                <a:latin typeface="Corbel" panose="020B0503020204020204" pitchFamily="34" charset="0"/>
              </a:rPr>
              <a:t>GAL</a:t>
            </a:r>
            <a:endParaRPr lang="en-US" b="1" spc="-100" baseline="0" dirty="0">
              <a:solidFill>
                <a:srgbClr val="7030A0"/>
              </a:solidFill>
              <a:latin typeface="Corbel" panose="020B0503020204020204" pitchFamily="34" charset="0"/>
            </a:endParaRPr>
          </a:p>
        </p:txBody>
      </p:sp>
    </p:spTree>
    <p:extLst>
      <p:ext uri="{BB962C8B-B14F-4D97-AF65-F5344CB8AC3E}">
        <p14:creationId xmlns:p14="http://schemas.microsoft.com/office/powerpoint/2010/main" val="310178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3593-2494-42E9-A185-BC11C0F995B8}"/>
              </a:ext>
            </a:extLst>
          </p:cNvPr>
          <p:cNvSpPr>
            <a:spLocks noGrp="1"/>
          </p:cNvSpPr>
          <p:nvPr>
            <p:ph type="ctrTitle"/>
          </p:nvPr>
        </p:nvSpPr>
        <p:spPr/>
        <p:txBody>
          <a:bodyPr/>
          <a:lstStyle/>
          <a:p>
            <a:r>
              <a:rPr lang="en-US" dirty="0" err="1">
                <a:solidFill>
                  <a:srgbClr val="7030A0"/>
                </a:solidFill>
              </a:rPr>
              <a:t>SUggestion</a:t>
            </a:r>
            <a:endParaRPr lang="en-US" dirty="0">
              <a:solidFill>
                <a:srgbClr val="7030A0"/>
              </a:solidFill>
            </a:endParaRPr>
          </a:p>
        </p:txBody>
      </p:sp>
      <p:sp>
        <p:nvSpPr>
          <p:cNvPr id="3" name="Text Placeholder 2">
            <a:extLst>
              <a:ext uri="{FF2B5EF4-FFF2-40B4-BE49-F238E27FC236}">
                <a16:creationId xmlns:a16="http://schemas.microsoft.com/office/drawing/2014/main" id="{F3F19469-91F1-4809-A3D5-13CEAA5B9450}"/>
              </a:ext>
            </a:extLst>
          </p:cNvPr>
          <p:cNvSpPr>
            <a:spLocks noGrp="1"/>
          </p:cNvSpPr>
          <p:nvPr>
            <p:ph type="body" sz="quarter" idx="15"/>
          </p:nvPr>
        </p:nvSpPr>
        <p:spPr>
          <a:xfrm>
            <a:off x="2174361" y="4035727"/>
            <a:ext cx="7267094" cy="1406606"/>
          </a:xfrm>
        </p:spPr>
        <p:txBody>
          <a:bodyPr/>
          <a:lstStyle/>
          <a:p>
            <a:pPr algn="ctr"/>
            <a:r>
              <a:rPr lang="en-US" dirty="0"/>
              <a:t>Your team may be tempted to change up the scenarios, but it also important to work on one and see it from different roles. You could consider doing a scenario together in a team meeting, and have each person describe the role of their own position, or of another position. This will help to clarify misunderstandings. </a:t>
            </a:r>
          </a:p>
        </p:txBody>
      </p:sp>
    </p:spTree>
    <p:extLst>
      <p:ext uri="{BB962C8B-B14F-4D97-AF65-F5344CB8AC3E}">
        <p14:creationId xmlns:p14="http://schemas.microsoft.com/office/powerpoint/2010/main" val="535502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F43972-1497-4DDD-8020-CEC130541B52}"/>
              </a:ext>
            </a:extLst>
          </p:cNvPr>
          <p:cNvSpPr>
            <a:spLocks noGrp="1"/>
          </p:cNvSpPr>
          <p:nvPr>
            <p:ph type="sldNum" sz="quarter" idx="33"/>
          </p:nvPr>
        </p:nvSpPr>
        <p:spPr/>
        <p:txBody>
          <a:bodyPr/>
          <a:lstStyle/>
          <a:p>
            <a:fld id="{19B51A1E-902D-48AF-9020-955120F399B6}" type="slidenum">
              <a:rPr lang="en-US" noProof="0" smtClean="0"/>
              <a:pPr/>
              <a:t>19</a:t>
            </a:fld>
            <a:endParaRPr lang="en-US" noProof="0" dirty="0"/>
          </a:p>
        </p:txBody>
      </p:sp>
      <p:sp>
        <p:nvSpPr>
          <p:cNvPr id="3" name="Title 2">
            <a:extLst>
              <a:ext uri="{FF2B5EF4-FFF2-40B4-BE49-F238E27FC236}">
                <a16:creationId xmlns:a16="http://schemas.microsoft.com/office/drawing/2014/main" id="{7536B718-A30C-4A7B-B9B5-C262789A6EA8}"/>
              </a:ext>
            </a:extLst>
          </p:cNvPr>
          <p:cNvSpPr>
            <a:spLocks noGrp="1"/>
          </p:cNvSpPr>
          <p:nvPr>
            <p:ph type="title"/>
          </p:nvPr>
        </p:nvSpPr>
        <p:spPr/>
        <p:txBody>
          <a:bodyPr/>
          <a:lstStyle/>
          <a:p>
            <a:r>
              <a:rPr lang="en-US" dirty="0"/>
              <a:t>Something I want to work on</a:t>
            </a:r>
          </a:p>
        </p:txBody>
      </p:sp>
      <p:sp>
        <p:nvSpPr>
          <p:cNvPr id="4" name="Text Placeholder 3">
            <a:extLst>
              <a:ext uri="{FF2B5EF4-FFF2-40B4-BE49-F238E27FC236}">
                <a16:creationId xmlns:a16="http://schemas.microsoft.com/office/drawing/2014/main" id="{BEDB6FBE-C2F0-4392-AF5C-0EFE02B1CB5A}"/>
              </a:ext>
            </a:extLst>
          </p:cNvPr>
          <p:cNvSpPr>
            <a:spLocks noGrp="1"/>
          </p:cNvSpPr>
          <p:nvPr>
            <p:ph type="body" sz="half" idx="2"/>
          </p:nvPr>
        </p:nvSpPr>
        <p:spPr/>
        <p:txBody>
          <a:bodyPr/>
          <a:lstStyle/>
          <a:p>
            <a:r>
              <a:rPr lang="en-US" sz="2800" dirty="0"/>
              <a:t>This could be anything you’d like the team to do/know/work towards</a:t>
            </a:r>
          </a:p>
        </p:txBody>
      </p:sp>
      <p:pic>
        <p:nvPicPr>
          <p:cNvPr id="7" name="Picture Placeholder 6" descr="Speaker and her 4 year old nephew point at the water while on a ferry">
            <a:extLst>
              <a:ext uri="{FF2B5EF4-FFF2-40B4-BE49-F238E27FC236}">
                <a16:creationId xmlns:a16="http://schemas.microsoft.com/office/drawing/2014/main" id="{23060EEC-AD89-4E19-9233-964C796E900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911" b="13911"/>
          <a:stretch>
            <a:fillRect/>
          </a:stretch>
        </p:blipFill>
        <p:spPr>
          <a:xfrm>
            <a:off x="4291848" y="0"/>
            <a:ext cx="5949868" cy="5726784"/>
          </a:xfrm>
        </p:spPr>
      </p:pic>
      <p:pic>
        <p:nvPicPr>
          <p:cNvPr id="9" name="Picture 8" descr="Speaker and her 1 year old nephew sit on a bench and make faces at each other ">
            <a:extLst>
              <a:ext uri="{FF2B5EF4-FFF2-40B4-BE49-F238E27FC236}">
                <a16:creationId xmlns:a16="http://schemas.microsoft.com/office/drawing/2014/main" id="{B18E6F6A-4B54-49A2-B0B3-4F882C1A49BE}"/>
              </a:ext>
            </a:extLst>
          </p:cNvPr>
          <p:cNvPicPr>
            <a:picLocks noChangeAspect="1"/>
          </p:cNvPicPr>
          <p:nvPr/>
        </p:nvPicPr>
        <p:blipFill rotWithShape="1">
          <a:blip r:embed="rId3">
            <a:extLst>
              <a:ext uri="{28A0092B-C50C-407E-A947-70E740481C1C}">
                <a14:useLocalDpi xmlns:a14="http://schemas.microsoft.com/office/drawing/2010/main" val="0"/>
              </a:ext>
            </a:extLst>
          </a:blip>
          <a:srcRect l="13644" t="34955" r="5155" b="26847"/>
          <a:stretch/>
        </p:blipFill>
        <p:spPr>
          <a:xfrm>
            <a:off x="7266782" y="3768810"/>
            <a:ext cx="4925218" cy="3089190"/>
          </a:xfrm>
          <a:prstGeom prst="rect">
            <a:avLst/>
          </a:prstGeom>
        </p:spPr>
      </p:pic>
    </p:spTree>
    <p:extLst>
      <p:ext uri="{BB962C8B-B14F-4D97-AF65-F5344CB8AC3E}">
        <p14:creationId xmlns:p14="http://schemas.microsoft.com/office/powerpoint/2010/main" val="1251102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2F2BFDF-E9F2-4569-A9F2-E1FFCB7FB82D}"/>
              </a:ext>
            </a:extLst>
          </p:cNvPr>
          <p:cNvSpPr txBox="1"/>
          <p:nvPr/>
        </p:nvSpPr>
        <p:spPr>
          <a:xfrm>
            <a:off x="1875503" y="4208999"/>
            <a:ext cx="5077536" cy="265773"/>
          </a:xfrm>
          <a:prstGeom prst="rect">
            <a:avLst/>
          </a:prstGeom>
          <a:noFill/>
        </p:spPr>
        <p:txBody>
          <a:bodyPr wrap="square" lIns="0" tIns="36000" rIns="0" bIns="0" rtlCol="0">
            <a:spAutoFit/>
          </a:bodyPr>
          <a:lstStyle/>
          <a:p>
            <a:pPr algn="r">
              <a:lnSpc>
                <a:spcPts val="1400"/>
              </a:lnSpc>
            </a:pPr>
            <a:r>
              <a:rPr lang="en-US" sz="2800" b="1" spc="-100" baseline="0" dirty="0">
                <a:solidFill>
                  <a:srgbClr val="7030A0"/>
                </a:solidFill>
                <a:latin typeface="Corbel" panose="020B0503020204020204" pitchFamily="34" charset="0"/>
              </a:rPr>
              <a:t>Volunteer  </a:t>
            </a:r>
            <a:r>
              <a:rPr lang="en-US" sz="2800" b="1" spc="-100" dirty="0">
                <a:solidFill>
                  <a:srgbClr val="7030A0"/>
                </a:solidFill>
                <a:latin typeface="Corbel" panose="020B0503020204020204" pitchFamily="34" charset="0"/>
              </a:rPr>
              <a:t>Guardian ad Litem</a:t>
            </a:r>
            <a:endParaRPr lang="en-US" sz="2800" b="1" spc="-100" baseline="0" dirty="0">
              <a:solidFill>
                <a:srgbClr val="7030A0"/>
              </a:solidFill>
              <a:latin typeface="Corbel" panose="020B0503020204020204" pitchFamily="34" charset="0"/>
            </a:endParaRPr>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286991" y="4875106"/>
            <a:ext cx="6798250" cy="1674470"/>
          </a:xfrm>
        </p:spPr>
        <p:txBody>
          <a:bodyPr/>
          <a:lstStyle/>
          <a:p>
            <a:r>
              <a:rPr lang="en-US" dirty="0"/>
              <a:t> Cross-Training &amp; Intro to Meghan</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p:txBody>
          <a:bodyPr/>
          <a:lstStyle/>
          <a:p>
            <a:r>
              <a:rPr lang="en-US" dirty="0"/>
              <a:t>My Role, My Expertise, </a:t>
            </a:r>
          </a:p>
          <a:p>
            <a:r>
              <a:rPr lang="en-US" dirty="0"/>
              <a:t>&amp;My Why</a:t>
            </a:r>
          </a:p>
        </p:txBody>
      </p:sp>
      <p:pic>
        <p:nvPicPr>
          <p:cNvPr id="18" name="Picture Placeholder 17">
            <a:extLst>
              <a:ext uri="{FF2B5EF4-FFF2-40B4-BE49-F238E27FC236}">
                <a16:creationId xmlns:a16="http://schemas.microsoft.com/office/drawing/2014/main" id="{2411CA0B-8E20-7C48-9074-8D57423981DC}"/>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6" name="TextBox 5">
            <a:extLst>
              <a:ext uri="{FF2B5EF4-FFF2-40B4-BE49-F238E27FC236}">
                <a16:creationId xmlns:a16="http://schemas.microsoft.com/office/drawing/2014/main" id="{D40A18F4-8E43-4109-9A83-3A9A9747A92D}"/>
              </a:ext>
            </a:extLst>
          </p:cNvPr>
          <p:cNvSpPr txBox="1"/>
          <p:nvPr/>
        </p:nvSpPr>
        <p:spPr>
          <a:xfrm>
            <a:off x="286990" y="494478"/>
            <a:ext cx="8978195" cy="2296970"/>
          </a:xfrm>
          <a:prstGeom prst="rect">
            <a:avLst/>
          </a:prstGeom>
          <a:noFill/>
        </p:spPr>
        <p:txBody>
          <a:bodyPr wrap="square" lIns="0" tIns="36000" rIns="0" bIns="0" rtlCol="0">
            <a:spAutoFit/>
          </a:bodyPr>
          <a:lstStyle/>
          <a:p>
            <a:pPr>
              <a:lnSpc>
                <a:spcPct val="150000"/>
              </a:lnSpc>
            </a:pPr>
            <a:r>
              <a:rPr lang="en-US" sz="2000" b="1" spc="-100" dirty="0">
                <a:solidFill>
                  <a:srgbClr val="7030A0"/>
                </a:solidFill>
                <a:latin typeface="Corbel" panose="020B0503020204020204" pitchFamily="34" charset="0"/>
              </a:rPr>
              <a:t>To demonstrate a suggested use for this template I’ve filled this in using my experience as a volunteer guardian ad Litem in Whatcom County and CASA in Yakima County.  The actual role of a </a:t>
            </a:r>
            <a:r>
              <a:rPr lang="en-US" sz="2000" b="1" spc="-100" dirty="0" err="1">
                <a:solidFill>
                  <a:srgbClr val="7030A0"/>
                </a:solidFill>
                <a:latin typeface="Corbel" panose="020B0503020204020204" pitchFamily="34" charset="0"/>
              </a:rPr>
              <a:t>vGAL</a:t>
            </a:r>
            <a:r>
              <a:rPr lang="en-US" sz="2000" b="1" spc="-100" dirty="0">
                <a:solidFill>
                  <a:srgbClr val="7030A0"/>
                </a:solidFill>
                <a:latin typeface="Corbel" panose="020B0503020204020204" pitchFamily="34" charset="0"/>
              </a:rPr>
              <a:t>/CASA in your county and in your team may be slightly different </a:t>
            </a:r>
            <a:r>
              <a:rPr lang="en-US" sz="2000" b="1" spc="-100" baseline="0" dirty="0">
                <a:solidFill>
                  <a:srgbClr val="7030A0"/>
                </a:solidFill>
                <a:latin typeface="Corbel" panose="020B0503020204020204" pitchFamily="34" charset="0"/>
              </a:rPr>
              <a:t>. Try to be open to conversations about how to best support your court within your ethical responsibilities. </a:t>
            </a:r>
          </a:p>
        </p:txBody>
      </p:sp>
    </p:spTree>
    <p:extLst>
      <p:ext uri="{BB962C8B-B14F-4D97-AF65-F5344CB8AC3E}">
        <p14:creationId xmlns:p14="http://schemas.microsoft.com/office/powerpoint/2010/main" val="1561661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F43972-1497-4DDD-8020-CEC130541B52}"/>
              </a:ext>
            </a:extLst>
          </p:cNvPr>
          <p:cNvSpPr>
            <a:spLocks noGrp="1"/>
          </p:cNvSpPr>
          <p:nvPr>
            <p:ph type="sldNum" sz="quarter" idx="33"/>
          </p:nvPr>
        </p:nvSpPr>
        <p:spPr/>
        <p:txBody>
          <a:bodyPr/>
          <a:lstStyle/>
          <a:p>
            <a:fld id="{19B51A1E-902D-48AF-9020-955120F399B6}" type="slidenum">
              <a:rPr lang="en-US" noProof="0" smtClean="0"/>
              <a:pPr/>
              <a:t>20</a:t>
            </a:fld>
            <a:endParaRPr lang="en-US" noProof="0" dirty="0"/>
          </a:p>
        </p:txBody>
      </p:sp>
      <p:sp>
        <p:nvSpPr>
          <p:cNvPr id="3" name="Title 2">
            <a:extLst>
              <a:ext uri="{FF2B5EF4-FFF2-40B4-BE49-F238E27FC236}">
                <a16:creationId xmlns:a16="http://schemas.microsoft.com/office/drawing/2014/main" id="{7536B718-A30C-4A7B-B9B5-C262789A6EA8}"/>
              </a:ext>
            </a:extLst>
          </p:cNvPr>
          <p:cNvSpPr>
            <a:spLocks noGrp="1"/>
          </p:cNvSpPr>
          <p:nvPr>
            <p:ph type="title"/>
          </p:nvPr>
        </p:nvSpPr>
        <p:spPr/>
        <p:txBody>
          <a:bodyPr/>
          <a:lstStyle/>
          <a:p>
            <a:r>
              <a:rPr lang="en-US" dirty="0"/>
              <a:t>I recently learned</a:t>
            </a:r>
          </a:p>
        </p:txBody>
      </p:sp>
      <p:sp>
        <p:nvSpPr>
          <p:cNvPr id="4" name="Text Placeholder 3">
            <a:extLst>
              <a:ext uri="{FF2B5EF4-FFF2-40B4-BE49-F238E27FC236}">
                <a16:creationId xmlns:a16="http://schemas.microsoft.com/office/drawing/2014/main" id="{BEDB6FBE-C2F0-4392-AF5C-0EFE02B1CB5A}"/>
              </a:ext>
            </a:extLst>
          </p:cNvPr>
          <p:cNvSpPr>
            <a:spLocks noGrp="1"/>
          </p:cNvSpPr>
          <p:nvPr>
            <p:ph type="body" sz="half" idx="2"/>
          </p:nvPr>
        </p:nvSpPr>
        <p:spPr/>
        <p:txBody>
          <a:bodyPr/>
          <a:lstStyle/>
          <a:p>
            <a:r>
              <a:rPr lang="en-US" sz="2800" dirty="0"/>
              <a:t>More about the history of ICWA and what it means to have “Active Efforts” in a case.</a:t>
            </a:r>
          </a:p>
          <a:p>
            <a:r>
              <a:rPr lang="en-US" sz="2800" dirty="0"/>
              <a:t>I’d love to talk about this more! </a:t>
            </a:r>
          </a:p>
        </p:txBody>
      </p:sp>
      <p:pic>
        <p:nvPicPr>
          <p:cNvPr id="7" name="Picture Placeholder 6" descr="Speaker and her 4 year old nephew point at the water while on a ferry">
            <a:extLst>
              <a:ext uri="{FF2B5EF4-FFF2-40B4-BE49-F238E27FC236}">
                <a16:creationId xmlns:a16="http://schemas.microsoft.com/office/drawing/2014/main" id="{23060EEC-AD89-4E19-9233-964C796E900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911" b="13911"/>
          <a:stretch>
            <a:fillRect/>
          </a:stretch>
        </p:blipFill>
        <p:spPr>
          <a:xfrm>
            <a:off x="4291848" y="0"/>
            <a:ext cx="5949868" cy="5726784"/>
          </a:xfrm>
        </p:spPr>
      </p:pic>
    </p:spTree>
    <p:extLst>
      <p:ext uri="{BB962C8B-B14F-4D97-AF65-F5344CB8AC3E}">
        <p14:creationId xmlns:p14="http://schemas.microsoft.com/office/powerpoint/2010/main" val="3036446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11A6B65-5A20-4F4D-ACBB-ED50132D4571}"/>
              </a:ext>
            </a:extLst>
          </p:cNvPr>
          <p:cNvSpPr>
            <a:spLocks noGrp="1"/>
          </p:cNvSpPr>
          <p:nvPr>
            <p:ph type="ctrTitle"/>
          </p:nvPr>
        </p:nvSpPr>
        <p:spPr/>
        <p:txBody>
          <a:bodyPr/>
          <a:lstStyle/>
          <a:p>
            <a:r>
              <a:rPr lang="en-US" dirty="0"/>
              <a:t>THANK YOU</a:t>
            </a:r>
          </a:p>
        </p:txBody>
      </p:sp>
      <p:sp>
        <p:nvSpPr>
          <p:cNvPr id="4" name="Text Placeholder 3">
            <a:extLst>
              <a:ext uri="{FF2B5EF4-FFF2-40B4-BE49-F238E27FC236}">
                <a16:creationId xmlns:a16="http://schemas.microsoft.com/office/drawing/2014/main" id="{60828E04-9C2A-4859-8050-C2DF67A249CB}"/>
              </a:ext>
            </a:extLst>
          </p:cNvPr>
          <p:cNvSpPr>
            <a:spLocks noGrp="1"/>
          </p:cNvSpPr>
          <p:nvPr>
            <p:ph type="body" sz="quarter" idx="15"/>
          </p:nvPr>
        </p:nvSpPr>
        <p:spPr/>
        <p:txBody>
          <a:bodyPr/>
          <a:lstStyle/>
          <a:p>
            <a:r>
              <a:rPr lang="en-US" dirty="0"/>
              <a:t>Name</a:t>
            </a:r>
          </a:p>
        </p:txBody>
      </p:sp>
      <p:pic>
        <p:nvPicPr>
          <p:cNvPr id="10" name="Graphic 9" descr="Smart Phone" title="Icon - Presenter Phone Number">
            <a:extLst>
              <a:ext uri="{FF2B5EF4-FFF2-40B4-BE49-F238E27FC236}">
                <a16:creationId xmlns:a16="http://schemas.microsoft.com/office/drawing/2014/main" id="{A29DE31C-E099-4579-BB03-675E0A40C5F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83050" y="4130805"/>
            <a:ext cx="218900" cy="218900"/>
          </a:xfrm>
          <a:prstGeom prst="rect">
            <a:avLst/>
          </a:prstGeom>
        </p:spPr>
      </p:pic>
      <p:sp>
        <p:nvSpPr>
          <p:cNvPr id="5" name="Text Placeholder 4">
            <a:extLst>
              <a:ext uri="{FF2B5EF4-FFF2-40B4-BE49-F238E27FC236}">
                <a16:creationId xmlns:a16="http://schemas.microsoft.com/office/drawing/2014/main" id="{11265965-2271-4C1C-BD0A-6F85F80FF9A6}"/>
              </a:ext>
            </a:extLst>
          </p:cNvPr>
          <p:cNvSpPr>
            <a:spLocks noGrp="1"/>
          </p:cNvSpPr>
          <p:nvPr>
            <p:ph type="body" sz="quarter" idx="16"/>
          </p:nvPr>
        </p:nvSpPr>
        <p:spPr/>
        <p:txBody>
          <a:bodyPr/>
          <a:lstStyle/>
          <a:p>
            <a:r>
              <a:rPr lang="en-US" dirty="0"/>
              <a:t>+1 23 987 6554</a:t>
            </a:r>
          </a:p>
        </p:txBody>
      </p:sp>
      <p:pic>
        <p:nvPicPr>
          <p:cNvPr id="9" name="Graphic 8" descr="Envelope" title="Icon Presenter Email">
            <a:extLst>
              <a:ext uri="{FF2B5EF4-FFF2-40B4-BE49-F238E27FC236}">
                <a16:creationId xmlns:a16="http://schemas.microsoft.com/office/drawing/2014/main" id="{773C1382-ACE1-460F-A1B6-AB761A7D2E6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83050" y="4536623"/>
            <a:ext cx="218900" cy="218900"/>
          </a:xfrm>
          <a:prstGeom prst="rect">
            <a:avLst/>
          </a:prstGeom>
        </p:spPr>
      </p:pic>
      <p:sp>
        <p:nvSpPr>
          <p:cNvPr id="6" name="Text Placeholder 5">
            <a:extLst>
              <a:ext uri="{FF2B5EF4-FFF2-40B4-BE49-F238E27FC236}">
                <a16:creationId xmlns:a16="http://schemas.microsoft.com/office/drawing/2014/main" id="{50A3BCC3-A277-4C0B-9EBA-EB53990D8EBD}"/>
              </a:ext>
            </a:extLst>
          </p:cNvPr>
          <p:cNvSpPr>
            <a:spLocks noGrp="1"/>
          </p:cNvSpPr>
          <p:nvPr>
            <p:ph type="body" sz="quarter" idx="17"/>
          </p:nvPr>
        </p:nvSpPr>
        <p:spPr/>
        <p:txBody>
          <a:bodyPr/>
          <a:lstStyle/>
          <a:p>
            <a:r>
              <a:rPr lang="en-US" dirty="0"/>
              <a:t>april@courts.wa.gov</a:t>
            </a:r>
          </a:p>
        </p:txBody>
      </p:sp>
      <p:pic>
        <p:nvPicPr>
          <p:cNvPr id="11" name="Graphic 10" descr="Link">
            <a:extLst>
              <a:ext uri="{FF2B5EF4-FFF2-40B4-BE49-F238E27FC236}">
                <a16:creationId xmlns:a16="http://schemas.microsoft.com/office/drawing/2014/main" id="{0718E6E0-05A2-479C-AEA8-1A385EB73474}"/>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66191" y="4904341"/>
            <a:ext cx="244786" cy="244786"/>
          </a:xfrm>
          <a:prstGeom prst="rect">
            <a:avLst/>
          </a:prstGeom>
        </p:spPr>
      </p:pic>
      <p:sp>
        <p:nvSpPr>
          <p:cNvPr id="21" name="Text Placeholder 20">
            <a:extLst>
              <a:ext uri="{FF2B5EF4-FFF2-40B4-BE49-F238E27FC236}">
                <a16:creationId xmlns:a16="http://schemas.microsoft.com/office/drawing/2014/main" id="{E382DE25-E72C-473B-AB0F-13DF377E6A8F}"/>
              </a:ext>
            </a:extLst>
          </p:cNvPr>
          <p:cNvSpPr>
            <a:spLocks noGrp="1"/>
          </p:cNvSpPr>
          <p:nvPr>
            <p:ph type="body" sz="quarter" idx="18"/>
          </p:nvPr>
        </p:nvSpPr>
        <p:spPr/>
        <p:txBody>
          <a:bodyPr/>
          <a:lstStyle/>
          <a:p>
            <a:r>
              <a:rPr lang="en-US" dirty="0">
                <a:hlinkClick r:id="rId8"/>
              </a:rPr>
              <a:t>http://wacita.org</a:t>
            </a:r>
            <a:endParaRPr lang="en-US" dirty="0"/>
          </a:p>
          <a:p>
            <a:endParaRPr lang="en-US" dirty="0"/>
          </a:p>
        </p:txBody>
      </p:sp>
      <p:sp>
        <p:nvSpPr>
          <p:cNvPr id="12" name="Slide Number Placeholder 11">
            <a:extLst>
              <a:ext uri="{FF2B5EF4-FFF2-40B4-BE49-F238E27FC236}">
                <a16:creationId xmlns:a16="http://schemas.microsoft.com/office/drawing/2014/main" id="{91814EC9-246A-4C6E-941E-5774FE72F08E}"/>
              </a:ext>
            </a:extLst>
          </p:cNvPr>
          <p:cNvSpPr>
            <a:spLocks noGrp="1"/>
          </p:cNvSpPr>
          <p:nvPr>
            <p:ph type="sldNum" sz="quarter" idx="4294967295"/>
          </p:nvPr>
        </p:nvSpPr>
        <p:spPr>
          <a:xfrm>
            <a:off x="11914188" y="6402388"/>
            <a:ext cx="277812" cy="273050"/>
          </a:xfrm>
        </p:spPr>
        <p:txBody>
          <a:bodyPr/>
          <a:lstStyle/>
          <a:p>
            <a:fld id="{19B51A1E-902D-48AF-9020-955120F399B6}" type="slidenum">
              <a:rPr lang="en-US" smtClean="0"/>
              <a:pPr/>
              <a:t>21</a:t>
            </a:fld>
            <a:endParaRPr lang="en-US" dirty="0"/>
          </a:p>
        </p:txBody>
      </p:sp>
    </p:spTree>
    <p:extLst>
      <p:ext uri="{BB962C8B-B14F-4D97-AF65-F5344CB8AC3E}">
        <p14:creationId xmlns:p14="http://schemas.microsoft.com/office/powerpoint/2010/main" val="4153678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F11A6B65-5A20-4F4D-ACBB-ED50132D4571}"/>
              </a:ext>
            </a:extLst>
          </p:cNvPr>
          <p:cNvSpPr>
            <a:spLocks noGrp="1"/>
          </p:cNvSpPr>
          <p:nvPr>
            <p:ph type="ctrTitle"/>
          </p:nvPr>
        </p:nvSpPr>
        <p:spPr>
          <a:xfrm>
            <a:off x="2331115" y="-201241"/>
            <a:ext cx="6798250" cy="1674470"/>
          </a:xfrm>
        </p:spPr>
        <p:txBody>
          <a:bodyPr/>
          <a:lstStyle/>
          <a:p>
            <a:r>
              <a:rPr lang="en-US" dirty="0"/>
              <a:t>THANK YOU</a:t>
            </a:r>
          </a:p>
        </p:txBody>
      </p:sp>
      <p:sp>
        <p:nvSpPr>
          <p:cNvPr id="12" name="Slide Number Placeholder 11">
            <a:extLst>
              <a:ext uri="{FF2B5EF4-FFF2-40B4-BE49-F238E27FC236}">
                <a16:creationId xmlns:a16="http://schemas.microsoft.com/office/drawing/2014/main" id="{91814EC9-246A-4C6E-941E-5774FE72F08E}"/>
              </a:ext>
            </a:extLst>
          </p:cNvPr>
          <p:cNvSpPr>
            <a:spLocks noGrp="1"/>
          </p:cNvSpPr>
          <p:nvPr>
            <p:ph type="sldNum" sz="quarter" idx="4294967295"/>
          </p:nvPr>
        </p:nvSpPr>
        <p:spPr>
          <a:xfrm>
            <a:off x="11914188" y="6402388"/>
            <a:ext cx="277812" cy="273050"/>
          </a:xfrm>
        </p:spPr>
        <p:txBody>
          <a:bodyPr/>
          <a:lstStyle/>
          <a:p>
            <a:fld id="{19B51A1E-902D-48AF-9020-955120F399B6}" type="slidenum">
              <a:rPr lang="en-US" smtClean="0"/>
              <a:pPr/>
              <a:t>22</a:t>
            </a:fld>
            <a:endParaRPr lang="en-US" dirty="0"/>
          </a:p>
        </p:txBody>
      </p:sp>
      <p:pic>
        <p:nvPicPr>
          <p:cNvPr id="2" name="Picture 1">
            <a:extLst>
              <a:ext uri="{FF2B5EF4-FFF2-40B4-BE49-F238E27FC236}">
                <a16:creationId xmlns:a16="http://schemas.microsoft.com/office/drawing/2014/main" id="{6FA653CE-0575-49BE-8AAE-9D261F0E1249}"/>
              </a:ext>
            </a:extLst>
          </p:cNvPr>
          <p:cNvPicPr>
            <a:picLocks noChangeAspect="1"/>
          </p:cNvPicPr>
          <p:nvPr/>
        </p:nvPicPr>
        <p:blipFill>
          <a:blip r:embed="rId2"/>
          <a:stretch>
            <a:fillRect/>
          </a:stretch>
        </p:blipFill>
        <p:spPr>
          <a:xfrm>
            <a:off x="7865742" y="3351692"/>
            <a:ext cx="3329850" cy="3179928"/>
          </a:xfrm>
          <a:prstGeom prst="rect">
            <a:avLst/>
          </a:prstGeom>
        </p:spPr>
      </p:pic>
      <p:sp>
        <p:nvSpPr>
          <p:cNvPr id="19" name="Rectangle 18">
            <a:extLst>
              <a:ext uri="{FF2B5EF4-FFF2-40B4-BE49-F238E27FC236}">
                <a16:creationId xmlns:a16="http://schemas.microsoft.com/office/drawing/2014/main" id="{C1EE5C21-4CA6-4EBE-B675-04009053B8C8}"/>
              </a:ext>
            </a:extLst>
          </p:cNvPr>
          <p:cNvSpPr/>
          <p:nvPr/>
        </p:nvSpPr>
        <p:spPr>
          <a:xfrm>
            <a:off x="2872670" y="5434149"/>
            <a:ext cx="2274096" cy="923330"/>
          </a:xfrm>
          <a:prstGeom prst="rect">
            <a:avLst/>
          </a:prstGeom>
        </p:spPr>
        <p:txBody>
          <a:bodyPr wrap="square">
            <a:spAutoFit/>
          </a:bodyPr>
          <a:lstStyle/>
          <a:p>
            <a:r>
              <a:rPr lang="en-US" dirty="0"/>
              <a:t>This QR code will let you direct download my contact info</a:t>
            </a:r>
          </a:p>
        </p:txBody>
      </p:sp>
      <p:pic>
        <p:nvPicPr>
          <p:cNvPr id="23" name="Picture 22">
            <a:extLst>
              <a:ext uri="{FF2B5EF4-FFF2-40B4-BE49-F238E27FC236}">
                <a16:creationId xmlns:a16="http://schemas.microsoft.com/office/drawing/2014/main" id="{6CEC07DA-8204-41D4-82DE-A3407061C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670" y="1598538"/>
            <a:ext cx="3506308" cy="3506308"/>
          </a:xfrm>
          <a:prstGeom prst="rect">
            <a:avLst/>
          </a:prstGeom>
        </p:spPr>
      </p:pic>
    </p:spTree>
    <p:extLst>
      <p:ext uri="{BB962C8B-B14F-4D97-AF65-F5344CB8AC3E}">
        <p14:creationId xmlns:p14="http://schemas.microsoft.com/office/powerpoint/2010/main" val="2414538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Placeholder 17" descr="decorative element">
            <a:extLst>
              <a:ext uri="{FF2B5EF4-FFF2-40B4-BE49-F238E27FC236}">
                <a16:creationId xmlns:a16="http://schemas.microsoft.com/office/drawing/2014/main" id="{4FC59329-2EE8-904A-9303-B73C02AB74D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69273" y="63691"/>
            <a:ext cx="9911201" cy="6727346"/>
          </a:xfrm>
        </p:spPr>
      </p:pic>
      <p:sp>
        <p:nvSpPr>
          <p:cNvPr id="14" name="Rectangle 13">
            <a:extLst>
              <a:ext uri="{FF2B5EF4-FFF2-40B4-BE49-F238E27FC236}">
                <a16:creationId xmlns:a16="http://schemas.microsoft.com/office/drawing/2014/main" id="{7E067C8F-5267-7147-B398-AD99FAB4105A}"/>
              </a:ext>
              <a:ext uri="{C183D7F6-B498-43B3-948B-1728B52AA6E4}">
                <adec:decorative xmlns:adec="http://schemas.microsoft.com/office/drawing/2017/decorative" val="1"/>
              </a:ext>
            </a:extLst>
          </p:cNvPr>
          <p:cNvSpPr/>
          <p:nvPr/>
        </p:nvSpPr>
        <p:spPr>
          <a:xfrm>
            <a:off x="69273" y="63691"/>
            <a:ext cx="9911201" cy="6727345"/>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US" dirty="0"/>
              <a:t>Call me  _____  (</a:t>
            </a:r>
            <a:r>
              <a:rPr lang="en-US" sz="3600" dirty="0"/>
              <a:t>pronouns if comfortable</a:t>
            </a:r>
            <a:r>
              <a:rPr lang="en-US" dirty="0"/>
              <a:t>)</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7176052" y="4650539"/>
            <a:ext cx="2606576" cy="1192038"/>
          </a:xfrm>
        </p:spPr>
        <p:txBody>
          <a:bodyPr/>
          <a:lstStyle/>
          <a:p>
            <a:r>
              <a:rPr lang="en-US" dirty="0"/>
              <a:t>I prefer communication by ____, ____ then as a last resort by _____</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1"/>
          </p:nvPr>
        </p:nvSpPr>
        <p:spPr/>
        <p:txBody>
          <a:bodyPr/>
          <a:lstStyle/>
          <a:p>
            <a:fld id="{19B51A1E-902D-48AF-9020-955120F399B6}" type="slidenum">
              <a:rPr lang="en-US" smtClean="0"/>
              <a:pPr/>
              <a:t>3</a:t>
            </a:fld>
            <a:endParaRPr lang="en-US" dirty="0"/>
          </a:p>
        </p:txBody>
      </p:sp>
      <p:sp>
        <p:nvSpPr>
          <p:cNvPr id="7" name="TextBox 6">
            <a:extLst>
              <a:ext uri="{FF2B5EF4-FFF2-40B4-BE49-F238E27FC236}">
                <a16:creationId xmlns:a16="http://schemas.microsoft.com/office/drawing/2014/main" id="{91EC0313-00EA-493A-9073-51B4E8300C47}"/>
              </a:ext>
            </a:extLst>
          </p:cNvPr>
          <p:cNvSpPr txBox="1"/>
          <p:nvPr/>
        </p:nvSpPr>
        <p:spPr>
          <a:xfrm>
            <a:off x="6824634" y="6203572"/>
            <a:ext cx="5077536" cy="231918"/>
          </a:xfrm>
          <a:prstGeom prst="rect">
            <a:avLst/>
          </a:prstGeom>
          <a:noFill/>
        </p:spPr>
        <p:txBody>
          <a:bodyPr wrap="square" lIns="0" tIns="36000" rIns="0" bIns="0" rtlCol="0">
            <a:spAutoFit/>
          </a:bodyPr>
          <a:lstStyle/>
          <a:p>
            <a:pPr algn="r">
              <a:lnSpc>
                <a:spcPts val="1400"/>
              </a:lnSpc>
            </a:pPr>
            <a:r>
              <a:rPr lang="en-US" b="1" spc="-100" baseline="0" dirty="0">
                <a:solidFill>
                  <a:srgbClr val="7030A0"/>
                </a:solidFill>
                <a:latin typeface="Corbel" panose="020B0503020204020204" pitchFamily="34" charset="0"/>
              </a:rPr>
              <a:t>Role</a:t>
            </a:r>
          </a:p>
        </p:txBody>
      </p:sp>
    </p:spTree>
    <p:extLst>
      <p:ext uri="{BB962C8B-B14F-4D97-AF65-F5344CB8AC3E}">
        <p14:creationId xmlns:p14="http://schemas.microsoft.com/office/powerpoint/2010/main" val="2117695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Placeholder 17" descr="decorative element">
            <a:extLst>
              <a:ext uri="{FF2B5EF4-FFF2-40B4-BE49-F238E27FC236}">
                <a16:creationId xmlns:a16="http://schemas.microsoft.com/office/drawing/2014/main" id="{4FC59329-2EE8-904A-9303-B73C02AB74D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69273" y="63691"/>
            <a:ext cx="9911201" cy="6727346"/>
          </a:xfrm>
        </p:spPr>
      </p:pic>
      <p:sp>
        <p:nvSpPr>
          <p:cNvPr id="14" name="Rectangle 13">
            <a:extLst>
              <a:ext uri="{FF2B5EF4-FFF2-40B4-BE49-F238E27FC236}">
                <a16:creationId xmlns:a16="http://schemas.microsoft.com/office/drawing/2014/main" id="{7E067C8F-5267-7147-B398-AD99FAB4105A}"/>
              </a:ext>
              <a:ext uri="{C183D7F6-B498-43B3-948B-1728B52AA6E4}">
                <adec:decorative xmlns:adec="http://schemas.microsoft.com/office/drawing/2017/decorative" val="1"/>
              </a:ext>
            </a:extLst>
          </p:cNvPr>
          <p:cNvSpPr/>
          <p:nvPr/>
        </p:nvSpPr>
        <p:spPr>
          <a:xfrm>
            <a:off x="69273" y="63691"/>
            <a:ext cx="9911201" cy="6727345"/>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p:txBody>
          <a:bodyPr/>
          <a:lstStyle/>
          <a:p>
            <a:r>
              <a:rPr lang="en-US" dirty="0"/>
              <a:t>Call me  Meghan </a:t>
            </a:r>
            <a:r>
              <a:rPr lang="en-US" sz="2400" dirty="0"/>
              <a:t>(Dr. Fitzgerald if you’re feeling formal) </a:t>
            </a:r>
            <a:br>
              <a:rPr lang="en-US" dirty="0"/>
            </a:br>
            <a:r>
              <a:rPr lang="en-US" sz="3600" i="1" dirty="0"/>
              <a:t>I use she/her/hers pronouns</a:t>
            </a:r>
            <a:endParaRPr lang="en-US" i="1" dirty="0"/>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7176052" y="4650538"/>
            <a:ext cx="2606576" cy="1370227"/>
          </a:xfrm>
        </p:spPr>
        <p:txBody>
          <a:bodyPr/>
          <a:lstStyle/>
          <a:p>
            <a:r>
              <a:rPr lang="en-US" dirty="0"/>
              <a:t>I prefer communication by email or text or carrier pigeon, then as a last resort by phone call</a:t>
            </a:r>
          </a:p>
        </p:txBody>
      </p:sp>
      <p:sp>
        <p:nvSpPr>
          <p:cNvPr id="5" name="Slide Number Placeholder 4">
            <a:extLst>
              <a:ext uri="{FF2B5EF4-FFF2-40B4-BE49-F238E27FC236}">
                <a16:creationId xmlns:a16="http://schemas.microsoft.com/office/drawing/2014/main" id="{F6964141-6F81-4947-A236-746D94ED3F6F}"/>
              </a:ext>
            </a:extLst>
          </p:cNvPr>
          <p:cNvSpPr>
            <a:spLocks noGrp="1"/>
          </p:cNvSpPr>
          <p:nvPr>
            <p:ph type="sldNum" sz="quarter" idx="11"/>
          </p:nvPr>
        </p:nvSpPr>
        <p:spPr/>
        <p:txBody>
          <a:bodyPr/>
          <a:lstStyle/>
          <a:p>
            <a:fld id="{19B51A1E-902D-48AF-9020-955120F399B6}" type="slidenum">
              <a:rPr lang="en-US" smtClean="0"/>
              <a:pPr/>
              <a:t>4</a:t>
            </a:fld>
            <a:endParaRPr lang="en-US" dirty="0"/>
          </a:p>
        </p:txBody>
      </p:sp>
      <p:sp>
        <p:nvSpPr>
          <p:cNvPr id="7" name="TextBox 6">
            <a:extLst>
              <a:ext uri="{FF2B5EF4-FFF2-40B4-BE49-F238E27FC236}">
                <a16:creationId xmlns:a16="http://schemas.microsoft.com/office/drawing/2014/main" id="{63767BA0-93FB-44CA-9B95-9D38E6A2FCA7}"/>
              </a:ext>
            </a:extLst>
          </p:cNvPr>
          <p:cNvSpPr txBox="1"/>
          <p:nvPr/>
        </p:nvSpPr>
        <p:spPr>
          <a:xfrm>
            <a:off x="6824634" y="6203572"/>
            <a:ext cx="5077536" cy="231918"/>
          </a:xfrm>
          <a:prstGeom prst="rect">
            <a:avLst/>
          </a:prstGeom>
          <a:noFill/>
        </p:spPr>
        <p:txBody>
          <a:bodyPr wrap="square" lIns="0" tIns="36000" rIns="0" bIns="0" rtlCol="0">
            <a:spAutoFit/>
          </a:bodyPr>
          <a:lstStyle/>
          <a:p>
            <a:pPr algn="r">
              <a:lnSpc>
                <a:spcPts val="1400"/>
              </a:lnSpc>
            </a:pPr>
            <a:r>
              <a:rPr lang="en-US" b="1" spc="-100" baseline="0" dirty="0">
                <a:solidFill>
                  <a:srgbClr val="7030A0"/>
                </a:solidFill>
                <a:latin typeface="Corbel" panose="020B0503020204020204" pitchFamily="34" charset="0"/>
              </a:rPr>
              <a:t>Volunteer  </a:t>
            </a:r>
            <a:r>
              <a:rPr lang="en-US" b="1" spc="-100" dirty="0">
                <a:solidFill>
                  <a:srgbClr val="7030A0"/>
                </a:solidFill>
                <a:latin typeface="Corbel" panose="020B0503020204020204" pitchFamily="34" charset="0"/>
              </a:rPr>
              <a:t>GAL</a:t>
            </a:r>
            <a:endParaRPr lang="en-US" b="1" spc="-100" baseline="0" dirty="0">
              <a:solidFill>
                <a:srgbClr val="7030A0"/>
              </a:solidFill>
              <a:latin typeface="Corbel" panose="020B0503020204020204" pitchFamily="34" charset="0"/>
            </a:endParaRPr>
          </a:p>
        </p:txBody>
      </p:sp>
    </p:spTree>
    <p:extLst>
      <p:ext uri="{BB962C8B-B14F-4D97-AF65-F5344CB8AC3E}">
        <p14:creationId xmlns:p14="http://schemas.microsoft.com/office/powerpoint/2010/main" val="502674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3707296" y="2044500"/>
            <a:ext cx="5922703" cy="432000"/>
          </a:xfrm>
        </p:spPr>
        <p:txBody>
          <a:bodyPr/>
          <a:lstStyle/>
          <a:p>
            <a:r>
              <a:rPr lang="en-US" dirty="0"/>
              <a:t>I am a (noun, role in work/life) </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4750904" y="2747725"/>
            <a:ext cx="4878895" cy="727550"/>
          </a:xfrm>
        </p:spPr>
        <p:txBody>
          <a:bodyPr/>
          <a:lstStyle/>
          <a:p>
            <a:r>
              <a:rPr lang="en-US" dirty="0"/>
              <a:t>Think of this section as the basic info you might tell someone you just met in your job, other folks may have heard it before, but memories are short. </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2405269" y="3746500"/>
            <a:ext cx="7295321" cy="2655250"/>
          </a:xfrm>
        </p:spPr>
        <p:txBody>
          <a:bodyPr/>
          <a:lstStyle/>
          <a:p>
            <a:pPr marL="0" indent="0">
              <a:buNone/>
            </a:pPr>
            <a:r>
              <a:rPr lang="en-US" sz="2800" dirty="0"/>
              <a:t>I’ve worked in this field ___ years &amp; this position for  ___ years</a:t>
            </a:r>
          </a:p>
          <a:p>
            <a:r>
              <a:rPr lang="en-US" dirty="0"/>
              <a:t>I have a degree in _____</a:t>
            </a:r>
          </a:p>
          <a:p>
            <a:r>
              <a:rPr lang="en-US" dirty="0"/>
              <a:t>I have lived expertise in _____</a:t>
            </a:r>
          </a:p>
          <a:p>
            <a:r>
              <a:rPr lang="en-US" dirty="0"/>
              <a:t>I have extra knowledge in _____</a:t>
            </a:r>
          </a:p>
          <a:p>
            <a:r>
              <a:rPr lang="en-US" dirty="0"/>
              <a:t>I am really interested &amp; excited about work with ________</a:t>
            </a:r>
          </a:p>
        </p:txBody>
      </p:sp>
      <p:pic>
        <p:nvPicPr>
          <p:cNvPr id="18" name="Picture Placeholder 17">
            <a:extLst>
              <a:ext uri="{FF2B5EF4-FFF2-40B4-BE49-F238E27FC236}">
                <a16:creationId xmlns:a16="http://schemas.microsoft.com/office/drawing/2014/main" id="{40103AEC-DE5B-544B-A074-043639D164F6}"/>
              </a:ext>
              <a:ext uri="{C183D7F6-B498-43B3-948B-1728B52AA6E4}">
                <adec:decorative xmlns:adec="http://schemas.microsoft.com/office/drawing/2017/decorative" val="1"/>
              </a:ext>
            </a:extLst>
          </p:cNvPr>
          <p:cNvPicPr>
            <a:picLocks noGrp="1" noChangeAspect="1"/>
          </p:cNvPicPr>
          <p:nvPr>
            <p:ph type="pic" sz="quarter" idx="33"/>
          </p:nvPr>
        </p:nvPicPr>
        <p:blipFill>
          <a:blip r:embed="rId2">
            <a:extLst>
              <a:ext uri="{28A0092B-C50C-407E-A947-70E740481C1C}">
                <a14:useLocalDpi xmlns:a14="http://schemas.microsoft.com/office/drawing/2010/main" val="0"/>
              </a:ext>
            </a:extLst>
          </a:blip>
          <a:srcRect/>
          <a:stretch>
            <a:fillRect/>
          </a:stretch>
        </p:blipFill>
        <p:spPr/>
      </p:pic>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a:lstStyle/>
          <a:p>
            <a:fld id="{19B51A1E-902D-48AF-9020-955120F399B6}" type="slidenum">
              <a:rPr lang="en-US" smtClean="0"/>
              <a:pPr/>
              <a:t>5</a:t>
            </a:fld>
            <a:endParaRPr lang="en-US" dirty="0"/>
          </a:p>
        </p:txBody>
      </p:sp>
      <p:sp>
        <p:nvSpPr>
          <p:cNvPr id="8" name="TextBox 7">
            <a:extLst>
              <a:ext uri="{FF2B5EF4-FFF2-40B4-BE49-F238E27FC236}">
                <a16:creationId xmlns:a16="http://schemas.microsoft.com/office/drawing/2014/main" id="{4EA018C1-E68C-4231-A01F-E43227996096}"/>
              </a:ext>
            </a:extLst>
          </p:cNvPr>
          <p:cNvSpPr txBox="1"/>
          <p:nvPr/>
        </p:nvSpPr>
        <p:spPr>
          <a:xfrm>
            <a:off x="6758533" y="6401750"/>
            <a:ext cx="5077536" cy="265773"/>
          </a:xfrm>
          <a:prstGeom prst="rect">
            <a:avLst/>
          </a:prstGeom>
          <a:noFill/>
        </p:spPr>
        <p:txBody>
          <a:bodyPr wrap="square" lIns="0" tIns="36000" rIns="0" bIns="0" rtlCol="0">
            <a:spAutoFit/>
          </a:bodyPr>
          <a:lstStyle/>
          <a:p>
            <a:pPr algn="r">
              <a:lnSpc>
                <a:spcPts val="1400"/>
              </a:lnSpc>
            </a:pPr>
            <a:r>
              <a:rPr lang="en-US" sz="2800" b="1" spc="-100" baseline="0" dirty="0">
                <a:solidFill>
                  <a:srgbClr val="7030A0"/>
                </a:solidFill>
                <a:latin typeface="Corbel" panose="020B0503020204020204" pitchFamily="34" charset="0"/>
              </a:rPr>
              <a:t>Role</a:t>
            </a:r>
          </a:p>
        </p:txBody>
      </p:sp>
    </p:spTree>
    <p:extLst>
      <p:ext uri="{BB962C8B-B14F-4D97-AF65-F5344CB8AC3E}">
        <p14:creationId xmlns:p14="http://schemas.microsoft.com/office/powerpoint/2010/main" val="1329746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3219189" y="1631141"/>
            <a:ext cx="6410611" cy="432000"/>
          </a:xfrm>
        </p:spPr>
        <p:txBody>
          <a:bodyPr/>
          <a:lstStyle/>
          <a:p>
            <a:r>
              <a:rPr lang="en-US" dirty="0"/>
              <a:t>I am a Community Member, a sister, an Auntie, a survivor, an Educator, A Therapist, and  </a:t>
            </a:r>
            <a:br>
              <a:rPr lang="en-US" dirty="0"/>
            </a:br>
            <a:r>
              <a:rPr lang="en-US" dirty="0"/>
              <a:t>A Middle Child</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4144618" y="2747725"/>
            <a:ext cx="5485182" cy="727550"/>
          </a:xfrm>
        </p:spPr>
        <p:txBody>
          <a:bodyPr/>
          <a:lstStyle/>
          <a:p>
            <a:r>
              <a:rPr lang="en-US" dirty="0"/>
              <a:t>I love helping people to meet their goals and the way I do this best is through teaching, bringing people together for conversations, and by listening and reflecting.  . </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1033671" y="3568148"/>
            <a:ext cx="8666920" cy="2941982"/>
          </a:xfrm>
        </p:spPr>
        <p:txBody>
          <a:bodyPr anchor="ctr"/>
          <a:lstStyle/>
          <a:p>
            <a:pPr marL="0" indent="0">
              <a:buNone/>
            </a:pPr>
            <a:r>
              <a:rPr lang="en-US" sz="2800" dirty="0"/>
              <a:t>I’ve worked in the education field for 12 years &amp; volunteered as a GAL/CASA since 2017</a:t>
            </a:r>
          </a:p>
          <a:p>
            <a:r>
              <a:rPr lang="en-US" dirty="0"/>
              <a:t>I have a degree in Zoology/Animal Behavior/Spiders (PhD) and almost in Mental Health Counseling (MA)</a:t>
            </a:r>
          </a:p>
          <a:p>
            <a:r>
              <a:rPr lang="en-US" dirty="0"/>
              <a:t>I have lived expertise in overcoming childhood abuse &amp; trauma</a:t>
            </a:r>
          </a:p>
          <a:p>
            <a:r>
              <a:rPr lang="en-US" dirty="0"/>
              <a:t>I have extra knowledge in accessibility</a:t>
            </a:r>
          </a:p>
          <a:p>
            <a:r>
              <a:rPr lang="en-US" dirty="0"/>
              <a:t>I am really interested &amp; excited about work with equity, inclusion, belonging, identity</a:t>
            </a:r>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4"/>
          </p:nvPr>
        </p:nvSpPr>
        <p:spPr/>
        <p:txBody>
          <a:bodyPr/>
          <a:lstStyle/>
          <a:p>
            <a:fld id="{19B51A1E-902D-48AF-9020-955120F399B6}" type="slidenum">
              <a:rPr lang="en-US" smtClean="0"/>
              <a:pPr/>
              <a:t>6</a:t>
            </a:fld>
            <a:endParaRPr lang="en-US" dirty="0"/>
          </a:p>
        </p:txBody>
      </p:sp>
      <p:sp>
        <p:nvSpPr>
          <p:cNvPr id="7" name="TextBox 6">
            <a:extLst>
              <a:ext uri="{FF2B5EF4-FFF2-40B4-BE49-F238E27FC236}">
                <a16:creationId xmlns:a16="http://schemas.microsoft.com/office/drawing/2014/main" id="{C6EF1A00-B7C6-4CCF-9B01-170EB49C6750}"/>
              </a:ext>
            </a:extLst>
          </p:cNvPr>
          <p:cNvSpPr txBox="1"/>
          <p:nvPr/>
        </p:nvSpPr>
        <p:spPr>
          <a:xfrm>
            <a:off x="6824634" y="6203572"/>
            <a:ext cx="5077536" cy="252245"/>
          </a:xfrm>
          <a:prstGeom prst="rect">
            <a:avLst/>
          </a:prstGeom>
          <a:noFill/>
        </p:spPr>
        <p:txBody>
          <a:bodyPr wrap="square" lIns="0" tIns="36000" rIns="0" bIns="0" rtlCol="0">
            <a:spAutoFit/>
          </a:bodyPr>
          <a:lstStyle/>
          <a:p>
            <a:pPr algn="r">
              <a:lnSpc>
                <a:spcPts val="1400"/>
              </a:lnSpc>
            </a:pPr>
            <a:r>
              <a:rPr lang="en-US" sz="2400" b="1" spc="-100" baseline="0" dirty="0">
                <a:solidFill>
                  <a:srgbClr val="7030A0"/>
                </a:solidFill>
                <a:latin typeface="Corbel" panose="020B0503020204020204" pitchFamily="34" charset="0"/>
              </a:rPr>
              <a:t>Volunteer  </a:t>
            </a:r>
            <a:r>
              <a:rPr lang="en-US" sz="2400" b="1" spc="-100" dirty="0">
                <a:solidFill>
                  <a:srgbClr val="7030A0"/>
                </a:solidFill>
                <a:latin typeface="Corbel" panose="020B0503020204020204" pitchFamily="34" charset="0"/>
              </a:rPr>
              <a:t>GAL</a:t>
            </a:r>
            <a:endParaRPr lang="en-US" sz="2400" b="1" spc="-100" baseline="0" dirty="0">
              <a:solidFill>
                <a:srgbClr val="7030A0"/>
              </a:solidFill>
              <a:latin typeface="Corbel" panose="020B0503020204020204" pitchFamily="34" charset="0"/>
            </a:endParaRPr>
          </a:p>
        </p:txBody>
      </p:sp>
      <p:pic>
        <p:nvPicPr>
          <p:cNvPr id="12" name="Picture 11" descr="Clara, a German Shephard dog looks at camera with ears alert and lip stuck on her tooth. ">
            <a:extLst>
              <a:ext uri="{FF2B5EF4-FFF2-40B4-BE49-F238E27FC236}">
                <a16:creationId xmlns:a16="http://schemas.microsoft.com/office/drawing/2014/main" id="{BC07AFB1-6ACB-4427-952B-A1D3142D9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53" y="-32497"/>
            <a:ext cx="2405775" cy="2780222"/>
          </a:xfrm>
          <a:prstGeom prst="rect">
            <a:avLst/>
          </a:prstGeom>
        </p:spPr>
      </p:pic>
      <p:pic>
        <p:nvPicPr>
          <p:cNvPr id="14" name="Picture 13" descr="Speaker and her partner smile in a selfie on the beach">
            <a:extLst>
              <a:ext uri="{FF2B5EF4-FFF2-40B4-BE49-F238E27FC236}">
                <a16:creationId xmlns:a16="http://schemas.microsoft.com/office/drawing/2014/main" id="{36024735-C701-4C19-838A-4713F1088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496"/>
            <a:ext cx="2743200" cy="2057400"/>
          </a:xfrm>
          <a:prstGeom prst="rect">
            <a:avLst/>
          </a:prstGeom>
        </p:spPr>
      </p:pic>
      <p:pic>
        <p:nvPicPr>
          <p:cNvPr id="19" name="Picture 18" descr="Ray Charles, a small short haired tabby cat lays with his eyes closed in a shoe box&#10;">
            <a:extLst>
              <a:ext uri="{FF2B5EF4-FFF2-40B4-BE49-F238E27FC236}">
                <a16:creationId xmlns:a16="http://schemas.microsoft.com/office/drawing/2014/main" id="{C16C9761-3109-41E7-BE38-867A5CD6B3A6}"/>
              </a:ext>
            </a:extLst>
          </p:cNvPr>
          <p:cNvPicPr>
            <a:picLocks noChangeAspect="1"/>
          </p:cNvPicPr>
          <p:nvPr/>
        </p:nvPicPr>
        <p:blipFill rotWithShape="1">
          <a:blip r:embed="rId4">
            <a:extLst>
              <a:ext uri="{28A0092B-C50C-407E-A947-70E740481C1C}">
                <a14:useLocalDpi xmlns:a14="http://schemas.microsoft.com/office/drawing/2010/main" val="0"/>
              </a:ext>
            </a:extLst>
          </a:blip>
          <a:srcRect l="14783" t="34667"/>
          <a:stretch/>
        </p:blipFill>
        <p:spPr>
          <a:xfrm>
            <a:off x="9700590" y="2636853"/>
            <a:ext cx="2491409" cy="2698141"/>
          </a:xfrm>
          <a:prstGeom prst="rect">
            <a:avLst/>
          </a:prstGeom>
        </p:spPr>
      </p:pic>
    </p:spTree>
    <p:extLst>
      <p:ext uri="{BB962C8B-B14F-4D97-AF65-F5344CB8AC3E}">
        <p14:creationId xmlns:p14="http://schemas.microsoft.com/office/powerpoint/2010/main" val="478516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p:txBody>
          <a:bodyPr/>
          <a:lstStyle/>
          <a:p>
            <a:r>
              <a:rPr lang="en-US" dirty="0"/>
              <a:t>I see my role as:</a:t>
            </a:r>
          </a:p>
        </p:txBody>
      </p: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658298" y="864000"/>
            <a:ext cx="7659437" cy="4818002"/>
          </a:xfrm>
        </p:spPr>
        <p:txBody>
          <a:bodyPr/>
          <a:lstStyle/>
          <a:p>
            <a:pPr marL="0" indent="0">
              <a:buNone/>
            </a:pPr>
            <a:r>
              <a:rPr lang="en-US" dirty="0"/>
              <a:t>You may want to break this up into multiple slides/topics</a:t>
            </a:r>
          </a:p>
          <a:p>
            <a:pPr marL="0" indent="0">
              <a:buNone/>
            </a:pPr>
            <a:r>
              <a:rPr lang="en-US" b="1" dirty="0"/>
              <a:t>REQUIREMENTS</a:t>
            </a:r>
            <a:r>
              <a:rPr lang="en-US" dirty="0"/>
              <a:t>: What does your job description say? What are you required to do based on your contract, ethical code, MOU or professional guidelines. </a:t>
            </a:r>
          </a:p>
          <a:p>
            <a:pPr marL="0" indent="0">
              <a:buNone/>
            </a:pPr>
            <a:r>
              <a:rPr lang="en-US" dirty="0"/>
              <a:t>Goal: to help team members to see what you have to do, and know who to ask if they need specific info or expertise. </a:t>
            </a:r>
          </a:p>
          <a:p>
            <a:r>
              <a:rPr lang="en-US" dirty="0"/>
              <a:t>How often are you in contact with the participants?</a:t>
            </a:r>
          </a:p>
          <a:p>
            <a:r>
              <a:rPr lang="en-US" dirty="0"/>
              <a:t>Day to day activities that your job entails</a:t>
            </a:r>
          </a:p>
          <a:p>
            <a:r>
              <a:rPr lang="en-US" dirty="0"/>
              <a:t>What ethical guidelines are you required to meet/exceed FOR THIS TEAM (general info to follow)?</a:t>
            </a:r>
          </a:p>
          <a:p>
            <a:r>
              <a:rPr lang="en-US" dirty="0"/>
              <a:t>What is your agreement with the FTC team as you see it? </a:t>
            </a:r>
          </a:p>
          <a:p>
            <a:r>
              <a:rPr lang="en-US" dirty="0"/>
              <a:t>How often do you have to report? What info do you report?</a:t>
            </a:r>
          </a:p>
          <a:p>
            <a:pPr marL="0" indent="0">
              <a:buNone/>
            </a:pPr>
            <a:r>
              <a:rPr lang="en-US" b="1" dirty="0"/>
              <a:t>WHAT IS SPECIAL/UNIQUE ABOUT YOUR ROLE? </a:t>
            </a:r>
          </a:p>
          <a:p>
            <a:r>
              <a:rPr lang="en-US" dirty="0"/>
              <a:t>As a _______ on this team I bring expertise in _______</a:t>
            </a:r>
          </a:p>
          <a:p>
            <a:r>
              <a:rPr lang="en-US" dirty="0"/>
              <a:t>What’s your elevator pitch?  As a parent attorney, I am the only person who can __________ and I need information about _________ to do that well. Remember that your team is multidisciplinary, explain in clear and simple terms to someone outside of your field. </a:t>
            </a:r>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7</a:t>
            </a:fld>
            <a:endParaRPr lang="en-US" dirty="0"/>
          </a:p>
        </p:txBody>
      </p:sp>
      <p:sp>
        <p:nvSpPr>
          <p:cNvPr id="7" name="TextBox 6">
            <a:extLst>
              <a:ext uri="{FF2B5EF4-FFF2-40B4-BE49-F238E27FC236}">
                <a16:creationId xmlns:a16="http://schemas.microsoft.com/office/drawing/2014/main" id="{78559E90-BDEA-4A8F-8223-D43E4EE28722}"/>
              </a:ext>
            </a:extLst>
          </p:cNvPr>
          <p:cNvSpPr txBox="1"/>
          <p:nvPr/>
        </p:nvSpPr>
        <p:spPr>
          <a:xfrm>
            <a:off x="6824634" y="6203572"/>
            <a:ext cx="5077536" cy="231918"/>
          </a:xfrm>
          <a:prstGeom prst="rect">
            <a:avLst/>
          </a:prstGeom>
          <a:noFill/>
        </p:spPr>
        <p:txBody>
          <a:bodyPr wrap="square" lIns="0" tIns="36000" rIns="0" bIns="0" rtlCol="0">
            <a:spAutoFit/>
          </a:bodyPr>
          <a:lstStyle/>
          <a:p>
            <a:pPr algn="r">
              <a:lnSpc>
                <a:spcPts val="1400"/>
              </a:lnSpc>
            </a:pPr>
            <a:r>
              <a:rPr lang="en-US" b="1" spc="-100" baseline="0" dirty="0">
                <a:solidFill>
                  <a:srgbClr val="7030A0"/>
                </a:solidFill>
                <a:latin typeface="Corbel" panose="020B0503020204020204" pitchFamily="34" charset="0"/>
              </a:rPr>
              <a:t>Role</a:t>
            </a:r>
          </a:p>
        </p:txBody>
      </p:sp>
    </p:spTree>
    <p:extLst>
      <p:ext uri="{BB962C8B-B14F-4D97-AF65-F5344CB8AC3E}">
        <p14:creationId xmlns:p14="http://schemas.microsoft.com/office/powerpoint/2010/main" val="3640701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432000" y="749146"/>
            <a:ext cx="7431840" cy="4984320"/>
          </a:xfrm>
        </p:spPr>
        <p:txBody>
          <a:bodyPr/>
          <a:lstStyle/>
          <a:p>
            <a:pPr marL="0" indent="0">
              <a:buNone/>
            </a:pPr>
            <a:r>
              <a:rPr lang="en-US" sz="2000" dirty="0"/>
              <a:t>Most important to me is regularly keeping up with any kids I’m assigned to and make sure they are feeling safe, getting their needs met, and heading towards a solid plan of permanency. </a:t>
            </a:r>
          </a:p>
          <a:p>
            <a:pPr marL="0" indent="0">
              <a:buNone/>
            </a:pPr>
            <a:r>
              <a:rPr lang="en-US" sz="2400" b="1" dirty="0"/>
              <a:t>REQUIREMENTS </a:t>
            </a:r>
            <a:r>
              <a:rPr lang="en-US" sz="2400" dirty="0"/>
              <a:t>: </a:t>
            </a:r>
          </a:p>
          <a:p>
            <a:r>
              <a:rPr lang="en-US" sz="2200" dirty="0"/>
              <a:t>Follow the agreement I signed with the court</a:t>
            </a:r>
          </a:p>
          <a:p>
            <a:r>
              <a:rPr lang="en-US" sz="2200" dirty="0"/>
              <a:t>Visit the child at least one time per month</a:t>
            </a:r>
          </a:p>
          <a:p>
            <a:pPr lvl="1"/>
            <a:r>
              <a:rPr lang="en-US" sz="2000" dirty="0"/>
              <a:t>Try to visit all other parties about an equal # of times</a:t>
            </a:r>
          </a:p>
          <a:p>
            <a:r>
              <a:rPr lang="en-US" sz="2200" dirty="0"/>
              <a:t>Call social worker and teachers regularly (try for monthly) </a:t>
            </a:r>
          </a:p>
          <a:p>
            <a:r>
              <a:rPr lang="en-US" sz="2200" dirty="0"/>
              <a:t>Go to all meetings at court and school regarding kids</a:t>
            </a:r>
          </a:p>
          <a:p>
            <a:r>
              <a:rPr lang="en-US" sz="2200" dirty="0"/>
              <a:t>Build connections where possible. </a:t>
            </a:r>
          </a:p>
          <a:p>
            <a:r>
              <a:rPr lang="en-US" sz="2200" dirty="0"/>
              <a:t>Share only general expertise to non-parties to the case</a:t>
            </a:r>
          </a:p>
          <a:p>
            <a:pPr lvl="1"/>
            <a:r>
              <a:rPr lang="en-US" sz="2000" dirty="0"/>
              <a:t>For example, I might say, I can’t speak to your case, but I would recommend you call your attorney to talk about that. </a:t>
            </a:r>
          </a:p>
          <a:p>
            <a:pPr lvl="1"/>
            <a:r>
              <a:rPr lang="en-US" sz="2000" dirty="0"/>
              <a:t>Or I might say, typically we have an FTDM  every ___ months, but if there is something pressing, you should ask your social worker and attorney to schedule one.</a:t>
            </a:r>
          </a:p>
          <a:p>
            <a:pPr marL="0" indent="0">
              <a:buNone/>
            </a:pPr>
            <a:endParaRPr lang="en-US" sz="2000" dirty="0"/>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8</a:t>
            </a:fld>
            <a:endParaRPr lang="en-US" dirty="0"/>
          </a:p>
        </p:txBody>
      </p:sp>
      <p:sp>
        <p:nvSpPr>
          <p:cNvPr id="7" name="TextBox 6">
            <a:extLst>
              <a:ext uri="{FF2B5EF4-FFF2-40B4-BE49-F238E27FC236}">
                <a16:creationId xmlns:a16="http://schemas.microsoft.com/office/drawing/2014/main" id="{B13C2312-119F-444C-B734-AA69007308E7}"/>
              </a:ext>
            </a:extLst>
          </p:cNvPr>
          <p:cNvSpPr txBox="1"/>
          <p:nvPr/>
        </p:nvSpPr>
        <p:spPr>
          <a:xfrm>
            <a:off x="6824634" y="6203572"/>
            <a:ext cx="5077536" cy="252245"/>
          </a:xfrm>
          <a:prstGeom prst="rect">
            <a:avLst/>
          </a:prstGeom>
          <a:noFill/>
        </p:spPr>
        <p:txBody>
          <a:bodyPr wrap="square" lIns="0" tIns="36000" rIns="0" bIns="0" rtlCol="0">
            <a:spAutoFit/>
          </a:bodyPr>
          <a:lstStyle/>
          <a:p>
            <a:pPr algn="r">
              <a:lnSpc>
                <a:spcPts val="1400"/>
              </a:lnSpc>
            </a:pPr>
            <a:r>
              <a:rPr lang="en-US" sz="2400" b="1" spc="-100" baseline="0" dirty="0">
                <a:solidFill>
                  <a:srgbClr val="7030A0"/>
                </a:solidFill>
                <a:latin typeface="Corbel" panose="020B0503020204020204" pitchFamily="34" charset="0"/>
              </a:rPr>
              <a:t>Volunteer  </a:t>
            </a:r>
            <a:r>
              <a:rPr lang="en-US" sz="2400" b="1" spc="-100" dirty="0">
                <a:solidFill>
                  <a:srgbClr val="7030A0"/>
                </a:solidFill>
                <a:latin typeface="Corbel" panose="020B0503020204020204" pitchFamily="34" charset="0"/>
              </a:rPr>
              <a:t>GAL</a:t>
            </a:r>
            <a:endParaRPr lang="en-US" sz="2400" b="1" spc="-100" baseline="0" dirty="0">
              <a:solidFill>
                <a:srgbClr val="7030A0"/>
              </a:solidFill>
              <a:latin typeface="Corbel" panose="020B0503020204020204" pitchFamily="34" charset="0"/>
            </a:endParaRPr>
          </a:p>
        </p:txBody>
      </p:sp>
      <p:pic>
        <p:nvPicPr>
          <p:cNvPr id="11" name="Picture 10" descr="Author, her sister and nephew pose on a ferry boat smiling">
            <a:extLst>
              <a:ext uri="{FF2B5EF4-FFF2-40B4-BE49-F238E27FC236}">
                <a16:creationId xmlns:a16="http://schemas.microsoft.com/office/drawing/2014/main" id="{075D82AE-EB2B-4648-BBA8-588378875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3841" y="910984"/>
            <a:ext cx="4038330" cy="3028747"/>
          </a:xfrm>
          <a:prstGeom prst="rect">
            <a:avLst/>
          </a:prstGeom>
        </p:spPr>
      </p:pic>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432000" y="432000"/>
            <a:ext cx="10364530" cy="423900"/>
          </a:xfrm>
        </p:spPr>
        <p:txBody>
          <a:bodyPr/>
          <a:lstStyle/>
          <a:p>
            <a:r>
              <a:rPr lang="en-US" dirty="0"/>
              <a:t>as a GAL on this </a:t>
            </a:r>
            <a:r>
              <a:rPr lang="en-US" dirty="0" err="1"/>
              <a:t>ftc</a:t>
            </a:r>
            <a:r>
              <a:rPr lang="en-US" dirty="0"/>
              <a:t> team</a:t>
            </a:r>
          </a:p>
        </p:txBody>
      </p:sp>
    </p:spTree>
    <p:extLst>
      <p:ext uri="{BB962C8B-B14F-4D97-AF65-F5344CB8AC3E}">
        <p14:creationId xmlns:p14="http://schemas.microsoft.com/office/powerpoint/2010/main" val="1641248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083B-CC27-4F1C-AD03-E3DBEC1C9E78}"/>
              </a:ext>
            </a:extLst>
          </p:cNvPr>
          <p:cNvSpPr>
            <a:spLocks noGrp="1"/>
          </p:cNvSpPr>
          <p:nvPr>
            <p:ph type="title"/>
          </p:nvPr>
        </p:nvSpPr>
        <p:spPr>
          <a:xfrm>
            <a:off x="432000" y="432000"/>
            <a:ext cx="10364530" cy="423900"/>
          </a:xfrm>
        </p:spPr>
        <p:txBody>
          <a:bodyPr/>
          <a:lstStyle/>
          <a:p>
            <a:r>
              <a:rPr lang="en-US" dirty="0"/>
              <a:t>as a GAL on this </a:t>
            </a:r>
            <a:r>
              <a:rPr lang="en-US" dirty="0" err="1"/>
              <a:t>ftc</a:t>
            </a:r>
            <a:r>
              <a:rPr lang="en-US" dirty="0"/>
              <a:t> team (PART 2) </a:t>
            </a:r>
          </a:p>
        </p:txBody>
      </p:sp>
      <p:sp>
        <p:nvSpPr>
          <p:cNvPr id="4" name="Content Placeholder 3">
            <a:extLst>
              <a:ext uri="{FF2B5EF4-FFF2-40B4-BE49-F238E27FC236}">
                <a16:creationId xmlns:a16="http://schemas.microsoft.com/office/drawing/2014/main" id="{125E40B9-054F-4D79-BD17-68E71C740D01}"/>
              </a:ext>
            </a:extLst>
          </p:cNvPr>
          <p:cNvSpPr>
            <a:spLocks noGrp="1"/>
          </p:cNvSpPr>
          <p:nvPr>
            <p:ph sz="half" idx="1"/>
          </p:nvPr>
        </p:nvSpPr>
        <p:spPr>
          <a:xfrm>
            <a:off x="432000" y="958467"/>
            <a:ext cx="7431840" cy="4984320"/>
          </a:xfrm>
        </p:spPr>
        <p:txBody>
          <a:bodyPr/>
          <a:lstStyle/>
          <a:p>
            <a:pPr marL="0" indent="0">
              <a:buNone/>
            </a:pPr>
            <a:r>
              <a:rPr lang="en-US" sz="2000" dirty="0"/>
              <a:t>My most important role is to regularly keep up with any kids I’m assigned to and make sure they are feeling safe, getting their needs met, and heading towards a solid plan of permanency. </a:t>
            </a:r>
          </a:p>
          <a:p>
            <a:pPr marL="0" indent="0">
              <a:buNone/>
            </a:pPr>
            <a:r>
              <a:rPr lang="en-US" sz="2000" b="1" dirty="0"/>
              <a:t>WHAT IS SPECIAL/UNIQUE ABOUT YOUR ROLE? </a:t>
            </a:r>
          </a:p>
          <a:p>
            <a:pPr marL="0" indent="0">
              <a:buNone/>
            </a:pPr>
            <a:r>
              <a:rPr lang="en-US" sz="2000" dirty="0"/>
              <a:t>A GAL generally gets more freedom to choose how many clients they take on, so I’m more flexible in communication and checking in </a:t>
            </a:r>
          </a:p>
          <a:p>
            <a:pPr marL="0" indent="0">
              <a:buNone/>
            </a:pPr>
            <a:r>
              <a:rPr lang="en-US" sz="2000" dirty="0"/>
              <a:t>I’m a </a:t>
            </a:r>
            <a:r>
              <a:rPr lang="en-US" sz="2000" b="1" dirty="0"/>
              <a:t>child advocate</a:t>
            </a:r>
            <a:r>
              <a:rPr lang="en-US" sz="2000" dirty="0"/>
              <a:t>, but also have been trained in how important family, particularly biological family, is to helping a child grow into a mentally, emotionally, and physically healthy adult, so being a </a:t>
            </a:r>
            <a:r>
              <a:rPr lang="en-US" sz="2000" b="1" dirty="0"/>
              <a:t>family advocate</a:t>
            </a:r>
            <a:r>
              <a:rPr lang="en-US" sz="2000" dirty="0"/>
              <a:t> is equally important. </a:t>
            </a:r>
          </a:p>
          <a:p>
            <a:r>
              <a:rPr lang="en-US" sz="2000" dirty="0"/>
              <a:t>This means I am sometimes asking for more visits to maintain relationships, and sometimes asking folks to make sure this kid can make it to soccer practice even though it on visit days. I’m also often the only one who knows about soccer practice. </a:t>
            </a:r>
          </a:p>
          <a:p>
            <a:pPr lvl="2"/>
            <a:r>
              <a:rPr lang="en-US" sz="1600" dirty="0"/>
              <a:t>Oh wait – can we have Mom and Dad come to soccer practice? Even better!</a:t>
            </a:r>
          </a:p>
          <a:p>
            <a:pPr marL="0" indent="0">
              <a:buNone/>
            </a:pPr>
            <a:endParaRPr lang="en-US" sz="2000" dirty="0"/>
          </a:p>
        </p:txBody>
      </p:sp>
      <p:sp>
        <p:nvSpPr>
          <p:cNvPr id="6" name="Slide Number Placeholder 5">
            <a:extLst>
              <a:ext uri="{FF2B5EF4-FFF2-40B4-BE49-F238E27FC236}">
                <a16:creationId xmlns:a16="http://schemas.microsoft.com/office/drawing/2014/main" id="{46D051DA-5DAD-43A7-A238-51C63BA59FEC}"/>
              </a:ext>
            </a:extLst>
          </p:cNvPr>
          <p:cNvSpPr>
            <a:spLocks noGrp="1"/>
          </p:cNvSpPr>
          <p:nvPr>
            <p:ph type="sldNum" sz="quarter" idx="34"/>
          </p:nvPr>
        </p:nvSpPr>
        <p:spPr/>
        <p:txBody>
          <a:bodyPr/>
          <a:lstStyle/>
          <a:p>
            <a:fld id="{19B51A1E-902D-48AF-9020-955120F399B6}" type="slidenum">
              <a:rPr lang="en-US" smtClean="0"/>
              <a:pPr/>
              <a:t>9</a:t>
            </a:fld>
            <a:endParaRPr lang="en-US" dirty="0"/>
          </a:p>
        </p:txBody>
      </p:sp>
      <p:sp>
        <p:nvSpPr>
          <p:cNvPr id="7" name="TextBox 6">
            <a:extLst>
              <a:ext uri="{FF2B5EF4-FFF2-40B4-BE49-F238E27FC236}">
                <a16:creationId xmlns:a16="http://schemas.microsoft.com/office/drawing/2014/main" id="{B13C2312-119F-444C-B734-AA69007308E7}"/>
              </a:ext>
            </a:extLst>
          </p:cNvPr>
          <p:cNvSpPr txBox="1"/>
          <p:nvPr/>
        </p:nvSpPr>
        <p:spPr>
          <a:xfrm>
            <a:off x="6824634" y="6203572"/>
            <a:ext cx="5077536" cy="252245"/>
          </a:xfrm>
          <a:prstGeom prst="rect">
            <a:avLst/>
          </a:prstGeom>
          <a:noFill/>
        </p:spPr>
        <p:txBody>
          <a:bodyPr wrap="square" lIns="0" tIns="36000" rIns="0" bIns="0" rtlCol="0">
            <a:spAutoFit/>
          </a:bodyPr>
          <a:lstStyle/>
          <a:p>
            <a:pPr algn="r">
              <a:lnSpc>
                <a:spcPts val="1400"/>
              </a:lnSpc>
            </a:pPr>
            <a:r>
              <a:rPr lang="en-US" sz="2400" b="1" spc="-100" baseline="0" dirty="0">
                <a:solidFill>
                  <a:srgbClr val="7030A0"/>
                </a:solidFill>
                <a:latin typeface="Corbel" panose="020B0503020204020204" pitchFamily="34" charset="0"/>
              </a:rPr>
              <a:t>Volunteer  </a:t>
            </a:r>
            <a:r>
              <a:rPr lang="en-US" sz="2400" b="1" spc="-100" dirty="0">
                <a:solidFill>
                  <a:srgbClr val="7030A0"/>
                </a:solidFill>
                <a:latin typeface="Corbel" panose="020B0503020204020204" pitchFamily="34" charset="0"/>
              </a:rPr>
              <a:t>GAL</a:t>
            </a:r>
            <a:endParaRPr lang="en-US" sz="2400" b="1" spc="-100" baseline="0" dirty="0">
              <a:solidFill>
                <a:srgbClr val="7030A0"/>
              </a:solidFill>
              <a:latin typeface="Corbel" panose="020B0503020204020204" pitchFamily="34" charset="0"/>
            </a:endParaRPr>
          </a:p>
        </p:txBody>
      </p:sp>
      <p:pic>
        <p:nvPicPr>
          <p:cNvPr id="9" name="Picture 8" descr="Author with a cat">
            <a:extLst>
              <a:ext uri="{FF2B5EF4-FFF2-40B4-BE49-F238E27FC236}">
                <a16:creationId xmlns:a16="http://schemas.microsoft.com/office/drawing/2014/main" id="{7DFEFC5F-3513-433B-A6ED-EA175E94DF5B}"/>
              </a:ext>
            </a:extLst>
          </p:cNvPr>
          <p:cNvPicPr>
            <a:picLocks noChangeAspect="1"/>
          </p:cNvPicPr>
          <p:nvPr/>
        </p:nvPicPr>
        <p:blipFill rotWithShape="1">
          <a:blip r:embed="rId2">
            <a:extLst>
              <a:ext uri="{28A0092B-C50C-407E-A947-70E740481C1C}">
                <a14:useLocalDpi xmlns:a14="http://schemas.microsoft.com/office/drawing/2010/main" val="0"/>
              </a:ext>
            </a:extLst>
          </a:blip>
          <a:srcRect t="18647" r="12830"/>
          <a:stretch/>
        </p:blipFill>
        <p:spPr>
          <a:xfrm>
            <a:off x="10148676" y="643949"/>
            <a:ext cx="2296715" cy="2858987"/>
          </a:xfrm>
          <a:prstGeom prst="rect">
            <a:avLst/>
          </a:prstGeom>
        </p:spPr>
      </p:pic>
      <p:pic>
        <p:nvPicPr>
          <p:cNvPr id="1026" name="Picture 2" descr="Lady with an Ermine by Leonardo Devinci">
            <a:extLst>
              <a:ext uri="{FF2B5EF4-FFF2-40B4-BE49-F238E27FC236}">
                <a16:creationId xmlns:a16="http://schemas.microsoft.com/office/drawing/2014/main" id="{B6CE623F-B3B3-423D-8488-F22AFD270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8280" y="643950"/>
            <a:ext cx="211455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764C7B2-3B86-4C0F-8FFE-60D01EF5AD75}"/>
              </a:ext>
            </a:extLst>
          </p:cNvPr>
          <p:cNvSpPr txBox="1"/>
          <p:nvPr/>
        </p:nvSpPr>
        <p:spPr>
          <a:xfrm>
            <a:off x="8261684" y="3465098"/>
            <a:ext cx="3930316" cy="646331"/>
          </a:xfrm>
          <a:prstGeom prst="rect">
            <a:avLst/>
          </a:prstGeom>
          <a:noFill/>
        </p:spPr>
        <p:txBody>
          <a:bodyPr wrap="square" rtlCol="0">
            <a:spAutoFit/>
          </a:bodyPr>
          <a:lstStyle/>
          <a:p>
            <a:r>
              <a:rPr lang="en-US" dirty="0"/>
              <a:t>Lady with an ermine (left) Meghan with a cat (right) Re-enactment</a:t>
            </a:r>
          </a:p>
        </p:txBody>
      </p:sp>
    </p:spTree>
    <p:extLst>
      <p:ext uri="{BB962C8B-B14F-4D97-AF65-F5344CB8AC3E}">
        <p14:creationId xmlns:p14="http://schemas.microsoft.com/office/powerpoint/2010/main" val="2934357311"/>
      </p:ext>
    </p:extLst>
  </p:cSld>
  <p:clrMapOvr>
    <a:masterClrMapping/>
  </p:clrMapOvr>
</p:sld>
</file>

<file path=ppt/theme/theme1.xml><?xml version="1.0" encoding="utf-8"?>
<a:theme xmlns:a="http://schemas.openxmlformats.org/drawingml/2006/main" name="Office Theme">
  <a:themeElements>
    <a:clrScheme name="Custom 134">
      <a:dk1>
        <a:srgbClr val="000000"/>
      </a:dk1>
      <a:lt1>
        <a:srgbClr val="FFFFFF"/>
      </a:lt1>
      <a:dk2>
        <a:srgbClr val="000000"/>
      </a:dk2>
      <a:lt2>
        <a:srgbClr val="FFFFFF"/>
      </a:lt2>
      <a:accent1>
        <a:srgbClr val="5CB8B3"/>
      </a:accent1>
      <a:accent2>
        <a:srgbClr val="F5D66E"/>
      </a:accent2>
      <a:accent3>
        <a:srgbClr val="D78189"/>
      </a:accent3>
      <a:accent4>
        <a:srgbClr val="7030A0"/>
      </a:accent4>
      <a:accent5>
        <a:srgbClr val="0070C0"/>
      </a:accent5>
      <a:accent6>
        <a:srgbClr val="C4D36D"/>
      </a:accent6>
      <a:hlink>
        <a:srgbClr val="54C3BD"/>
      </a:hlink>
      <a:folHlink>
        <a:srgbClr val="54C3BD"/>
      </a:folHlink>
    </a:clrScheme>
    <a:fontScheme name="Custom 154">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84B30EC-0085-4B02-B549-85261AA7A7FD}" vid="{B38EAA63-7B49-47D5-A9B8-CCF1CC9145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15BD18-190D-4514-9BDF-0746D033B5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19935D-ADE6-42ED-B568-839405AD6ABE}">
  <ds:schemaRefs>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16c05727-aa75-4e4a-9b5f-8a80a1165891"/>
    <ds:schemaRef ds:uri="71af3243-3dd4-4a8d-8c0d-dd76da1f02a5"/>
    <ds:schemaRef ds:uri="http://www.w3.org/XML/1998/namespace"/>
  </ds:schemaRefs>
</ds:datastoreItem>
</file>

<file path=customXml/itemProps3.xml><?xml version="1.0" encoding="utf-8"?>
<ds:datastoreItem xmlns:ds="http://schemas.openxmlformats.org/officeDocument/2006/customXml" ds:itemID="{1E1D8AE1-AF50-4238-9545-788684540A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Minimalist color presentation</Template>
  <TotalTime>0</TotalTime>
  <Words>2203</Words>
  <Application>Microsoft Office PowerPoint</Application>
  <PresentationFormat>Widescreen</PresentationFormat>
  <Paragraphs>194</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Corbel</vt:lpstr>
      <vt:lpstr>Times New Roman</vt:lpstr>
      <vt:lpstr>Office Theme</vt:lpstr>
      <vt:lpstr>Cross Training &amp; Intro Template</vt:lpstr>
      <vt:lpstr> Cross-Training &amp; Intro to Meghan</vt:lpstr>
      <vt:lpstr>Call me  _____  (pronouns if comfortable)</vt:lpstr>
      <vt:lpstr>Call me  Meghan (Dr. Fitzgerald if you’re feeling formal)  I use she/her/hers pronouns</vt:lpstr>
      <vt:lpstr>I am a (noun, role in work/life) </vt:lpstr>
      <vt:lpstr>I am a Community Member, a sister, an Auntie, a survivor, an Educator, A Therapist, and   A Middle Child</vt:lpstr>
      <vt:lpstr>I see my role as:</vt:lpstr>
      <vt:lpstr>as a GAL on this ftc team</vt:lpstr>
      <vt:lpstr>as a GAL on this ftc team (PART 2) </vt:lpstr>
      <vt:lpstr>How can we help each other?</vt:lpstr>
      <vt:lpstr>How can we help each other?</vt:lpstr>
      <vt:lpstr>Slide Title</vt:lpstr>
      <vt:lpstr>Slide Title</vt:lpstr>
      <vt:lpstr>Suggestion</vt:lpstr>
      <vt:lpstr>A hypothetical</vt:lpstr>
      <vt:lpstr>A hypothetical</vt:lpstr>
      <vt:lpstr>A hypothetical</vt:lpstr>
      <vt:lpstr>SUggestion</vt:lpstr>
      <vt:lpstr>Something I want to work on</vt:lpstr>
      <vt:lpstr>I recently learned</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2022-09-19T19:10:12Z</dcterms:created>
  <dcterms:modified xsi:type="dcterms:W3CDTF">2022-09-27T18:37:02Z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