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6" r:id="rId2"/>
    <p:sldId id="293" r:id="rId3"/>
    <p:sldId id="260" r:id="rId4"/>
    <p:sldId id="271" r:id="rId5"/>
    <p:sldId id="263" r:id="rId6"/>
    <p:sldId id="272" r:id="rId7"/>
    <p:sldId id="273" r:id="rId8"/>
    <p:sldId id="267" r:id="rId9"/>
    <p:sldId id="262" r:id="rId10"/>
    <p:sldId id="258" r:id="rId11"/>
    <p:sldId id="259" r:id="rId12"/>
    <p:sldId id="261" r:id="rId13"/>
    <p:sldId id="266" r:id="rId14"/>
    <p:sldId id="274" r:id="rId15"/>
    <p:sldId id="268" r:id="rId16"/>
    <p:sldId id="275" r:id="rId17"/>
    <p:sldId id="265" r:id="rId18"/>
    <p:sldId id="269" r:id="rId19"/>
  </p:sldIdLst>
  <p:sldSz cx="18288000" cy="10287000"/>
  <p:notesSz cx="6858000" cy="9144000"/>
  <p:embeddedFontLst>
    <p:embeddedFont>
      <p:font typeface="Bradley Hand ITC" panose="03070402050302030203" pitchFamily="66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Open Sans" panose="020B0606030504020204" pitchFamily="34" charset="0"/>
      <p:regular r:id="rId26"/>
      <p:bold r:id="rId27"/>
      <p:italic r:id="rId28"/>
      <p:boldItalic r:id="rId29"/>
    </p:embeddedFont>
    <p:embeddedFont>
      <p:font typeface="Poppins Bold" panose="020B0604020202020204" charset="0"/>
      <p:regular r:id="rId30"/>
    </p:embeddedFont>
    <p:embeddedFont>
      <p:font typeface="Source Sans Pro Black" panose="020B0803030403020204" pitchFamily="34" charset="0"/>
      <p:bold r:id="rId31"/>
      <p:boldItalic r:id="rId32"/>
    </p:embeddedFont>
    <p:embeddedFont>
      <p:font typeface="Ubuntu" panose="020B0604020202020204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wery, Julie" initials="LJ" lastIdx="2" clrIdx="0">
    <p:extLst>
      <p:ext uri="{19B8F6BF-5375-455C-9EA6-DF929625EA0E}">
        <p15:presenceInfo xmlns:p15="http://schemas.microsoft.com/office/powerpoint/2012/main" userId="S-1-5-21-2052111302-507921405-725345543-37374" providerId="AD"/>
      </p:ext>
    </p:extLst>
  </p:cmAuthor>
  <p:cmAuthor id="2" name="Meize-Bowers, Mikala" initials="MM" lastIdx="5" clrIdx="1">
    <p:extLst>
      <p:ext uri="{19B8F6BF-5375-455C-9EA6-DF929625EA0E}">
        <p15:presenceInfo xmlns:p15="http://schemas.microsoft.com/office/powerpoint/2012/main" userId="S-1-5-21-2052111302-507921405-725345543-3739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4A5A"/>
    <a:srgbClr val="EAEFF3"/>
    <a:srgbClr val="4149D9"/>
    <a:srgbClr val="FF903D"/>
    <a:srgbClr val="153343"/>
    <a:srgbClr val="5EAD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652" autoAdjust="0"/>
    <p:restoredTop sz="86423" autoAdjust="0"/>
  </p:normalViewPr>
  <p:slideViewPr>
    <p:cSldViewPr>
      <p:cViewPr varScale="1">
        <p:scale>
          <a:sx n="36" d="100"/>
          <a:sy n="36" d="100"/>
        </p:scale>
        <p:origin x="684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600" b="1" dirty="0">
                <a:latin typeface="Ubuntu" panose="020B0604020202020204" charset="0"/>
              </a:rPr>
              <a:t>Outcomes over time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5EAD4B"/>
            </a:solidFill>
            <a:ln>
              <a:noFill/>
            </a:ln>
            <a:effectLst/>
            <a:sp3d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</c:v>
                </c:pt>
                <c:pt idx="1">
                  <c:v>9</c:v>
                </c:pt>
                <c:pt idx="2">
                  <c:v>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E7-41DF-A1DC-D262C6E873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12255232"/>
        <c:axId val="612256872"/>
        <c:axId val="0"/>
      </c:bar3DChart>
      <c:catAx>
        <c:axId val="612255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rgbClr val="2D4A5A"/>
                </a:solidFill>
                <a:latin typeface="Ubuntu" panose="020B0604020202020204" charset="0"/>
                <a:ea typeface="+mn-ea"/>
                <a:cs typeface="+mn-cs"/>
              </a:defRPr>
            </a:pPr>
            <a:endParaRPr lang="en-US"/>
          </a:p>
        </c:txPr>
        <c:crossAx val="612256872"/>
        <c:crosses val="autoZero"/>
        <c:auto val="1"/>
        <c:lblAlgn val="ctr"/>
        <c:lblOffset val="100"/>
        <c:noMultiLvlLbl val="0"/>
      </c:catAx>
      <c:valAx>
        <c:axId val="612256872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612255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84973-1395-43D4-AE60-BB1BEDE594D7}" type="datetimeFigureOut">
              <a:rPr lang="en-US" smtClean="0"/>
              <a:t>09/08/2022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9C0A0E-B623-4F1F-AE43-B8870667F6E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839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485169-FE02-4CAC-8808-3E5212A5319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638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9C0A0E-B623-4F1F-AE43-B8870667F6E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023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9C0A0E-B623-4F1F-AE43-B8870667F6E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526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9C0A0E-B623-4F1F-AE43-B8870667F6E6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6557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9C0A0E-B623-4F1F-AE43-B8870667F6E6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867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Slide (No Icon)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257301" y="716135"/>
            <a:ext cx="14667644" cy="758531"/>
          </a:xfrm>
          <a:prstGeom prst="rect">
            <a:avLst/>
          </a:prstGeom>
        </p:spPr>
        <p:txBody>
          <a:bodyPr lIns="0" tIns="0" rIns="0" bIns="0"/>
          <a:lstStyle>
            <a:lvl1pPr>
              <a:defRPr sz="60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113466" y="1735281"/>
            <a:ext cx="15933428" cy="6527007"/>
          </a:xfrm>
          <a:prstGeom prst="rect">
            <a:avLst/>
          </a:prstGeom>
        </p:spPr>
        <p:txBody>
          <a:bodyPr/>
          <a:lstStyle>
            <a:lvl1pPr marL="342900" indent="-342900">
              <a:defRPr sz="4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28700" indent="-342900">
              <a:spcBef>
                <a:spcPts val="1200"/>
              </a:spcBef>
              <a:buFont typeface="Arial" panose="020B0604020202020204" pitchFamily="34" charset="0"/>
              <a:buChar char="-"/>
              <a:defRPr sz="3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714500" indent="-342900">
              <a:spcBef>
                <a:spcPts val="1200"/>
              </a:spcBef>
              <a:defRPr sz="3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400300" indent="-342900">
              <a:spcBef>
                <a:spcPts val="1200"/>
              </a:spcBef>
              <a:defRPr sz="27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086100" indent="-342900">
              <a:spcBef>
                <a:spcPts val="1200"/>
              </a:spcBef>
              <a:defRPr sz="27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3189248" y="9297266"/>
            <a:ext cx="0" cy="1001393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 userDrawn="1"/>
        </p:nvSpPr>
        <p:spPr>
          <a:xfrm>
            <a:off x="3189250" y="9297266"/>
            <a:ext cx="15098750" cy="1001393"/>
          </a:xfrm>
          <a:prstGeom prst="rect">
            <a:avLst/>
          </a:prstGeom>
          <a:solidFill>
            <a:srgbClr val="4B055D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7" name="Rectangle 26"/>
          <p:cNvSpPr/>
          <p:nvPr userDrawn="1"/>
        </p:nvSpPr>
        <p:spPr>
          <a:xfrm>
            <a:off x="-15997" y="9297266"/>
            <a:ext cx="3205247" cy="1001393"/>
          </a:xfrm>
          <a:prstGeom prst="rect">
            <a:avLst/>
          </a:prstGeom>
          <a:solidFill>
            <a:schemeClr val="tx1">
              <a:lumMod val="85000"/>
              <a:lumOff val="1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8" name="Subtitle 2"/>
          <p:cNvSpPr txBox="1">
            <a:spLocks/>
          </p:cNvSpPr>
          <p:nvPr userDrawn="1"/>
        </p:nvSpPr>
        <p:spPr>
          <a:xfrm>
            <a:off x="3770468" y="9695615"/>
            <a:ext cx="598656" cy="3530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fld id="{2F0291E0-0DF7-400C-BEBE-D6111823A29D}" type="slidenum">
              <a:rPr lang="en-US" sz="195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>
                <a:spcBef>
                  <a:spcPts val="0"/>
                </a:spcBef>
                <a:buFont typeface="Arial" panose="020B0604020202020204" pitchFamily="34" charset="0"/>
                <a:buNone/>
              </a:pPr>
              <a:t>‹#›</a:t>
            </a:fld>
            <a:endParaRPr lang="en-US" sz="19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53" y="9566264"/>
            <a:ext cx="2332733" cy="482381"/>
          </a:xfrm>
          <a:prstGeom prst="rect">
            <a:avLst/>
          </a:prstGeom>
        </p:spPr>
      </p:pic>
      <p:cxnSp>
        <p:nvCxnSpPr>
          <p:cNvPr id="30" name="Straight Connector 29"/>
          <p:cNvCxnSpPr/>
          <p:nvPr userDrawn="1"/>
        </p:nvCxnSpPr>
        <p:spPr>
          <a:xfrm>
            <a:off x="3189248" y="9297266"/>
            <a:ext cx="0" cy="1001393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10415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576">
          <p15:clr>
            <a:srgbClr val="FBAE40"/>
          </p15:clr>
        </p15:guide>
        <p15:guide id="4" orient="horz" pos="792">
          <p15:clr>
            <a:srgbClr val="FBAE40"/>
          </p15:clr>
        </p15:guide>
        <p15:guide id="5" pos="54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09/08/2022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wacita.org/wa-ftc-best-practice-8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gia.valentine@courts.wa.gov?subject=Change%20Management%20Meeting%20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hyperlink" Target="https://www.wacita.org/ftc-changemanagement/" TargetMode="External"/><Relationship Id="rId4" Type="http://schemas.openxmlformats.org/officeDocument/2006/relationships/hyperlink" Target="mailto:gia.valentine@courts.wa.gov?subject=Change%20Management%20Meetin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1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microsoft.com/office/2007/relationships/hdphoto" Target="../media/hdphoto1.wdp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s://www.wacita.org/neftc-review-worksheet/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bc4cw.org/" TargetMode="External"/><Relationship Id="rId2" Type="http://schemas.openxmlformats.org/officeDocument/2006/relationships/hyperlink" Target="mailto:gia.valentine@courts.wa.gov?subject=TA%20Request%20FTC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hyperlink" Target="https://www.cffutures.org/home-page/ftc-best-practice-standards-2019/" TargetMode="External"/><Relationship Id="rId4" Type="http://schemas.openxmlformats.org/officeDocument/2006/relationships/hyperlink" Target="https://nida.nih.gov/nidamed-medical-health-professionals/screening-tools-resources/chart-screening-tools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32.svg"/><Relationship Id="rId7" Type="http://schemas.openxmlformats.org/officeDocument/2006/relationships/image" Target="../media/image4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wacita.org/data-resources/" TargetMode="External"/><Relationship Id="rId4" Type="http://schemas.openxmlformats.org/officeDocument/2006/relationships/image" Target="../media/image5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www.dcyf.wa.gov/" TargetMode="External"/><Relationship Id="rId7" Type="http://schemas.openxmlformats.org/officeDocument/2006/relationships/hyperlink" Target="https://www.cffutures.org/" TargetMode="External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hyperlink" Target="https://www.courts.wa.gov/" TargetMode="External"/><Relationship Id="rId5" Type="http://schemas.openxmlformats.org/officeDocument/2006/relationships/hyperlink" Target="https://www.hca.wa.gov/" TargetMode="External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hyperlink" Target="https://ojjdp.ojp.gov/programs/family-drug-court-program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www.growthengineering.co.uk/what-is-the-forgetting-curve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10" Type="http://schemas.openxmlformats.org/officeDocument/2006/relationships/image" Target="../media/image35.sv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hlinkClick r:id="rId2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15000" y="8395207"/>
            <a:ext cx="7467600" cy="63449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339412" y="8537052"/>
            <a:ext cx="8237576" cy="350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41"/>
              </a:lnSpc>
            </a:pPr>
            <a:r>
              <a:rPr lang="en-US" sz="2400" b="1" dirty="0">
                <a:solidFill>
                  <a:schemeClr val="bg1"/>
                </a:solidFill>
                <a:latin typeface="Ubuntu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Best Practice 8 for Family Treatment Courts</a:t>
            </a:r>
            <a:endParaRPr lang="en-US" sz="2400" b="1" dirty="0">
              <a:solidFill>
                <a:schemeClr val="bg1"/>
              </a:solidFill>
              <a:latin typeface="Ubuntu"/>
            </a:endParaRPr>
          </a:p>
        </p:txBody>
      </p:sp>
      <p:pic>
        <p:nvPicPr>
          <p:cNvPr id="1030" name="Picture 6" descr="A colorful meter, with an arrow pointing to 7 of 10 places">
            <a:extLst>
              <a:ext uri="{FF2B5EF4-FFF2-40B4-BE49-F238E27FC236}">
                <a16:creationId xmlns:a16="http://schemas.microsoft.com/office/drawing/2014/main" id="{C4CAB5B8-24A3-4949-BCD1-77230219F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526" y="876300"/>
            <a:ext cx="7620000" cy="395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64DF25B5-5323-46F7-BED4-2D37FB3E837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42226" y="6362700"/>
            <a:ext cx="16992600" cy="1143000"/>
          </a:xfrm>
        </p:spPr>
        <p:txBody>
          <a:bodyPr>
            <a:noAutofit/>
          </a:bodyPr>
          <a:lstStyle/>
          <a:p>
            <a:r>
              <a:rPr lang="en-US" sz="8800" dirty="0">
                <a:solidFill>
                  <a:srgbClr val="4149D9"/>
                </a:solidFill>
                <a:latin typeface="Poppins Bold" panose="020B0604020202020204" charset="0"/>
                <a:cs typeface="Poppins Bold" panose="020B0604020202020204" charset="0"/>
              </a:rPr>
              <a:t>Monitoring &amp; Evaluation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81834" y="8715998"/>
            <a:ext cx="14924333" cy="3142003"/>
          </a:xfrm>
          <a:custGeom>
            <a:avLst/>
            <a:gdLst/>
            <a:ahLst/>
            <a:cxnLst/>
            <a:rect l="l" t="t" r="r" b="b"/>
            <a:pathLst>
              <a:path w="6008288" h="1264918">
                <a:moveTo>
                  <a:pt x="5883828" y="1264918"/>
                </a:moveTo>
                <a:lnTo>
                  <a:pt x="124460" y="1264918"/>
                </a:lnTo>
                <a:cubicBezTo>
                  <a:pt x="55880" y="1264918"/>
                  <a:pt x="0" y="1209038"/>
                  <a:pt x="0" y="1140458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883828" y="0"/>
                </a:lnTo>
                <a:cubicBezTo>
                  <a:pt x="5952408" y="0"/>
                  <a:pt x="6008288" y="55880"/>
                  <a:pt x="6008288" y="124460"/>
                </a:cubicBezTo>
                <a:lnTo>
                  <a:pt x="6008288" y="1140458"/>
                </a:lnTo>
                <a:cubicBezTo>
                  <a:pt x="6008288" y="1209038"/>
                  <a:pt x="5952408" y="1264918"/>
                  <a:pt x="5883828" y="1264918"/>
                </a:cubicBezTo>
                <a:close/>
              </a:path>
            </a:pathLst>
          </a:custGeom>
          <a:solidFill>
            <a:srgbClr val="FF903D"/>
          </a:solidFill>
        </p:spPr>
      </p:sp>
      <p:sp>
        <p:nvSpPr>
          <p:cNvPr id="11" name="AutoShap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67010" y="5110163"/>
            <a:ext cx="8953251" cy="0"/>
          </a:xfrm>
          <a:prstGeom prst="line">
            <a:avLst/>
          </a:prstGeom>
          <a:ln w="66675" cap="rnd">
            <a:solidFill>
              <a:srgbClr val="4149D9"/>
            </a:solidFill>
            <a:prstDash val="solid"/>
            <a:headEnd type="none" w="sm" len="sm"/>
            <a:tailEnd type="oval" w="lg" len="lg"/>
          </a:ln>
        </p:spPr>
      </p:sp>
      <p:sp>
        <p:nvSpPr>
          <p:cNvPr id="12" name="AutoShap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920262" y="5110163"/>
            <a:ext cx="4357925" cy="0"/>
          </a:xfrm>
          <a:prstGeom prst="line">
            <a:avLst/>
          </a:prstGeom>
          <a:ln w="66675" cap="rnd">
            <a:solidFill>
              <a:srgbClr val="FF903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030456D2-2CBA-407F-85A4-DA3C21FE4757}"/>
              </a:ext>
            </a:extLst>
          </p:cNvPr>
          <p:cNvSpPr txBox="1"/>
          <p:nvPr/>
        </p:nvSpPr>
        <p:spPr>
          <a:xfrm>
            <a:off x="15630625" y="4450350"/>
            <a:ext cx="2373721" cy="1204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207"/>
              </a:lnSpc>
              <a:spcBef>
                <a:spcPct val="0"/>
              </a:spcBef>
            </a:pPr>
            <a:r>
              <a:rPr lang="en-US" sz="2291" b="1" dirty="0">
                <a:solidFill>
                  <a:srgbClr val="4149D9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Start again using what you’ve learned!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118093" y="5661001"/>
            <a:ext cx="2795967" cy="21924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18"/>
              </a:lnSpc>
            </a:pPr>
            <a:r>
              <a:rPr lang="en-US" sz="2084" dirty="0">
                <a:solidFill>
                  <a:srgbClr val="2D4A5A"/>
                </a:solidFill>
                <a:latin typeface="Ubuntu"/>
              </a:rPr>
              <a:t>Using your plan of action, test to see if the change was effective, if there were barriers to success, and if it should continue.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712771" y="3083790"/>
            <a:ext cx="3606610" cy="794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07"/>
              </a:lnSpc>
              <a:spcBef>
                <a:spcPct val="0"/>
              </a:spcBef>
            </a:pPr>
            <a:r>
              <a:rPr lang="en-US" sz="2291" b="1" dirty="0">
                <a:solidFill>
                  <a:srgbClr val="2D4A5A"/>
                </a:solidFill>
                <a:latin typeface="Open Sans"/>
              </a:rPr>
              <a:t>Evaluate and Apply Findings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774501" y="5661001"/>
            <a:ext cx="2269436" cy="18205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18"/>
              </a:lnSpc>
            </a:pPr>
            <a:r>
              <a:rPr lang="en-US" sz="2084" dirty="0">
                <a:solidFill>
                  <a:srgbClr val="2D4A5A"/>
                </a:solidFill>
                <a:latin typeface="Ubuntu"/>
              </a:rPr>
              <a:t>Consider equity, timelines, and how you collect data for comparison in the future</a:t>
            </a: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1B1AA7E0-EDAA-428E-9B47-9E910D46E7AF}"/>
              </a:ext>
            </a:extLst>
          </p:cNvPr>
          <p:cNvSpPr txBox="1"/>
          <p:nvPr/>
        </p:nvSpPr>
        <p:spPr>
          <a:xfrm>
            <a:off x="10029867" y="3097348"/>
            <a:ext cx="2014070" cy="1204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207"/>
              </a:lnSpc>
              <a:spcBef>
                <a:spcPct val="0"/>
              </a:spcBef>
            </a:pPr>
            <a:r>
              <a:rPr lang="en-US" sz="2291" b="1" dirty="0">
                <a:solidFill>
                  <a:srgbClr val="2D4A5A"/>
                </a:solidFill>
                <a:latin typeface="Open Sans"/>
              </a:rPr>
              <a:t>Plan, Prepare, &amp; Implement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560B300-8762-4381-8976-A20AD2601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319298" y="4957766"/>
            <a:ext cx="304800" cy="338134"/>
          </a:xfrm>
          <a:prstGeom prst="ellipse">
            <a:avLst/>
          </a:prstGeom>
          <a:solidFill>
            <a:srgbClr val="FF9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E17A577-68F2-4B2C-91E5-13563D49D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54018" y="4957766"/>
            <a:ext cx="304800" cy="338134"/>
          </a:xfrm>
          <a:prstGeom prst="ellipse">
            <a:avLst/>
          </a:prstGeom>
          <a:solidFill>
            <a:srgbClr val="414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46BDE28F-6EB6-4879-BC3C-7D45B6B1D324}"/>
              </a:ext>
            </a:extLst>
          </p:cNvPr>
          <p:cNvSpPr txBox="1"/>
          <p:nvPr/>
        </p:nvSpPr>
        <p:spPr>
          <a:xfrm>
            <a:off x="7347068" y="5552298"/>
            <a:ext cx="1719323" cy="24258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3207"/>
              </a:lnSpc>
              <a:spcBef>
                <a:spcPct val="0"/>
              </a:spcBef>
            </a:pPr>
            <a:r>
              <a:rPr lang="en-US" sz="2000" dirty="0">
                <a:solidFill>
                  <a:srgbClr val="2D4A5A"/>
                </a:solidFill>
                <a:latin typeface="Ubuntu" panose="020B0604020202020204" charset="0"/>
              </a:rPr>
              <a:t>Using available resources and a diverse team, design your process</a:t>
            </a:r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6A2E8A37-82D6-4527-855C-1169D3E7BD15}"/>
              </a:ext>
            </a:extLst>
          </p:cNvPr>
          <p:cNvSpPr txBox="1"/>
          <p:nvPr/>
        </p:nvSpPr>
        <p:spPr>
          <a:xfrm>
            <a:off x="7375452" y="3044126"/>
            <a:ext cx="2014070" cy="1204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207"/>
              </a:lnSpc>
              <a:spcBef>
                <a:spcPct val="0"/>
              </a:spcBef>
            </a:pPr>
            <a:r>
              <a:rPr lang="en-US" sz="2291" b="1" dirty="0">
                <a:solidFill>
                  <a:srgbClr val="2D4A5A"/>
                </a:solidFill>
                <a:latin typeface="Open Sans"/>
              </a:rPr>
              <a:t>Select or Design an Intervention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C1D9718-76B5-49EB-B655-94D932D0E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07826" y="4957766"/>
            <a:ext cx="304800" cy="338134"/>
          </a:xfrm>
          <a:prstGeom prst="ellipse">
            <a:avLst/>
          </a:prstGeom>
          <a:solidFill>
            <a:srgbClr val="414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8"/>
          <p:cNvSpPr txBox="1"/>
          <p:nvPr/>
        </p:nvSpPr>
        <p:spPr>
          <a:xfrm>
            <a:off x="4681477" y="5661001"/>
            <a:ext cx="1719323" cy="20154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3207"/>
              </a:lnSpc>
              <a:spcBef>
                <a:spcPct val="0"/>
              </a:spcBef>
            </a:pPr>
            <a:r>
              <a:rPr lang="en-US" sz="2000" dirty="0">
                <a:solidFill>
                  <a:srgbClr val="2D4A5A"/>
                </a:solidFill>
                <a:latin typeface="Open Sans"/>
              </a:rPr>
              <a:t>Determine the Root Cause and develop needs assessment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767730" y="2992815"/>
            <a:ext cx="2014070" cy="1204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207"/>
              </a:lnSpc>
              <a:spcBef>
                <a:spcPct val="0"/>
              </a:spcBef>
            </a:pPr>
            <a:r>
              <a:rPr lang="en-US" sz="2291" b="1" dirty="0">
                <a:solidFill>
                  <a:srgbClr val="2D4A5A"/>
                </a:solidFill>
                <a:latin typeface="Open Sans"/>
              </a:rPr>
              <a:t>Develop a Theory of Change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2D06C2E-F373-4B0B-86B0-BC8D66DD5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95600" y="4957766"/>
            <a:ext cx="304800" cy="338134"/>
          </a:xfrm>
          <a:prstGeom prst="ellipse">
            <a:avLst/>
          </a:prstGeom>
          <a:solidFill>
            <a:srgbClr val="414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7"/>
          <p:cNvSpPr txBox="1"/>
          <p:nvPr/>
        </p:nvSpPr>
        <p:spPr>
          <a:xfrm>
            <a:off x="1967010" y="5661001"/>
            <a:ext cx="1919190" cy="16051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3207"/>
              </a:lnSpc>
              <a:spcBef>
                <a:spcPct val="0"/>
              </a:spcBef>
            </a:pPr>
            <a:r>
              <a:rPr lang="en-US" sz="2000" dirty="0">
                <a:solidFill>
                  <a:srgbClr val="2D4A5A"/>
                </a:solidFill>
                <a:latin typeface="Ubuntu" panose="020B0604020202020204" charset="0"/>
              </a:rPr>
              <a:t>Using available data, decide as a team to make a change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893479" y="2933700"/>
            <a:ext cx="2373721" cy="1204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207"/>
              </a:lnSpc>
              <a:spcBef>
                <a:spcPct val="0"/>
              </a:spcBef>
            </a:pPr>
            <a:r>
              <a:rPr lang="en-US" sz="2291" b="1" dirty="0">
                <a:solidFill>
                  <a:srgbClr val="2D4A5A"/>
                </a:solidFill>
                <a:latin typeface="Open Sans"/>
              </a:rPr>
              <a:t>Identify and Assess Needs &amp; Opportunities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DAA7B30-CC03-4781-ADC3-9176393FD90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71500" y="951580"/>
            <a:ext cx="17145000" cy="1143000"/>
          </a:xfrm>
        </p:spPr>
        <p:txBody>
          <a:bodyPr>
            <a:normAutofit/>
          </a:bodyPr>
          <a:lstStyle/>
          <a:p>
            <a:pPr rtl="0" eaLnBrk="1" latinLnBrk="0" hangingPunct="1"/>
            <a:r>
              <a:rPr lang="en-US" sz="5370" kern="1200" dirty="0">
                <a:solidFill>
                  <a:srgbClr val="4149D9"/>
                </a:solidFill>
                <a:effectLst/>
                <a:latin typeface="Poppins Bold" panose="020B0604020202020204" charset="0"/>
                <a:ea typeface="+mn-ea"/>
                <a:cs typeface="+mn-cs"/>
              </a:rPr>
              <a:t>Change Management – A CQI Method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lowchart: Terminator 14">
            <a:hlinkClick r:id="rId3"/>
            <a:extLst>
              <a:ext uri="{FF2B5EF4-FFF2-40B4-BE49-F238E27FC236}">
                <a16:creationId xmlns:a16="http://schemas.microsoft.com/office/drawing/2014/main" id="{C91FA5FB-4A0B-48AB-AAF9-5E2DED39E3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43000" y="7958153"/>
            <a:ext cx="5374092" cy="914400"/>
          </a:xfrm>
          <a:prstGeom prst="flowChartTerminator">
            <a:avLst/>
          </a:prstGeom>
          <a:solidFill>
            <a:srgbClr val="1533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2"/>
          <p:cNvSpPr txBox="1"/>
          <p:nvPr/>
        </p:nvSpPr>
        <p:spPr>
          <a:xfrm>
            <a:off x="1219200" y="8174129"/>
            <a:ext cx="5374092" cy="427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400" dirty="0">
                <a:solidFill>
                  <a:schemeClr val="bg1"/>
                </a:solidFill>
                <a:latin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Make an appointment</a:t>
            </a:r>
            <a:endParaRPr lang="en-US" sz="2400" dirty="0">
              <a:solidFill>
                <a:schemeClr val="bg1"/>
              </a:solidFill>
              <a:latin typeface="Ubuntu"/>
            </a:endParaRPr>
          </a:p>
        </p:txBody>
      </p:sp>
      <p:sp>
        <p:nvSpPr>
          <p:cNvPr id="14" name="Flowchart: Terminator 13">
            <a:hlinkClick r:id="rId5"/>
            <a:extLst>
              <a:ext uri="{FF2B5EF4-FFF2-40B4-BE49-F238E27FC236}">
                <a16:creationId xmlns:a16="http://schemas.microsoft.com/office/drawing/2014/main" id="{F2B9EA23-A82E-4B3E-9D57-420D9CEC1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43000" y="6591300"/>
            <a:ext cx="5374092" cy="914400"/>
          </a:xfrm>
          <a:prstGeom prst="flowChartTerminator">
            <a:avLst/>
          </a:prstGeom>
          <a:solidFill>
            <a:srgbClr val="414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522926" y="6781388"/>
            <a:ext cx="4344474" cy="427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400" dirty="0">
                <a:solidFill>
                  <a:schemeClr val="bg1"/>
                </a:solidFill>
                <a:latin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 to our website to read more</a:t>
            </a:r>
            <a:endParaRPr lang="en-US" sz="2400" dirty="0">
              <a:solidFill>
                <a:schemeClr val="bg1"/>
              </a:solidFill>
              <a:latin typeface="Ubuntu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522926" y="5042801"/>
            <a:ext cx="7135111" cy="11674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39"/>
              </a:lnSpc>
            </a:pPr>
            <a:r>
              <a:rPr lang="en-US" sz="2242" dirty="0">
                <a:solidFill>
                  <a:srgbClr val="2D4A5A"/>
                </a:solidFill>
                <a:latin typeface="Open Sans"/>
              </a:rPr>
              <a:t>We would also  be happy to set up a meeting to guide you through the steps as a team, and help you evaluate where a change might be most effective.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13404" y="1165297"/>
            <a:ext cx="5374092" cy="3799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13"/>
              </a:lnSpc>
              <a:spcBef>
                <a:spcPct val="0"/>
              </a:spcBef>
            </a:pPr>
            <a:r>
              <a:rPr lang="en-US" sz="5366" dirty="0">
                <a:solidFill>
                  <a:srgbClr val="2D4A5A"/>
                </a:solidFill>
                <a:latin typeface="Poppins Bold"/>
              </a:rPr>
              <a:t>Our team has put together a sample of this process </a:t>
            </a:r>
          </a:p>
        </p:txBody>
      </p:sp>
      <p:pic>
        <p:nvPicPr>
          <p:cNvPr id="17" name="Picture 16" descr="3 people (female, male, female presenting) sitting at a table with computers watching a zoom meeting">
            <a:extLst>
              <a:ext uri="{FF2B5EF4-FFF2-40B4-BE49-F238E27FC236}">
                <a16:creationId xmlns:a16="http://schemas.microsoft.com/office/drawing/2014/main" id="{6E22C55D-C0B9-49EB-B5A5-C809EFEB306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5" r="8605"/>
          <a:stretch/>
        </p:blipFill>
        <p:spPr>
          <a:xfrm>
            <a:off x="8915400" y="0"/>
            <a:ext cx="9372600" cy="10287000"/>
          </a:xfrm>
          <a:prstGeom prst="rect">
            <a:avLst/>
          </a:prstGeom>
        </p:spPr>
      </p:pic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4114A27-61EC-4808-8A12-3C130348C9B2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rtl="0" eaLnBrk="1" latinLnBrk="0" hangingPunct="1"/>
            <a:r>
              <a:rPr lang="en-US" sz="5370" kern="1200" dirty="0">
                <a:solidFill>
                  <a:srgbClr val="2D4A5A"/>
                </a:solidFill>
                <a:effectLst/>
                <a:latin typeface="Poppins Bold" panose="020B0604020202020204" charset="0"/>
                <a:ea typeface="+mn-ea"/>
                <a:cs typeface="+mn-cs"/>
              </a:rPr>
              <a:t>a sample of this process </a:t>
            </a:r>
            <a:endParaRPr lang="en-US" dirty="0">
              <a:effectLst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-3331681" y="734341"/>
            <a:ext cx="10287000" cy="8818315"/>
          </a:xfrm>
          <a:custGeom>
            <a:avLst/>
            <a:gdLst/>
            <a:ahLst/>
            <a:cxnLst/>
            <a:rect l="l" t="t" r="r" b="b"/>
            <a:pathLst>
              <a:path w="4141375" h="3550107">
                <a:moveTo>
                  <a:pt x="4016915" y="3550107"/>
                </a:moveTo>
                <a:lnTo>
                  <a:pt x="124460" y="3550107"/>
                </a:lnTo>
                <a:cubicBezTo>
                  <a:pt x="55880" y="3550107"/>
                  <a:pt x="0" y="3494227"/>
                  <a:pt x="0" y="34256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4016915" y="0"/>
                </a:lnTo>
                <a:cubicBezTo>
                  <a:pt x="4085495" y="0"/>
                  <a:pt x="4141375" y="55880"/>
                  <a:pt x="4141375" y="124460"/>
                </a:cubicBezTo>
                <a:lnTo>
                  <a:pt x="4141375" y="3425647"/>
                </a:lnTo>
                <a:cubicBezTo>
                  <a:pt x="4141375" y="3494227"/>
                  <a:pt x="4085495" y="3550107"/>
                  <a:pt x="4016915" y="3550107"/>
                </a:cubicBezTo>
                <a:close/>
              </a:path>
            </a:pathLst>
          </a:custGeom>
          <a:solidFill>
            <a:srgbClr val="153343"/>
          </a:solidFill>
        </p:spPr>
      </p:sp>
      <p:pic>
        <p:nvPicPr>
          <p:cNvPr id="20" name="Picture 19" descr="Tan skinned baby with tongue out wears a shirt saying &quot;one of a kind&quot;">
            <a:extLst>
              <a:ext uri="{FF2B5EF4-FFF2-40B4-BE49-F238E27FC236}">
                <a16:creationId xmlns:a16="http://schemas.microsoft.com/office/drawing/2014/main" id="{04393B0F-379D-4311-9DF9-4D00541694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041" y="5535033"/>
            <a:ext cx="2807579" cy="4203437"/>
          </a:xfrm>
          <a:prstGeom prst="rect">
            <a:avLst/>
          </a:prstGeom>
        </p:spPr>
      </p:pic>
      <p:pic>
        <p:nvPicPr>
          <p:cNvPr id="24" name="Picture 23" descr="Dark haired female works on laptop">
            <a:extLst>
              <a:ext uri="{FF2B5EF4-FFF2-40B4-BE49-F238E27FC236}">
                <a16:creationId xmlns:a16="http://schemas.microsoft.com/office/drawing/2014/main" id="{407D3F70-0B75-47DA-9D3A-74F38B5C6A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56" y="5535033"/>
            <a:ext cx="2890919" cy="4336378"/>
          </a:xfrm>
          <a:prstGeom prst="rect">
            <a:avLst/>
          </a:prstGeom>
        </p:spPr>
      </p:pic>
      <p:pic>
        <p:nvPicPr>
          <p:cNvPr id="22" name="Picture 21" descr="Two sisters stand in a field reading a book">
            <a:extLst>
              <a:ext uri="{FF2B5EF4-FFF2-40B4-BE49-F238E27FC236}">
                <a16:creationId xmlns:a16="http://schemas.microsoft.com/office/drawing/2014/main" id="{E07D6296-BC94-4EFD-8E27-6E265F03B9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219" y="2781300"/>
            <a:ext cx="2670545" cy="4000498"/>
          </a:xfrm>
          <a:prstGeom prst="rect">
            <a:avLst/>
          </a:prstGeom>
        </p:spPr>
      </p:pic>
      <p:pic>
        <p:nvPicPr>
          <p:cNvPr id="26" name="Picture 25" descr="Seating in a courthouse">
            <a:extLst>
              <a:ext uri="{FF2B5EF4-FFF2-40B4-BE49-F238E27FC236}">
                <a16:creationId xmlns:a16="http://schemas.microsoft.com/office/drawing/2014/main" id="{F24DA244-8820-4C9D-9052-E86238C0D4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839" y="327730"/>
            <a:ext cx="2564805" cy="3847208"/>
          </a:xfrm>
          <a:prstGeom prst="rect">
            <a:avLst/>
          </a:prstGeom>
        </p:spPr>
      </p:pic>
      <p:pic>
        <p:nvPicPr>
          <p:cNvPr id="28" name="Picture 27" descr="An old and ornate courthouse">
            <a:extLst>
              <a:ext uri="{FF2B5EF4-FFF2-40B4-BE49-F238E27FC236}">
                <a16:creationId xmlns:a16="http://schemas.microsoft.com/office/drawing/2014/main" id="{47D30A68-FEAA-44DD-BE9F-73F691FA8F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3830" y="327730"/>
            <a:ext cx="4551095" cy="341752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0A5F0B4-4FEF-437F-8605-ACE30173C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9525000" y="4457700"/>
            <a:ext cx="7543800" cy="0"/>
          </a:xfrm>
          <a:prstGeom prst="line">
            <a:avLst/>
          </a:prstGeom>
          <a:ln w="57150">
            <a:solidFill>
              <a:srgbClr val="FF90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>
            <a:extLst>
              <a:ext uri="{FF2B5EF4-FFF2-40B4-BE49-F238E27FC236}">
                <a16:creationId xmlns:a16="http://schemas.microsoft.com/office/drawing/2014/main" id="{A9A780B1-709E-4CB5-BA08-206F1640D5B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44000" y="4000498"/>
            <a:ext cx="8229600" cy="1143000"/>
          </a:xfrm>
        </p:spPr>
        <p:txBody>
          <a:bodyPr>
            <a:noAutofit/>
          </a:bodyPr>
          <a:lstStyle/>
          <a:p>
            <a:pPr rtl="0" eaLnBrk="1" latinLnBrk="0" hangingPunct="1"/>
            <a:r>
              <a:rPr lang="en-US" sz="6000" kern="1200" dirty="0">
                <a:solidFill>
                  <a:srgbClr val="4149D9"/>
                </a:solidFill>
                <a:effectLst/>
                <a:latin typeface="Poppins Bold" panose="020B0604020202020204" charset="0"/>
                <a:ea typeface="+mn-ea"/>
                <a:cs typeface="+mn-cs"/>
              </a:rPr>
              <a:t>Consider CQI and Self-Evaluation </a:t>
            </a:r>
            <a:r>
              <a:rPr lang="en-US" sz="6600" kern="1200" dirty="0">
                <a:solidFill>
                  <a:srgbClr val="4149D9"/>
                </a:solidFill>
                <a:effectLst/>
                <a:latin typeface="Poppins Bold" panose="020B0604020202020204" charset="0"/>
                <a:ea typeface="+mn-ea"/>
                <a:cs typeface="+mn-cs"/>
              </a:rPr>
              <a:t>Opportunities for Growth </a:t>
            </a:r>
            <a:endParaRPr lang="en-US" sz="4800" dirty="0">
              <a:effectLst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13181692" y="8724900"/>
            <a:ext cx="4269015" cy="998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dirty="0">
                <a:solidFill>
                  <a:srgbClr val="2D4A5A"/>
                </a:solidFill>
                <a:latin typeface="Ubuntu"/>
              </a:rPr>
              <a:t>Was developed by our Research Associate and is now available on our website to continue this important work!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062136" y="7279038"/>
            <a:ext cx="4291114" cy="1398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686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2D4A5A"/>
                </a:solidFill>
                <a:latin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 Self-Review of NEFTC Assessment</a:t>
            </a:r>
            <a:endParaRPr lang="en-US" sz="3600" b="1" dirty="0">
              <a:solidFill>
                <a:srgbClr val="2D4A5A"/>
              </a:solidFill>
              <a:latin typeface="Open Sans"/>
            </a:endParaRPr>
          </a:p>
        </p:txBody>
      </p:sp>
      <p:sp>
        <p:nvSpPr>
          <p:cNvPr id="12" name="AutoShap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345923">
            <a:off x="11599368" y="8102708"/>
            <a:ext cx="1513877" cy="0"/>
          </a:xfrm>
          <a:prstGeom prst="line">
            <a:avLst/>
          </a:prstGeom>
          <a:ln w="19050" cap="rnd">
            <a:solidFill>
              <a:srgbClr val="4149D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" name="TextBox 10">
            <a:extLst>
              <a:ext uri="{FF2B5EF4-FFF2-40B4-BE49-F238E27FC236}">
                <a16:creationId xmlns:a16="http://schemas.microsoft.com/office/drawing/2014/main" id="{E1DF4A09-E0DF-49F9-ACAE-DDD32AAD2901}"/>
              </a:ext>
            </a:extLst>
          </p:cNvPr>
          <p:cNvSpPr txBox="1"/>
          <p:nvPr/>
        </p:nvSpPr>
        <p:spPr>
          <a:xfrm>
            <a:off x="8742650" y="7709429"/>
            <a:ext cx="3022191" cy="10154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2000" dirty="0">
                <a:solidFill>
                  <a:srgbClr val="2D4A5A"/>
                </a:solidFill>
                <a:latin typeface="Ubuntu" panose="020B0604020202020204" charset="0"/>
              </a:rPr>
              <a:t>of the Family Treatment Courts in WA Submitted the NEFTC Self Evaluation</a:t>
            </a:r>
            <a:endParaRPr lang="en-US" sz="1900" dirty="0">
              <a:solidFill>
                <a:srgbClr val="2D4A5A"/>
              </a:solidFill>
              <a:latin typeface="Ubuntu" panose="020B0604020202020204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705600" y="8292332"/>
            <a:ext cx="1808450" cy="682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86"/>
              </a:lnSpc>
              <a:spcBef>
                <a:spcPct val="0"/>
              </a:spcBef>
            </a:pPr>
            <a:r>
              <a:rPr lang="en-US" sz="4061" b="1" dirty="0">
                <a:solidFill>
                  <a:srgbClr val="2D4A5A"/>
                </a:solidFill>
                <a:latin typeface="Open Sans"/>
              </a:rPr>
              <a:t>100%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E9D927C-686C-4225-A173-D6D48CCA7D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61450" y="7822253"/>
            <a:ext cx="1622978" cy="1664647"/>
          </a:xfrm>
          <a:prstGeom prst="ellipse">
            <a:avLst/>
          </a:prstGeom>
          <a:noFill/>
          <a:ln w="187325">
            <a:solidFill>
              <a:srgbClr val="FF90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D98A089-B7E0-466C-AFDF-E280DBBEB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7371050" y="7818084"/>
            <a:ext cx="316045" cy="297216"/>
          </a:xfrm>
          <a:prstGeom prst="line">
            <a:avLst/>
          </a:prstGeom>
          <a:ln w="177800">
            <a:solidFill>
              <a:srgbClr val="414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1796EC0-86A9-4FA2-8905-76E1EFEB5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5400000" flipH="1">
            <a:off x="7364198" y="7622481"/>
            <a:ext cx="316045" cy="297216"/>
          </a:xfrm>
          <a:prstGeom prst="line">
            <a:avLst/>
          </a:prstGeom>
          <a:ln w="177800">
            <a:solidFill>
              <a:srgbClr val="414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utoShap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345923">
            <a:off x="5403355" y="8074957"/>
            <a:ext cx="1513877" cy="0"/>
          </a:xfrm>
          <a:prstGeom prst="line">
            <a:avLst/>
          </a:prstGeom>
          <a:ln w="19050" cap="rnd">
            <a:solidFill>
              <a:srgbClr val="4149D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TextBox 10"/>
          <p:cNvSpPr txBox="1"/>
          <p:nvPr/>
        </p:nvSpPr>
        <p:spPr>
          <a:xfrm>
            <a:off x="1598385" y="8102526"/>
            <a:ext cx="4269015" cy="1707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2000" dirty="0">
                <a:solidFill>
                  <a:srgbClr val="2D4A5A"/>
                </a:solidFill>
                <a:latin typeface="Ubuntu" panose="020B0604020202020204" charset="0"/>
              </a:rPr>
              <a:t>Have met with our Research Associate to Discuss NEFTC results and brainstorm how to continue to grow in implementation of Best Practice Standards</a:t>
            </a:r>
            <a:endParaRPr lang="en-US" sz="1900" dirty="0">
              <a:solidFill>
                <a:srgbClr val="2D4A5A"/>
              </a:solidFill>
              <a:latin typeface="Ubuntu" panose="020B0604020202020204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544143" y="7279038"/>
            <a:ext cx="2185643" cy="6826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686"/>
              </a:lnSpc>
              <a:spcBef>
                <a:spcPct val="0"/>
              </a:spcBef>
            </a:pPr>
            <a:r>
              <a:rPr lang="en-US" sz="4061" b="1" dirty="0">
                <a:solidFill>
                  <a:srgbClr val="2D4A5A"/>
                </a:solidFill>
                <a:latin typeface="Open Sans"/>
              </a:rPr>
              <a:t>11 sites</a:t>
            </a:r>
          </a:p>
        </p:txBody>
      </p:sp>
      <p:pic>
        <p:nvPicPr>
          <p:cNvPr id="19" name="Picture 18" descr="A forest, with a path to the unknown">
            <a:extLst>
              <a:ext uri="{FF2B5EF4-FFF2-40B4-BE49-F238E27FC236}">
                <a16:creationId xmlns:a16="http://schemas.microsoft.com/office/drawing/2014/main" id="{EB477AD5-B91A-4882-81C3-D297C240EB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36855" b="30925"/>
          <a:stretch/>
        </p:blipFill>
        <p:spPr>
          <a:xfrm>
            <a:off x="0" y="2400300"/>
            <a:ext cx="18288000" cy="4419740"/>
          </a:xfrm>
          <a:prstGeom prst="rect">
            <a:avLst/>
          </a:prstGeom>
        </p:spPr>
      </p:pic>
      <p:sp>
        <p:nvSpPr>
          <p:cNvPr id="14" name="Freeform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03507" y="6024431"/>
            <a:ext cx="12112693" cy="780971"/>
          </a:xfrm>
          <a:custGeom>
            <a:avLst/>
            <a:gdLst/>
            <a:ahLst/>
            <a:cxnLst/>
            <a:rect l="l" t="t" r="r" b="b"/>
            <a:pathLst>
              <a:path w="3154372" h="284900">
                <a:moveTo>
                  <a:pt x="0" y="0"/>
                </a:moveTo>
                <a:lnTo>
                  <a:pt x="3154372" y="0"/>
                </a:lnTo>
                <a:lnTo>
                  <a:pt x="3154372" y="284900"/>
                </a:lnTo>
                <a:lnTo>
                  <a:pt x="0" y="284900"/>
                </a:lnTo>
                <a:close/>
              </a:path>
            </a:pathLst>
          </a:custGeom>
          <a:solidFill>
            <a:srgbClr val="4149D9">
              <a:alpha val="55686"/>
            </a:srgbClr>
          </a:solidFill>
        </p:spPr>
      </p:sp>
      <p:sp>
        <p:nvSpPr>
          <p:cNvPr id="15" name="TextBox 15"/>
          <p:cNvSpPr txBox="1"/>
          <p:nvPr/>
        </p:nvSpPr>
        <p:spPr>
          <a:xfrm>
            <a:off x="3276600" y="6258580"/>
            <a:ext cx="12039600" cy="332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903"/>
              </a:lnSpc>
              <a:spcBef>
                <a:spcPct val="0"/>
              </a:spcBef>
            </a:pPr>
            <a:r>
              <a:rPr lang="en-US" sz="2073" dirty="0">
                <a:solidFill>
                  <a:srgbClr val="EAEFF3"/>
                </a:solidFill>
                <a:latin typeface="Ubuntu"/>
              </a:rPr>
              <a:t>The Family Treatment Court Best Practice Standards are a Guide, not a Destination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33400" y="342900"/>
            <a:ext cx="17449799" cy="18758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7513"/>
              </a:lnSpc>
              <a:spcBef>
                <a:spcPct val="0"/>
              </a:spcBef>
            </a:pPr>
            <a:r>
              <a:rPr lang="en-US" sz="5366" dirty="0">
                <a:solidFill>
                  <a:srgbClr val="4149D9"/>
                </a:solidFill>
                <a:latin typeface="Poppins Bold"/>
              </a:rPr>
              <a:t>Provision C. </a:t>
            </a:r>
          </a:p>
          <a:p>
            <a:pPr lvl="4">
              <a:lnSpc>
                <a:spcPts val="7513"/>
              </a:lnSpc>
              <a:spcBef>
                <a:spcPct val="0"/>
              </a:spcBef>
            </a:pPr>
            <a:r>
              <a:rPr lang="en-US" sz="5366" dirty="0">
                <a:solidFill>
                  <a:srgbClr val="4149D9"/>
                </a:solidFill>
                <a:latin typeface="Poppins Bold"/>
              </a:rPr>
              <a:t>Evaluate Adherence to Best Practices</a:t>
            </a:r>
          </a:p>
        </p:txBody>
      </p:sp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B529AF4-A992-484D-8868-2FD1D7FC2C87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Provision C. Evaluate Adherence to Best Practices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48800" y="571500"/>
            <a:ext cx="9213729" cy="9144000"/>
          </a:xfrm>
          <a:custGeom>
            <a:avLst/>
            <a:gdLst/>
            <a:ahLst/>
            <a:cxnLst/>
            <a:rect l="l" t="t" r="r" b="b"/>
            <a:pathLst>
              <a:path w="3086825" h="2068490">
                <a:moveTo>
                  <a:pt x="2962365" y="2068490"/>
                </a:moveTo>
                <a:lnTo>
                  <a:pt x="124460" y="2068490"/>
                </a:lnTo>
                <a:cubicBezTo>
                  <a:pt x="55880" y="2068490"/>
                  <a:pt x="0" y="2012610"/>
                  <a:pt x="0" y="194403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962365" y="0"/>
                </a:lnTo>
                <a:cubicBezTo>
                  <a:pt x="3030945" y="0"/>
                  <a:pt x="3086825" y="55880"/>
                  <a:pt x="3086825" y="124460"/>
                </a:cubicBezTo>
                <a:lnTo>
                  <a:pt x="3086825" y="1944030"/>
                </a:lnTo>
                <a:cubicBezTo>
                  <a:pt x="3086825" y="2012610"/>
                  <a:pt x="3030945" y="2068490"/>
                  <a:pt x="2962365" y="2068490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12" name="TextBox 12"/>
          <p:cNvSpPr txBox="1"/>
          <p:nvPr/>
        </p:nvSpPr>
        <p:spPr>
          <a:xfrm>
            <a:off x="9617888" y="1257300"/>
            <a:ext cx="8153400" cy="65496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>
              <a:lnSpc>
                <a:spcPts val="751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149D9"/>
                </a:solidFill>
                <a:latin typeface="Poppins Bold"/>
                <a:hlinkClick r:id="rId2"/>
              </a:rPr>
              <a:t>TA from AOC Grant team or Partners</a:t>
            </a:r>
            <a:endParaRPr lang="en-US" sz="2800" dirty="0">
              <a:solidFill>
                <a:srgbClr val="4149D9"/>
              </a:solidFill>
              <a:latin typeface="Poppins Bold"/>
            </a:endParaRPr>
          </a:p>
          <a:p>
            <a:pPr marL="685800" indent="-685800">
              <a:lnSpc>
                <a:spcPts val="751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149D9"/>
                </a:solidFill>
                <a:latin typeface="Poppins Bol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California Clearinghouse</a:t>
            </a:r>
            <a:endParaRPr lang="en-US" sz="2800" dirty="0">
              <a:solidFill>
                <a:srgbClr val="4149D9"/>
              </a:solidFill>
              <a:latin typeface="Poppins Bold"/>
            </a:endParaRPr>
          </a:p>
          <a:p>
            <a:pPr marL="685800" indent="-685800">
              <a:lnSpc>
                <a:spcPts val="751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149D9"/>
                </a:solidFill>
                <a:latin typeface="Poppins Bol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NIDA (National Institute on</a:t>
            </a:r>
            <a:r>
              <a:rPr lang="en-US" sz="2800" dirty="0">
                <a:solidFill>
                  <a:srgbClr val="2D4A5A"/>
                </a:solidFill>
                <a:latin typeface="Poppins Bol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800" dirty="0">
                <a:solidFill>
                  <a:srgbClr val="4149D9"/>
                </a:solidFill>
                <a:latin typeface="Poppins Bol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Drug Abuse) list of Screening and Assessment Tools</a:t>
            </a:r>
            <a:endParaRPr lang="en-US" sz="2800" dirty="0">
              <a:solidFill>
                <a:srgbClr val="4149D9"/>
              </a:solidFill>
              <a:latin typeface="Poppins Bold"/>
            </a:endParaRPr>
          </a:p>
          <a:p>
            <a:pPr marL="685800" indent="-685800">
              <a:lnSpc>
                <a:spcPts val="751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149D9"/>
                </a:solidFill>
                <a:latin typeface="Poppins Bold"/>
                <a:hlinkClick r:id="rId5"/>
              </a:rPr>
              <a:t>Best Practice Document </a:t>
            </a:r>
            <a:r>
              <a:rPr lang="en-US" sz="2800" dirty="0">
                <a:solidFill>
                  <a:srgbClr val="4149D9"/>
                </a:solidFill>
                <a:latin typeface="Poppins Bold"/>
              </a:rPr>
              <a:t>lists a slew of system evaluation types: </a:t>
            </a:r>
            <a:r>
              <a:rPr lang="en-US" sz="1600" dirty="0">
                <a:solidFill>
                  <a:srgbClr val="4149D9"/>
                </a:solidFill>
                <a:latin typeface="Poppins Bold"/>
              </a:rPr>
              <a:t>Drop Off Analysis, Rapid Cycle testing, PQI, CQI, NIATx, PDSA, SWOT, SCOT, etc. </a:t>
            </a:r>
            <a:endParaRPr lang="en-US" sz="2800" dirty="0">
              <a:solidFill>
                <a:srgbClr val="4149D9"/>
              </a:solidFill>
              <a:latin typeface="Poppins Bold"/>
            </a:endParaRPr>
          </a:p>
        </p:txBody>
      </p:sp>
      <p:pic>
        <p:nvPicPr>
          <p:cNvPr id="10" name="Picture 9" descr="A computer monitor with a bar graph on one side, no specific numbers or labels">
            <a:extLst>
              <a:ext uri="{FF2B5EF4-FFF2-40B4-BE49-F238E27FC236}">
                <a16:creationId xmlns:a16="http://schemas.microsoft.com/office/drawing/2014/main" id="{F481ED33-2674-4FFF-908E-7B6935BD39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67" y="2259578"/>
            <a:ext cx="7388992" cy="5931922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53CE7A13-6EC1-482C-BA48-47D670AA004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21030" y="4000500"/>
            <a:ext cx="3917770" cy="1143000"/>
          </a:xfrm>
        </p:spPr>
        <p:txBody>
          <a:bodyPr>
            <a:noAutofit/>
          </a:bodyPr>
          <a:lstStyle/>
          <a:p>
            <a:pPr algn="l" rtl="0" eaLnBrk="1" latinLnBrk="0" hangingPunct="1"/>
            <a:r>
              <a:rPr lang="en-US" sz="3600" kern="1200" dirty="0">
                <a:solidFill>
                  <a:srgbClr val="FFFFFF"/>
                </a:solidFill>
                <a:effectLst/>
                <a:latin typeface="Ubuntu" panose="020B0604020202020204" charset="0"/>
                <a:ea typeface="+mn-ea"/>
                <a:cs typeface="+mn-cs"/>
              </a:rPr>
              <a:t>Resources for Best Practice Evaluation, Standardization, &amp; Evidence- Based Methods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71928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6200000">
            <a:off x="13103627" y="6400837"/>
            <a:ext cx="1788593" cy="3885783"/>
          </a:xfrm>
          <a:prstGeom prst="rect">
            <a:avLst/>
          </a:prstGeom>
        </p:spPr>
      </p:pic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055033" y="5378833"/>
            <a:ext cx="3885786" cy="3879467"/>
          </a:xfrm>
          <a:custGeom>
            <a:avLst/>
            <a:gdLst/>
            <a:ahLst/>
            <a:cxnLst/>
            <a:rect l="l" t="t" r="r" b="b"/>
            <a:pathLst>
              <a:path w="1301833" h="2823679">
                <a:moveTo>
                  <a:pt x="1177372" y="2823679"/>
                </a:moveTo>
                <a:lnTo>
                  <a:pt x="124460" y="2823679"/>
                </a:lnTo>
                <a:cubicBezTo>
                  <a:pt x="55880" y="2823679"/>
                  <a:pt x="0" y="2767799"/>
                  <a:pt x="0" y="2699219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177373" y="0"/>
                </a:lnTo>
                <a:cubicBezTo>
                  <a:pt x="1245953" y="0"/>
                  <a:pt x="1301833" y="55880"/>
                  <a:pt x="1301833" y="124460"/>
                </a:cubicBezTo>
                <a:lnTo>
                  <a:pt x="1301833" y="2699219"/>
                </a:lnTo>
                <a:cubicBezTo>
                  <a:pt x="1301833" y="2767799"/>
                  <a:pt x="1245953" y="2823679"/>
                  <a:pt x="1177373" y="2823679"/>
                </a:cubicBezTo>
                <a:close/>
              </a:path>
            </a:pathLst>
          </a:custGeom>
          <a:solidFill>
            <a:srgbClr val="4149D9"/>
          </a:solidFill>
        </p:spPr>
        <p:txBody>
          <a:bodyPr/>
          <a:lstStyle/>
          <a:p>
            <a:endParaRPr lang="en-US" dirty="0"/>
          </a:p>
        </p:txBody>
      </p:sp>
      <p:graphicFrame>
        <p:nvGraphicFramePr>
          <p:cNvPr id="33" name="Chart 32" descr="A chart that says &quot;Outcomes over time&quot; with years on the x axis. No specific numbers used. ">
            <a:extLst>
              <a:ext uri="{FF2B5EF4-FFF2-40B4-BE49-F238E27FC236}">
                <a16:creationId xmlns:a16="http://schemas.microsoft.com/office/drawing/2014/main" id="{C92E57AF-657D-4A07-A742-B9AC20516B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3464798"/>
              </p:ext>
            </p:extLst>
          </p:nvPr>
        </p:nvGraphicFramePr>
        <p:xfrm>
          <a:off x="11423697" y="800099"/>
          <a:ext cx="5492703" cy="4191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4" name="Arrow: Curved Right 33" descr="Arrow points from Drift to lowest bar on graph">
            <a:extLst>
              <a:ext uri="{FF2B5EF4-FFF2-40B4-BE49-F238E27FC236}">
                <a16:creationId xmlns:a16="http://schemas.microsoft.com/office/drawing/2014/main" id="{6EBC976B-E205-478E-8AF6-D5E5D4193A08}"/>
              </a:ext>
            </a:extLst>
          </p:cNvPr>
          <p:cNvSpPr/>
          <p:nvPr/>
        </p:nvSpPr>
        <p:spPr>
          <a:xfrm rot="10800000">
            <a:off x="15964840" y="2857500"/>
            <a:ext cx="1484960" cy="4548310"/>
          </a:xfrm>
          <a:prstGeom prst="curvedRightArrow">
            <a:avLst/>
          </a:prstGeom>
          <a:solidFill>
            <a:srgbClr val="FF903D"/>
          </a:solidFill>
          <a:ln>
            <a:noFill/>
            <a:headEnd w="sm" len="sm"/>
            <a:tailEnd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2283424" y="6352205"/>
            <a:ext cx="3429000" cy="2746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94"/>
              </a:lnSpc>
            </a:pPr>
            <a:r>
              <a:rPr lang="en-US" sz="4000" b="1" dirty="0">
                <a:solidFill>
                  <a:srgbClr val="FFFFFF"/>
                </a:solidFill>
                <a:latin typeface="Open Sans"/>
              </a:rPr>
              <a:t>Look for DRIFT </a:t>
            </a:r>
            <a:r>
              <a:rPr lang="en-US" sz="2764" dirty="0">
                <a:solidFill>
                  <a:srgbClr val="FFFFFF"/>
                </a:solidFill>
                <a:latin typeface="Open Sans"/>
              </a:rPr>
              <a:t>away from mission</a:t>
            </a:r>
          </a:p>
          <a:p>
            <a:pPr>
              <a:lnSpc>
                <a:spcPts val="3594"/>
              </a:lnSpc>
            </a:pPr>
            <a:r>
              <a:rPr lang="en-US" sz="2764" dirty="0">
                <a:solidFill>
                  <a:srgbClr val="FFFFFF"/>
                </a:solidFill>
                <a:latin typeface="Open Sans"/>
              </a:rPr>
              <a:t>desired outcomes, fidelity to the best practice model</a:t>
            </a:r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97887" y="3409025"/>
            <a:ext cx="3885786" cy="3895252"/>
          </a:xfrm>
          <a:custGeom>
            <a:avLst/>
            <a:gdLst/>
            <a:ahLst/>
            <a:cxnLst/>
            <a:rect l="l" t="t" r="r" b="b"/>
            <a:pathLst>
              <a:path w="1301833" h="2823679">
                <a:moveTo>
                  <a:pt x="1177372" y="2823679"/>
                </a:moveTo>
                <a:lnTo>
                  <a:pt x="124460" y="2823679"/>
                </a:lnTo>
                <a:cubicBezTo>
                  <a:pt x="55880" y="2823679"/>
                  <a:pt x="0" y="2767799"/>
                  <a:pt x="0" y="2699219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177373" y="0"/>
                </a:lnTo>
                <a:cubicBezTo>
                  <a:pt x="1245953" y="0"/>
                  <a:pt x="1301833" y="55880"/>
                  <a:pt x="1301833" y="124460"/>
                </a:cubicBezTo>
                <a:lnTo>
                  <a:pt x="1301833" y="2699219"/>
                </a:lnTo>
                <a:cubicBezTo>
                  <a:pt x="1301833" y="2767799"/>
                  <a:pt x="1245953" y="2823679"/>
                  <a:pt x="1177373" y="2823679"/>
                </a:cubicBezTo>
                <a:close/>
              </a:path>
            </a:pathLst>
          </a:custGeom>
          <a:solidFill>
            <a:srgbClr val="4149D9"/>
          </a:solidFill>
        </p:spPr>
      </p:sp>
      <p:pic>
        <p:nvPicPr>
          <p:cNvPr id="23" name="Picture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200000">
            <a:off x="8242844" y="4447664"/>
            <a:ext cx="1795872" cy="3885783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6" name="TextBox 16"/>
          <p:cNvSpPr txBox="1"/>
          <p:nvPr/>
        </p:nvSpPr>
        <p:spPr>
          <a:xfrm>
            <a:off x="7501041" y="4991127"/>
            <a:ext cx="3395559" cy="18227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94"/>
              </a:lnSpc>
            </a:pPr>
            <a:r>
              <a:rPr lang="en-US" sz="4000" b="1" dirty="0">
                <a:solidFill>
                  <a:srgbClr val="FFFFFF"/>
                </a:solidFill>
                <a:latin typeface="Open Sans"/>
              </a:rPr>
              <a:t>Compare data </a:t>
            </a:r>
            <a:r>
              <a:rPr lang="en-US" sz="2764" dirty="0">
                <a:solidFill>
                  <a:srgbClr val="FFFFFF"/>
                </a:solidFill>
                <a:latin typeface="Open Sans"/>
              </a:rPr>
              <a:t>to policy &amp; procedures and MOUs </a:t>
            </a:r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23160" y="1714500"/>
            <a:ext cx="3885786" cy="3891158"/>
          </a:xfrm>
          <a:custGeom>
            <a:avLst/>
            <a:gdLst/>
            <a:ahLst/>
            <a:cxnLst/>
            <a:rect l="l" t="t" r="r" b="b"/>
            <a:pathLst>
              <a:path w="1301833" h="2823679">
                <a:moveTo>
                  <a:pt x="1177372" y="2823679"/>
                </a:moveTo>
                <a:lnTo>
                  <a:pt x="124460" y="2823679"/>
                </a:lnTo>
                <a:cubicBezTo>
                  <a:pt x="55880" y="2823679"/>
                  <a:pt x="0" y="2767799"/>
                  <a:pt x="0" y="2699219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177373" y="0"/>
                </a:lnTo>
                <a:cubicBezTo>
                  <a:pt x="1245953" y="0"/>
                  <a:pt x="1301833" y="55880"/>
                  <a:pt x="1301833" y="124460"/>
                </a:cubicBezTo>
                <a:lnTo>
                  <a:pt x="1301833" y="2699219"/>
                </a:lnTo>
                <a:cubicBezTo>
                  <a:pt x="1301833" y="2767799"/>
                  <a:pt x="1245953" y="2823679"/>
                  <a:pt x="1177373" y="2823679"/>
                </a:cubicBezTo>
                <a:close/>
              </a:path>
            </a:pathLst>
          </a:custGeom>
          <a:solidFill>
            <a:srgbClr val="4149D9"/>
          </a:solidFill>
        </p:spPr>
      </p:sp>
      <p:pic>
        <p:nvPicPr>
          <p:cNvPr id="21" name="Picture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6200000">
            <a:off x="3386644" y="2769868"/>
            <a:ext cx="1793983" cy="3885783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2665192" y="3390900"/>
            <a:ext cx="3126008" cy="13610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94"/>
              </a:lnSpc>
            </a:pPr>
            <a:r>
              <a:rPr lang="en-US" sz="4000" b="1" dirty="0">
                <a:solidFill>
                  <a:srgbClr val="FFFFFF"/>
                </a:solidFill>
                <a:latin typeface="Open Sans"/>
              </a:rPr>
              <a:t>Annually</a:t>
            </a:r>
          </a:p>
          <a:p>
            <a:pPr>
              <a:lnSpc>
                <a:spcPts val="3594"/>
              </a:lnSpc>
            </a:pPr>
            <a:r>
              <a:rPr lang="en-US" sz="2764" dirty="0">
                <a:solidFill>
                  <a:srgbClr val="FFFFFF"/>
                </a:solidFill>
                <a:latin typeface="Open Sans"/>
              </a:rPr>
              <a:t>and at each major staff turnover</a:t>
            </a:r>
          </a:p>
        </p:txBody>
      </p:sp>
      <p:sp>
        <p:nvSpPr>
          <p:cNvPr id="35" name="Title 34">
            <a:extLst>
              <a:ext uri="{FF2B5EF4-FFF2-40B4-BE49-F238E27FC236}">
                <a16:creationId xmlns:a16="http://schemas.microsoft.com/office/drawing/2014/main" id="{5C890B3C-AC90-4263-BF5E-D9428AAF690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19200" y="8244871"/>
            <a:ext cx="8229600" cy="1143000"/>
          </a:xfrm>
        </p:spPr>
        <p:txBody>
          <a:bodyPr>
            <a:noAutofit/>
          </a:bodyPr>
          <a:lstStyle/>
          <a:p>
            <a:pPr rtl="0" eaLnBrk="1" latinLnBrk="0" hangingPunct="1"/>
            <a:r>
              <a:rPr lang="en-US" sz="6000" kern="1200" dirty="0">
                <a:solidFill>
                  <a:srgbClr val="2D4A5A"/>
                </a:solidFill>
                <a:effectLst/>
                <a:latin typeface="Poppins Bold" panose="020B0604020202020204" charset="0"/>
                <a:ea typeface="+mn-ea"/>
                <a:cs typeface="+mn-cs"/>
              </a:rPr>
              <a:t>How often should evaluation occur? </a:t>
            </a:r>
            <a:endParaRPr lang="en-US" sz="4800" dirty="0">
              <a:effectLst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image of white man and 5 year old female watering pots of dirt">
            <a:extLst>
              <a:ext uri="{FF2B5EF4-FFF2-40B4-BE49-F238E27FC236}">
                <a16:creationId xmlns:a16="http://schemas.microsoft.com/office/drawing/2014/main" id="{7121B4AD-366E-49DF-A1E9-620D0383E8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45"/>
          <a:stretch/>
        </p:blipFill>
        <p:spPr>
          <a:xfrm>
            <a:off x="0" y="-419100"/>
            <a:ext cx="18288000" cy="107061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3F652C5-6412-4E49-A883-FE10B1D859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7200" y="8343900"/>
            <a:ext cx="15240000" cy="1668393"/>
          </a:xfrm>
          <a:prstGeom prst="roundRect">
            <a:avLst/>
          </a:prstGeom>
          <a:solidFill>
            <a:srgbClr val="153343"/>
          </a:solidFill>
          <a:ln>
            <a:solidFill>
              <a:srgbClr val="FF90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15">
            <a:extLst>
              <a:ext uri="{FF2B5EF4-FFF2-40B4-BE49-F238E27FC236}">
                <a16:creationId xmlns:a16="http://schemas.microsoft.com/office/drawing/2014/main" id="{197BA1A7-786B-42EC-921F-48CA21C47D89}"/>
              </a:ext>
            </a:extLst>
          </p:cNvPr>
          <p:cNvSpPr txBox="1"/>
          <p:nvPr/>
        </p:nvSpPr>
        <p:spPr>
          <a:xfrm>
            <a:off x="762000" y="8575420"/>
            <a:ext cx="14630400" cy="1107996"/>
          </a:xfrm>
          <a:prstGeom prst="rect">
            <a:avLst/>
          </a:prstGeom>
          <a:solidFill>
            <a:srgbClr val="153343"/>
          </a:solidFill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Open Sans"/>
              </a:rPr>
              <a:t>Courts that </a:t>
            </a:r>
            <a:r>
              <a:rPr lang="en-US" sz="4000" b="1" dirty="0">
                <a:solidFill>
                  <a:schemeClr val="bg1"/>
                </a:solidFill>
                <a:latin typeface="Open Sans"/>
              </a:rPr>
              <a:t>hire an independent evaluator </a:t>
            </a:r>
            <a:r>
              <a:rPr lang="en-US" sz="3200" dirty="0">
                <a:solidFill>
                  <a:schemeClr val="bg1"/>
                </a:solidFill>
                <a:latin typeface="Open Sans"/>
              </a:rPr>
              <a:t>tend to be more cost effective and have better outcomes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52FCA1C-AA45-4127-BEE8-B6D3016D9B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15200" y="5608707"/>
            <a:ext cx="12649200" cy="1668393"/>
          </a:xfrm>
          <a:prstGeom prst="roundRect">
            <a:avLst/>
          </a:prstGeom>
          <a:solidFill>
            <a:srgbClr val="4149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15">
            <a:extLst>
              <a:ext uri="{FF2B5EF4-FFF2-40B4-BE49-F238E27FC236}">
                <a16:creationId xmlns:a16="http://schemas.microsoft.com/office/drawing/2014/main" id="{2E54D294-029A-43DE-BC1B-64BA9A7651E7}"/>
              </a:ext>
            </a:extLst>
          </p:cNvPr>
          <p:cNvSpPr txBox="1"/>
          <p:nvPr/>
        </p:nvSpPr>
        <p:spPr>
          <a:xfrm>
            <a:off x="7696200" y="5806471"/>
            <a:ext cx="10591800" cy="1231106"/>
          </a:xfrm>
          <a:prstGeom prst="rect">
            <a:avLst/>
          </a:prstGeom>
          <a:solidFill>
            <a:srgbClr val="4149D9"/>
          </a:solidFill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Open Sans"/>
              </a:rPr>
              <a:t>Methods for evaluation should </a:t>
            </a:r>
            <a:r>
              <a:rPr lang="en-US" sz="4000" b="1" dirty="0">
                <a:solidFill>
                  <a:schemeClr val="bg1"/>
                </a:solidFill>
                <a:latin typeface="Open Sans"/>
              </a:rPr>
              <a:t>include all collaborative systems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B51D13C-764B-4FCD-B5A0-90F430F2D1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990600" y="3543300"/>
            <a:ext cx="16002000" cy="1428870"/>
          </a:xfrm>
          <a:prstGeom prst="roundRect">
            <a:avLst/>
          </a:prstGeom>
          <a:solidFill>
            <a:srgbClr val="2D4A5A"/>
          </a:solidFill>
          <a:ln>
            <a:solidFill>
              <a:srgbClr val="5EAD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D4A5A"/>
              </a:solidFill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381000" y="3714630"/>
            <a:ext cx="14630400" cy="1107996"/>
          </a:xfrm>
          <a:prstGeom prst="rect">
            <a:avLst/>
          </a:prstGeom>
          <a:solidFill>
            <a:srgbClr val="2D4A5A"/>
          </a:solidFill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Open Sans"/>
              </a:rPr>
              <a:t>Evaluation should </a:t>
            </a:r>
            <a:r>
              <a:rPr lang="en-US" sz="4000" b="1" dirty="0">
                <a:solidFill>
                  <a:schemeClr val="bg1"/>
                </a:solidFill>
                <a:latin typeface="Open Sans"/>
              </a:rPr>
              <a:t>generate a report with recommendations </a:t>
            </a:r>
            <a:r>
              <a:rPr lang="en-US" sz="3200" dirty="0">
                <a:solidFill>
                  <a:schemeClr val="bg1"/>
                </a:solidFill>
                <a:latin typeface="Open Sans"/>
              </a:rPr>
              <a:t>for improvement of outcomes and adherence to best practices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F2049A5C-C509-4ECD-B1EB-0CC0A2C6DF3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2503" y="1013952"/>
            <a:ext cx="11582400" cy="1143000"/>
          </a:xfrm>
        </p:spPr>
        <p:txBody>
          <a:bodyPr>
            <a:noAutofit/>
          </a:bodyPr>
          <a:lstStyle/>
          <a:p>
            <a:pPr rtl="0" eaLnBrk="1" latinLnBrk="0" hangingPunct="1"/>
            <a:r>
              <a:rPr lang="en-US" sz="6000" kern="1200" dirty="0">
                <a:solidFill>
                  <a:srgbClr val="2D4A5A"/>
                </a:solidFill>
                <a:effectLst/>
                <a:latin typeface="Poppins Bold" panose="020B0604020202020204" charset="0"/>
                <a:ea typeface="+mn-ea"/>
                <a:cs typeface="+mn-cs"/>
              </a:rPr>
              <a:t>Provision D. Use of Rigorous Evaluation Methods </a:t>
            </a:r>
            <a:endParaRPr lang="en-US" sz="4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430027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69781" y="4853142"/>
            <a:ext cx="14760662" cy="4405158"/>
          </a:xfrm>
          <a:custGeom>
            <a:avLst/>
            <a:gdLst/>
            <a:ahLst/>
            <a:cxnLst/>
            <a:rect l="l" t="t" r="r" b="b"/>
            <a:pathLst>
              <a:path w="4974807" h="1157456">
                <a:moveTo>
                  <a:pt x="4850347" y="1157456"/>
                </a:moveTo>
                <a:lnTo>
                  <a:pt x="124460" y="1157456"/>
                </a:lnTo>
                <a:cubicBezTo>
                  <a:pt x="55880" y="1157456"/>
                  <a:pt x="0" y="1101576"/>
                  <a:pt x="0" y="1032996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4850347" y="0"/>
                </a:lnTo>
                <a:cubicBezTo>
                  <a:pt x="4918927" y="0"/>
                  <a:pt x="4974807" y="55880"/>
                  <a:pt x="4974807" y="124460"/>
                </a:cubicBezTo>
                <a:lnTo>
                  <a:pt x="4974807" y="1032996"/>
                </a:lnTo>
                <a:cubicBezTo>
                  <a:pt x="4974807" y="1101576"/>
                  <a:pt x="4918927" y="1157456"/>
                  <a:pt x="4850347" y="1157456"/>
                </a:cubicBezTo>
                <a:close/>
              </a:path>
            </a:pathLst>
          </a:custGeom>
          <a:solidFill>
            <a:srgbClr val="153343"/>
          </a:solidFill>
        </p:spPr>
      </p:sp>
      <p:pic>
        <p:nvPicPr>
          <p:cNvPr id="4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3996"/>
          <a:stretch>
            <a:fillRect/>
          </a:stretch>
        </p:blipFill>
        <p:spPr>
          <a:xfrm rot="-5400000">
            <a:off x="6817250" y="-3783457"/>
            <a:ext cx="4653499" cy="14849085"/>
          </a:xfrm>
          <a:prstGeom prst="rect">
            <a:avLst/>
          </a:prstGeom>
        </p:spPr>
      </p:pic>
      <p:sp>
        <p:nvSpPr>
          <p:cNvPr id="43" name="TextBox 43"/>
          <p:cNvSpPr txBox="1"/>
          <p:nvPr/>
        </p:nvSpPr>
        <p:spPr>
          <a:xfrm>
            <a:off x="12124868" y="6436832"/>
            <a:ext cx="4269015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Ubuntu"/>
              </a:rPr>
              <a:t>Before the Evaluation, decide </a:t>
            </a:r>
            <a:r>
              <a:rPr lang="en-US" sz="3600" b="1" dirty="0">
                <a:solidFill>
                  <a:srgbClr val="FFFFFF"/>
                </a:solidFill>
                <a:latin typeface="Ubuntu"/>
              </a:rPr>
              <a:t>who “owns” the data</a:t>
            </a:r>
            <a:r>
              <a:rPr lang="en-US" sz="3200" dirty="0">
                <a:solidFill>
                  <a:srgbClr val="FFFFFF"/>
                </a:solidFill>
                <a:latin typeface="Ubuntu"/>
              </a:rPr>
              <a:t>, </a:t>
            </a:r>
            <a:r>
              <a:rPr lang="en-US" sz="2800" dirty="0">
                <a:solidFill>
                  <a:srgbClr val="FFFFFF"/>
                </a:solidFill>
                <a:latin typeface="Ubuntu"/>
              </a:rPr>
              <a:t>where it will be housed and </a:t>
            </a:r>
            <a:r>
              <a:rPr lang="en-US" sz="3200" dirty="0">
                <a:solidFill>
                  <a:srgbClr val="FFFFFF"/>
                </a:solidFill>
                <a:latin typeface="Ubuntu"/>
              </a:rPr>
              <a:t>how</a:t>
            </a:r>
            <a:r>
              <a:rPr lang="en-US" sz="2800" dirty="0">
                <a:solidFill>
                  <a:srgbClr val="FFFFFF"/>
                </a:solidFill>
                <a:latin typeface="Ubuntu"/>
              </a:rPr>
              <a:t> it will be used. </a:t>
            </a:r>
            <a:endParaRPr lang="en-US" sz="3200" dirty="0">
              <a:solidFill>
                <a:srgbClr val="FFFFFF"/>
              </a:solidFill>
              <a:latin typeface="Ubuntu"/>
            </a:endParaRPr>
          </a:p>
        </p:txBody>
      </p:sp>
      <p:sp>
        <p:nvSpPr>
          <p:cNvPr id="45" name="AutoShape 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345923">
            <a:off x="5896363" y="7613068"/>
            <a:ext cx="1513877" cy="0"/>
          </a:xfrm>
          <a:prstGeom prst="line">
            <a:avLst/>
          </a:prstGeom>
          <a:ln w="19050" cap="rnd">
            <a:solidFill>
              <a:srgbClr val="EAEF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4" name="TextBox 44"/>
          <p:cNvSpPr txBox="1"/>
          <p:nvPr/>
        </p:nvSpPr>
        <p:spPr>
          <a:xfrm>
            <a:off x="7248624" y="6211150"/>
            <a:ext cx="4269015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  <a:latin typeface="Ubuntu"/>
              </a:rPr>
              <a:t>Consider a partnership with a university </a:t>
            </a:r>
            <a:r>
              <a:rPr lang="en-US" sz="2400" dirty="0">
                <a:solidFill>
                  <a:srgbClr val="FFFFFF"/>
                </a:solidFill>
                <a:latin typeface="Ubuntu"/>
              </a:rPr>
              <a:t>as a part of a student thesis or capstone, your court  may be able to partner for much lower cost and high expertise</a:t>
            </a:r>
            <a:endParaRPr lang="en-US" sz="2000" dirty="0">
              <a:solidFill>
                <a:srgbClr val="FFFFFF"/>
              </a:solidFill>
              <a:latin typeface="Ubuntu"/>
            </a:endParaRPr>
          </a:p>
        </p:txBody>
      </p:sp>
      <p:sp>
        <p:nvSpPr>
          <p:cNvPr id="46" name="AutoShape 4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345923">
            <a:off x="11217158" y="7613069"/>
            <a:ext cx="1513877" cy="0"/>
          </a:xfrm>
          <a:prstGeom prst="line">
            <a:avLst/>
          </a:prstGeom>
          <a:ln w="19050" cap="rnd">
            <a:solidFill>
              <a:srgbClr val="EAEFF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42" name="TextBox 42"/>
          <p:cNvSpPr txBox="1"/>
          <p:nvPr/>
        </p:nvSpPr>
        <p:spPr>
          <a:xfrm>
            <a:off x="2118990" y="6498387"/>
            <a:ext cx="4269015" cy="23391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Ubuntu"/>
              </a:rPr>
              <a:t>A full program evaluation should occur </a:t>
            </a:r>
            <a:r>
              <a:rPr lang="en-US" sz="4000" b="1" dirty="0">
                <a:solidFill>
                  <a:srgbClr val="FFFFFF"/>
                </a:solidFill>
                <a:latin typeface="Ubuntu"/>
              </a:rPr>
              <a:t>every 3-5 years </a:t>
            </a:r>
            <a:r>
              <a:rPr lang="en-US" sz="2400" dirty="0">
                <a:solidFill>
                  <a:srgbClr val="FFFFFF"/>
                </a:solidFill>
                <a:latin typeface="Ubuntu"/>
              </a:rPr>
              <a:t>using an independent evaluator if possible</a:t>
            </a:r>
            <a:endParaRPr lang="en-US" sz="2000" dirty="0">
              <a:solidFill>
                <a:srgbClr val="FFFFFF"/>
              </a:solidFill>
              <a:latin typeface="Ubuntu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14FA21B1-BEAB-458B-BE0B-617CA3E82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226" y="1949026"/>
            <a:ext cx="8132769" cy="3627434"/>
          </a:xfrm>
          <a:prstGeom prst="rect">
            <a:avLst/>
          </a:prstGeom>
        </p:spPr>
      </p:pic>
      <p:sp>
        <p:nvSpPr>
          <p:cNvPr id="49" name="Title 48">
            <a:extLst>
              <a:ext uri="{FF2B5EF4-FFF2-40B4-BE49-F238E27FC236}">
                <a16:creationId xmlns:a16="http://schemas.microsoft.com/office/drawing/2014/main" id="{28C51FD9-F7DB-4275-AD19-48522B9590A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06700" y="3125205"/>
            <a:ext cx="5648526" cy="1143000"/>
          </a:xfrm>
        </p:spPr>
        <p:txBody>
          <a:bodyPr>
            <a:noAutofit/>
          </a:bodyPr>
          <a:lstStyle/>
          <a:p>
            <a:pPr algn="l" rtl="0" eaLnBrk="1" latinLnBrk="0" hangingPunct="1"/>
            <a:r>
              <a:rPr lang="en-US" sz="6000" kern="1200" dirty="0">
                <a:solidFill>
                  <a:srgbClr val="4149D9"/>
                </a:solidFill>
                <a:effectLst/>
                <a:latin typeface="Poppins Bold" panose="020B0604020202020204" charset="0"/>
                <a:ea typeface="+mn-ea"/>
                <a:cs typeface="+mn-cs"/>
              </a:rPr>
              <a:t>Tips from Best Practices</a:t>
            </a:r>
            <a:endParaRPr lang="en-US" sz="6000" dirty="0">
              <a:effectLst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amily of five with Asian features, laying on stomachs in grass, smiling">
            <a:extLst>
              <a:ext uri="{FF2B5EF4-FFF2-40B4-BE49-F238E27FC236}">
                <a16:creationId xmlns:a16="http://schemas.microsoft.com/office/drawing/2014/main" id="{592BE52F-6BD4-4EF2-90B5-209476D9B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57" y="-1485900"/>
            <a:ext cx="18288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275635" y="8470254"/>
            <a:ext cx="3840413" cy="633584"/>
          </a:xfrm>
          <a:prstGeom prst="rect">
            <a:avLst/>
          </a:prstGeom>
        </p:spPr>
      </p:pic>
      <p:pic>
        <p:nvPicPr>
          <p:cNvPr id="7" name="Pictur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623206" y="8470254"/>
            <a:ext cx="3840413" cy="633584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1506200" y="8470254"/>
            <a:ext cx="4734371" cy="419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100" dirty="0">
                <a:solidFill>
                  <a:schemeClr val="bg1"/>
                </a:solidFill>
                <a:latin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Read more on our website</a:t>
            </a:r>
            <a:endParaRPr lang="en-US" sz="2100" dirty="0">
              <a:solidFill>
                <a:schemeClr val="bg1"/>
              </a:solidFill>
              <a:latin typeface="Ubuntu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953000" y="2247900"/>
            <a:ext cx="12273643" cy="3944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41"/>
              </a:lnSpc>
            </a:pPr>
            <a:r>
              <a:rPr lang="en-US" sz="3200" dirty="0">
                <a:solidFill>
                  <a:srgbClr val="2D4A5A"/>
                </a:solidFill>
                <a:latin typeface="Open Sans"/>
              </a:rPr>
              <a:t>But the rewards are obvious when we see families thriving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429000" y="419100"/>
            <a:ext cx="13067276" cy="1675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719"/>
              </a:lnSpc>
              <a:spcBef>
                <a:spcPct val="0"/>
              </a:spcBef>
            </a:pPr>
            <a:r>
              <a:rPr lang="en-US" sz="4800" dirty="0">
                <a:solidFill>
                  <a:srgbClr val="2D4A5A"/>
                </a:solidFill>
                <a:latin typeface="Poppins Bold"/>
              </a:rPr>
              <a:t>The Challenges Associated with Data Collection can be daunting</a:t>
            </a:r>
          </a:p>
        </p:txBody>
      </p:sp>
      <p:sp>
        <p:nvSpPr>
          <p:cNvPr id="14" name="Title 13" hidden="1">
            <a:extLst>
              <a:ext uri="{FF2B5EF4-FFF2-40B4-BE49-F238E27FC236}">
                <a16:creationId xmlns:a16="http://schemas.microsoft.com/office/drawing/2014/main" id="{ECBBD0A4-CBD8-4015-9916-2A105DCFB07A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The end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of Department of Children, Youth, and Families 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387" y="7120994"/>
            <a:ext cx="8134502" cy="2282588"/>
          </a:xfrm>
          <a:prstGeom prst="rect">
            <a:avLst/>
          </a:prstGeom>
        </p:spPr>
      </p:pic>
      <p:pic>
        <p:nvPicPr>
          <p:cNvPr id="5" name="Picture 4" descr="Logo of Washington State Health Care Authority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706" y="5843201"/>
            <a:ext cx="9345188" cy="1586487"/>
          </a:xfrm>
          <a:prstGeom prst="rect">
            <a:avLst/>
          </a:prstGeom>
        </p:spPr>
      </p:pic>
      <p:pic>
        <p:nvPicPr>
          <p:cNvPr id="7" name="Picture 6" descr="Logo of Center for Children and Family Futures">
            <a:hlinkClick r:id="rId7"/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010" y="3740684"/>
            <a:ext cx="6791879" cy="1783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Logo of National Family Drug Court">
            <a:hlinkClick r:id="rId9"/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119" y="5863694"/>
            <a:ext cx="3033164" cy="1892033"/>
          </a:xfrm>
          <a:prstGeom prst="rect">
            <a:avLst/>
          </a:prstGeom>
        </p:spPr>
      </p:pic>
      <p:pic>
        <p:nvPicPr>
          <p:cNvPr id="9" name="Picture 8" descr="Logo of Washington Courts">
            <a:hlinkClick r:id="rId11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1985" y="3740684"/>
            <a:ext cx="5524500" cy="152320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79769" y="1734488"/>
            <a:ext cx="15933738" cy="652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700" dirty="0"/>
              <a:t>This project is supported by Grant # 2020-AR-BX-K001 awarded by the Office of Juvenile Justice and Delinquency Prevention, Office of Justice Programs, U.S. Department of Justice. The opinions, findings, and conclusions or recommendations expressed in this publication/program/exhibition are those of the author(s) and do not necessarily reflect those of the Department of Justice or our partner organizations.</a:t>
            </a:r>
          </a:p>
          <a:p>
            <a:pPr marL="0" indent="0">
              <a:buNone/>
            </a:pPr>
            <a:endParaRPr lang="en-US" sz="2700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715963"/>
            <a:ext cx="14666913" cy="758825"/>
          </a:xfrm>
        </p:spPr>
        <p:txBody>
          <a:bodyPr>
            <a:noAutofit/>
          </a:bodyPr>
          <a:lstStyle/>
          <a:p>
            <a:r>
              <a:rPr lang="en-US" sz="6000" b="1" dirty="0">
                <a:solidFill>
                  <a:srgbClr val="4149D9"/>
                </a:solidFill>
              </a:rPr>
              <a:t>Funding and Partners Acknowledgement</a:t>
            </a:r>
          </a:p>
        </p:txBody>
      </p:sp>
    </p:spTree>
    <p:extLst>
      <p:ext uri="{BB962C8B-B14F-4D97-AF65-F5344CB8AC3E}">
        <p14:creationId xmlns:p14="http://schemas.microsoft.com/office/powerpoint/2010/main" val="2151099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552700"/>
            <a:ext cx="18288000" cy="9305301"/>
          </a:xfrm>
          <a:custGeom>
            <a:avLst/>
            <a:gdLst/>
            <a:ahLst/>
            <a:cxnLst/>
            <a:rect l="l" t="t" r="r" b="b"/>
            <a:pathLst>
              <a:path w="7362444" h="3550107">
                <a:moveTo>
                  <a:pt x="7237985" y="3550107"/>
                </a:moveTo>
                <a:lnTo>
                  <a:pt x="124460" y="3550107"/>
                </a:lnTo>
                <a:cubicBezTo>
                  <a:pt x="55880" y="3550107"/>
                  <a:pt x="0" y="3494227"/>
                  <a:pt x="0" y="34256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7237985" y="0"/>
                </a:lnTo>
                <a:cubicBezTo>
                  <a:pt x="7306565" y="0"/>
                  <a:pt x="7362444" y="55880"/>
                  <a:pt x="7362444" y="124460"/>
                </a:cubicBezTo>
                <a:lnTo>
                  <a:pt x="7362444" y="3425647"/>
                </a:lnTo>
                <a:cubicBezTo>
                  <a:pt x="7362444" y="3494227"/>
                  <a:pt x="7306565" y="3550107"/>
                  <a:pt x="7237985" y="3550107"/>
                </a:cubicBezTo>
                <a:close/>
              </a:path>
            </a:pathLst>
          </a:custGeom>
          <a:solidFill>
            <a:srgbClr val="2D4A5A"/>
          </a:solidFill>
        </p:spPr>
      </p:sp>
      <p:sp>
        <p:nvSpPr>
          <p:cNvPr id="13" name="Freeform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631849" y="6752940"/>
            <a:ext cx="6827351" cy="3084287"/>
          </a:xfrm>
          <a:custGeom>
            <a:avLst/>
            <a:gdLst/>
            <a:ahLst/>
            <a:cxnLst/>
            <a:rect l="l" t="t" r="r" b="b"/>
            <a:pathLst>
              <a:path w="2009580" h="1264918">
                <a:moveTo>
                  <a:pt x="1885120" y="1264918"/>
                </a:moveTo>
                <a:lnTo>
                  <a:pt x="124460" y="1264918"/>
                </a:lnTo>
                <a:cubicBezTo>
                  <a:pt x="55880" y="1264918"/>
                  <a:pt x="0" y="1209038"/>
                  <a:pt x="0" y="1140458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885120" y="0"/>
                </a:lnTo>
                <a:cubicBezTo>
                  <a:pt x="1953700" y="0"/>
                  <a:pt x="2009580" y="55880"/>
                  <a:pt x="2009580" y="124460"/>
                </a:cubicBezTo>
                <a:lnTo>
                  <a:pt x="2009580" y="1140458"/>
                </a:lnTo>
                <a:cubicBezTo>
                  <a:pt x="2009580" y="1209038"/>
                  <a:pt x="1953700" y="1264918"/>
                  <a:pt x="1885120" y="1264918"/>
                </a:cubicBezTo>
                <a:close/>
              </a:path>
            </a:pathLst>
          </a:custGeom>
          <a:solidFill>
            <a:srgbClr val="EAEFF3"/>
          </a:solidFill>
        </p:spPr>
      </p:sp>
      <p:sp>
        <p:nvSpPr>
          <p:cNvPr id="9" name="Freeform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631849" y="3409324"/>
            <a:ext cx="6827350" cy="3084287"/>
          </a:xfrm>
          <a:custGeom>
            <a:avLst/>
            <a:gdLst/>
            <a:ahLst/>
            <a:cxnLst/>
            <a:rect l="l" t="t" r="r" b="b"/>
            <a:pathLst>
              <a:path w="2009580" h="1264918">
                <a:moveTo>
                  <a:pt x="1885120" y="1264918"/>
                </a:moveTo>
                <a:lnTo>
                  <a:pt x="124460" y="1264918"/>
                </a:lnTo>
                <a:cubicBezTo>
                  <a:pt x="55880" y="1264918"/>
                  <a:pt x="0" y="1209038"/>
                  <a:pt x="0" y="1140458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885120" y="0"/>
                </a:lnTo>
                <a:cubicBezTo>
                  <a:pt x="1953700" y="0"/>
                  <a:pt x="2009580" y="55880"/>
                  <a:pt x="2009580" y="124460"/>
                </a:cubicBezTo>
                <a:lnTo>
                  <a:pt x="2009580" y="1140458"/>
                </a:lnTo>
                <a:cubicBezTo>
                  <a:pt x="2009580" y="1209038"/>
                  <a:pt x="1953700" y="1264918"/>
                  <a:pt x="1885120" y="1264918"/>
                </a:cubicBezTo>
                <a:close/>
              </a:path>
            </a:pathLst>
          </a:custGeom>
          <a:solidFill>
            <a:srgbClr val="EAEFF3"/>
          </a:solidFill>
        </p:spPr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828799" y="6752940"/>
            <a:ext cx="6827353" cy="3084287"/>
          </a:xfrm>
          <a:custGeom>
            <a:avLst/>
            <a:gdLst/>
            <a:ahLst/>
            <a:cxnLst/>
            <a:rect l="l" t="t" r="r" b="b"/>
            <a:pathLst>
              <a:path w="2009580" h="1264918">
                <a:moveTo>
                  <a:pt x="1885120" y="1264918"/>
                </a:moveTo>
                <a:lnTo>
                  <a:pt x="124460" y="1264918"/>
                </a:lnTo>
                <a:cubicBezTo>
                  <a:pt x="55880" y="1264918"/>
                  <a:pt x="0" y="1209038"/>
                  <a:pt x="0" y="1140458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885120" y="0"/>
                </a:lnTo>
                <a:cubicBezTo>
                  <a:pt x="1953700" y="0"/>
                  <a:pt x="2009580" y="55880"/>
                  <a:pt x="2009580" y="124460"/>
                </a:cubicBezTo>
                <a:lnTo>
                  <a:pt x="2009580" y="1140458"/>
                </a:lnTo>
                <a:cubicBezTo>
                  <a:pt x="2009580" y="1209038"/>
                  <a:pt x="1953700" y="1264918"/>
                  <a:pt x="1885120" y="1264918"/>
                </a:cubicBezTo>
                <a:close/>
              </a:path>
            </a:pathLst>
          </a:custGeom>
          <a:solidFill>
            <a:srgbClr val="EAEFF3"/>
          </a:solidFill>
        </p:spPr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828799" y="3390900"/>
            <a:ext cx="6827353" cy="3084287"/>
          </a:xfrm>
          <a:custGeom>
            <a:avLst/>
            <a:gdLst/>
            <a:ahLst/>
            <a:cxnLst/>
            <a:rect l="l" t="t" r="r" b="b"/>
            <a:pathLst>
              <a:path w="2009580" h="1264918">
                <a:moveTo>
                  <a:pt x="1885120" y="1264918"/>
                </a:moveTo>
                <a:lnTo>
                  <a:pt x="124460" y="1264918"/>
                </a:lnTo>
                <a:cubicBezTo>
                  <a:pt x="55880" y="1264918"/>
                  <a:pt x="0" y="1209038"/>
                  <a:pt x="0" y="1140458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885120" y="0"/>
                </a:lnTo>
                <a:cubicBezTo>
                  <a:pt x="1953700" y="0"/>
                  <a:pt x="2009580" y="55880"/>
                  <a:pt x="2009580" y="124460"/>
                </a:cubicBezTo>
                <a:lnTo>
                  <a:pt x="2009580" y="1140458"/>
                </a:lnTo>
                <a:cubicBezTo>
                  <a:pt x="2009580" y="1209038"/>
                  <a:pt x="1953700" y="1264918"/>
                  <a:pt x="1885120" y="1264918"/>
                </a:cubicBezTo>
                <a:close/>
              </a:path>
            </a:pathLst>
          </a:custGeom>
          <a:solidFill>
            <a:srgbClr val="EAEFF3"/>
          </a:solidFill>
        </p:spPr>
      </p:sp>
      <p:sp>
        <p:nvSpPr>
          <p:cNvPr id="25" name="TextBox 25"/>
          <p:cNvSpPr txBox="1"/>
          <p:nvPr/>
        </p:nvSpPr>
        <p:spPr>
          <a:xfrm>
            <a:off x="10823950" y="7780034"/>
            <a:ext cx="5330449" cy="10300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dirty="0">
                <a:solidFill>
                  <a:srgbClr val="153343"/>
                </a:solidFill>
                <a:latin typeface="Open Sans"/>
              </a:rPr>
              <a:t>Use Rigorous Evaluation Methods</a:t>
            </a:r>
          </a:p>
        </p:txBody>
      </p:sp>
      <p:pic>
        <p:nvPicPr>
          <p:cNvPr id="19" name="Picture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946912" y="8001327"/>
            <a:ext cx="613150" cy="587509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10823951" y="4182790"/>
            <a:ext cx="5330448" cy="15430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dirty="0">
                <a:solidFill>
                  <a:srgbClr val="153343"/>
                </a:solidFill>
                <a:latin typeface="Open Sans"/>
              </a:rPr>
              <a:t>Engage in a Process of Continuous Quality Improvement (CQI)</a:t>
            </a:r>
          </a:p>
        </p:txBody>
      </p:sp>
      <p:pic>
        <p:nvPicPr>
          <p:cNvPr id="16" name="Picture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936551" y="4492130"/>
            <a:ext cx="584233" cy="607801"/>
          </a:xfrm>
          <a:prstGeom prst="rect">
            <a:avLst/>
          </a:prstGeom>
        </p:spPr>
      </p:pic>
      <p:sp>
        <p:nvSpPr>
          <p:cNvPr id="32" name="TextBox 32"/>
          <p:cNvSpPr txBox="1"/>
          <p:nvPr/>
        </p:nvSpPr>
        <p:spPr>
          <a:xfrm>
            <a:off x="2951618" y="7523554"/>
            <a:ext cx="4696802" cy="15430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dirty="0">
                <a:solidFill>
                  <a:srgbClr val="153343"/>
                </a:solidFill>
                <a:latin typeface="Open Sans"/>
              </a:rPr>
              <a:t>Evaluate Adherence to Best Practice</a:t>
            </a:r>
          </a:p>
        </p:txBody>
      </p:sp>
      <p:pic>
        <p:nvPicPr>
          <p:cNvPr id="21" name="Picture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095500" y="8040792"/>
            <a:ext cx="592230" cy="508577"/>
          </a:xfrm>
          <a:prstGeom prst="rect">
            <a:avLst/>
          </a:prstGeom>
        </p:spPr>
      </p:pic>
      <p:sp>
        <p:nvSpPr>
          <p:cNvPr id="31" name="TextBox 31"/>
          <p:cNvSpPr txBox="1"/>
          <p:nvPr/>
        </p:nvSpPr>
        <p:spPr>
          <a:xfrm>
            <a:off x="3035383" y="4417998"/>
            <a:ext cx="5388652" cy="10300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dirty="0">
                <a:solidFill>
                  <a:srgbClr val="153343"/>
                </a:solidFill>
                <a:latin typeface="Open Sans"/>
              </a:rPr>
              <a:t>Maintain Data Electronically</a:t>
            </a:r>
          </a:p>
        </p:txBody>
      </p:sp>
      <p:pic>
        <p:nvPicPr>
          <p:cNvPr id="20" name="Picture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176452" y="4531964"/>
            <a:ext cx="511278" cy="524632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875E3B59-9323-483F-80A7-FAA9B7BDA7E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3400" y="800100"/>
            <a:ext cx="17145000" cy="1143000"/>
          </a:xfrm>
        </p:spPr>
        <p:txBody>
          <a:bodyPr>
            <a:normAutofit fontScale="90000"/>
          </a:bodyPr>
          <a:lstStyle/>
          <a:p>
            <a:pPr rtl="0" eaLnBrk="1" latinLnBrk="0" hangingPunct="1"/>
            <a:r>
              <a:rPr lang="en-US" sz="5370" kern="1200" dirty="0">
                <a:solidFill>
                  <a:srgbClr val="1232BC"/>
                </a:solidFill>
                <a:effectLst/>
                <a:latin typeface="Ubuntu" panose="020B0604020202020204" charset="0"/>
                <a:ea typeface="+mn-ea"/>
                <a:cs typeface="+mn-cs"/>
              </a:rPr>
              <a:t>FTC Best Practice 8:</a:t>
            </a:r>
            <a:endParaRPr lang="en-US" dirty="0">
              <a:effectLst/>
            </a:endParaRPr>
          </a:p>
          <a:p>
            <a:pPr rtl="0" eaLnBrk="1" latinLnBrk="0" hangingPunct="1"/>
            <a:r>
              <a:rPr lang="en-US" sz="5370" kern="1200" dirty="0">
                <a:solidFill>
                  <a:srgbClr val="1232BC"/>
                </a:solidFill>
                <a:effectLst/>
                <a:latin typeface="Poppins Bold" panose="020B0604020202020204" charset="0"/>
                <a:ea typeface="+mn-ea"/>
                <a:cs typeface="+mn-cs"/>
              </a:rPr>
              <a:t> </a:t>
            </a:r>
            <a:r>
              <a:rPr lang="en-US" sz="6000" kern="1200" dirty="0">
                <a:solidFill>
                  <a:srgbClr val="1232BC"/>
                </a:solidFill>
                <a:effectLst/>
                <a:latin typeface="Poppins Bold" panose="020B0604020202020204" charset="0"/>
                <a:ea typeface="+mn-ea"/>
                <a:cs typeface="+mn-cs"/>
              </a:rPr>
              <a:t>Monitoring and Evaluation</a:t>
            </a:r>
            <a:endParaRPr lang="en-US" dirty="0">
              <a:effectLst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/>
          <p:cNvSpPr txBox="1"/>
          <p:nvPr/>
        </p:nvSpPr>
        <p:spPr>
          <a:xfrm>
            <a:off x="8862537" y="7015552"/>
            <a:ext cx="1881663" cy="642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50"/>
              </a:lnSpc>
            </a:pPr>
            <a:r>
              <a:rPr lang="en-US" sz="6600" b="1" dirty="0">
                <a:solidFill>
                  <a:srgbClr val="153343"/>
                </a:solidFill>
                <a:latin typeface="Ubuntu"/>
              </a:rPr>
              <a:t>59%</a:t>
            </a:r>
          </a:p>
        </p:txBody>
      </p:sp>
      <p:pic>
        <p:nvPicPr>
          <p:cNvPr id="8" name="Picture 7" descr="Circle half filled in">
            <a:extLst>
              <a:ext uri="{FF2B5EF4-FFF2-40B4-BE49-F238E27FC236}">
                <a16:creationId xmlns:a16="http://schemas.microsoft.com/office/drawing/2014/main" id="{3BA1D999-1A95-4378-9A94-F7A2610BB1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248" y="5957484"/>
            <a:ext cx="2798307" cy="2792210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11704911" y="7564744"/>
            <a:ext cx="5440089" cy="18459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18"/>
              </a:lnSpc>
            </a:pPr>
            <a:r>
              <a:rPr lang="en-US" sz="2400" dirty="0">
                <a:solidFill>
                  <a:srgbClr val="153343"/>
                </a:solidFill>
                <a:latin typeface="Open Sans"/>
              </a:rPr>
              <a:t>13/22 of WA Family-Focused Treatment Courts are Maintaining Records using DCCM, Connexis, or some other data management software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628711" y="5957484"/>
            <a:ext cx="5897289" cy="12434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3207"/>
              </a:lnSpc>
              <a:spcBef>
                <a:spcPct val="0"/>
              </a:spcBef>
            </a:pPr>
            <a:r>
              <a:rPr lang="en-US" sz="3200" dirty="0">
                <a:solidFill>
                  <a:srgbClr val="4149D9"/>
                </a:solidFill>
                <a:latin typeface="Poppins Bold"/>
              </a:rPr>
              <a:t>Currently Using an Electronic Data Management System</a:t>
            </a:r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53000" y="1517304"/>
            <a:ext cx="4538245" cy="4039354"/>
          </a:xfrm>
          <a:custGeom>
            <a:avLst/>
            <a:gdLst/>
            <a:ahLst/>
            <a:cxnLst/>
            <a:rect l="l" t="t" r="r" b="b"/>
            <a:pathLst>
              <a:path w="1281165" h="1264918">
                <a:moveTo>
                  <a:pt x="1156704" y="1264918"/>
                </a:moveTo>
                <a:lnTo>
                  <a:pt x="124460" y="1264918"/>
                </a:lnTo>
                <a:cubicBezTo>
                  <a:pt x="55880" y="1264918"/>
                  <a:pt x="0" y="1209038"/>
                  <a:pt x="0" y="1140458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156705" y="0"/>
                </a:lnTo>
                <a:cubicBezTo>
                  <a:pt x="1225285" y="0"/>
                  <a:pt x="1281165" y="55880"/>
                  <a:pt x="1281165" y="124460"/>
                </a:cubicBezTo>
                <a:lnTo>
                  <a:pt x="1281165" y="1140458"/>
                </a:lnTo>
                <a:cubicBezTo>
                  <a:pt x="1281165" y="1209038"/>
                  <a:pt x="1225285" y="1264918"/>
                  <a:pt x="1156705" y="1264918"/>
                </a:cubicBezTo>
                <a:close/>
              </a:path>
            </a:pathLst>
          </a:custGeom>
          <a:solidFill>
            <a:srgbClr val="FF903D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31" name="Picture 30" descr="Family on a bed, all smiling. White or Hispanic female, male, 3 year old, and infant are present">
            <a:extLst>
              <a:ext uri="{FF2B5EF4-FFF2-40B4-BE49-F238E27FC236}">
                <a16:creationId xmlns:a16="http://schemas.microsoft.com/office/drawing/2014/main" id="{9CC3C2D0-C80A-4068-A18E-0145BA1035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01" y="1492119"/>
            <a:ext cx="5307100" cy="4116724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26" name="TextBox 26"/>
          <p:cNvSpPr txBox="1"/>
          <p:nvPr/>
        </p:nvSpPr>
        <p:spPr>
          <a:xfrm>
            <a:off x="6172201" y="2891193"/>
            <a:ext cx="3319044" cy="2238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342900">
              <a:lnSpc>
                <a:spcPts val="2673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53343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20 family treatment courts in 19 counties</a:t>
            </a:r>
          </a:p>
          <a:p>
            <a:pPr marL="457200" indent="-342900">
              <a:lnSpc>
                <a:spcPts val="2673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53343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2 Family Healing to Wellness Courts.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238527" y="2017496"/>
            <a:ext cx="3438873" cy="504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92"/>
              </a:lnSpc>
            </a:pPr>
            <a:r>
              <a:rPr lang="en-US" sz="4400" dirty="0">
                <a:solidFill>
                  <a:srgbClr val="4149D9"/>
                </a:solidFill>
                <a:latin typeface="Poppins Bold"/>
              </a:rPr>
              <a:t>FTCs in WA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5CFD725-D336-49C9-AF81-534AB509A60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184368" y="2791319"/>
            <a:ext cx="7341632" cy="1143000"/>
          </a:xfrm>
        </p:spPr>
        <p:txBody>
          <a:bodyPr>
            <a:noAutofit/>
          </a:bodyPr>
          <a:lstStyle/>
          <a:p>
            <a:pPr rtl="0" eaLnBrk="1" latinLnBrk="0" hangingPunct="1"/>
            <a:r>
              <a:rPr lang="en-US" sz="6000" kern="1200" dirty="0">
                <a:solidFill>
                  <a:srgbClr val="4149D9"/>
                </a:solidFill>
                <a:effectLst/>
                <a:latin typeface="Poppins Bold" panose="020B0604020202020204" charset="0"/>
                <a:ea typeface="+mn-ea"/>
                <a:cs typeface="Poppins Bold" panose="020B0604020202020204" charset="0"/>
              </a:rPr>
              <a:t>Provision A: Maintain Data Electronically</a:t>
            </a:r>
            <a:endParaRPr lang="en-US" sz="4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30817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331082" y="2324100"/>
            <a:ext cx="5225594" cy="7345018"/>
          </a:xfrm>
          <a:custGeom>
            <a:avLst/>
            <a:gdLst/>
            <a:ahLst/>
            <a:cxnLst/>
            <a:rect l="l" t="t" r="r" b="b"/>
            <a:pathLst>
              <a:path w="1547585" h="1951268">
                <a:moveTo>
                  <a:pt x="0" y="0"/>
                </a:moveTo>
                <a:lnTo>
                  <a:pt x="1547585" y="0"/>
                </a:lnTo>
                <a:lnTo>
                  <a:pt x="1547585" y="1951268"/>
                </a:lnTo>
                <a:lnTo>
                  <a:pt x="0" y="1951268"/>
                </a:lnTo>
                <a:close/>
              </a:path>
            </a:pathLst>
          </a:custGeom>
          <a:solidFill>
            <a:srgbClr val="4149D9"/>
          </a:solidFill>
        </p:spPr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4720635-6A38-4C9C-89D0-C0783BBDC4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801600" y="2705100"/>
            <a:ext cx="4247172" cy="27650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7"/>
          <p:cNvSpPr txBox="1"/>
          <p:nvPr/>
        </p:nvSpPr>
        <p:spPr>
          <a:xfrm>
            <a:off x="12820292" y="6360651"/>
            <a:ext cx="4247173" cy="31931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65"/>
              </a:lnSpc>
              <a:spcBef>
                <a:spcPct val="0"/>
              </a:spcBef>
            </a:pPr>
            <a:r>
              <a:rPr lang="en-US" sz="2000" dirty="0">
                <a:solidFill>
                  <a:schemeClr val="bg1"/>
                </a:solidFill>
              </a:rPr>
              <a:t>A</a:t>
            </a:r>
            <a:r>
              <a:rPr lang="en-US" sz="2400" dirty="0">
                <a:solidFill>
                  <a:schemeClr val="bg1"/>
                </a:solidFill>
              </a:rPr>
              <a:t>n </a:t>
            </a:r>
            <a:r>
              <a:rPr lang="en-US" sz="2000" dirty="0">
                <a:solidFill>
                  <a:schemeClr val="bg1"/>
                </a:solidFill>
              </a:rPr>
              <a:t>Adult Drug Court review found:</a:t>
            </a:r>
          </a:p>
          <a:p>
            <a:pPr marL="285750" indent="-285750">
              <a:lnSpc>
                <a:spcPts val="2765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Courts with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Electronic Records and CQI  had </a:t>
            </a:r>
            <a:r>
              <a:rPr lang="en-US" sz="3200" b="1" dirty="0">
                <a:solidFill>
                  <a:schemeClr val="bg1"/>
                </a:solidFill>
              </a:rPr>
              <a:t>higher graduation rates</a:t>
            </a:r>
            <a:endParaRPr lang="en-US" sz="2000" b="1" dirty="0">
              <a:solidFill>
                <a:schemeClr val="bg1"/>
              </a:solidFill>
            </a:endParaRPr>
          </a:p>
          <a:p>
            <a:pPr marL="285750" indent="-285750">
              <a:lnSpc>
                <a:spcPts val="2765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Courts using paper records had high investment costs and lower graduation rates </a:t>
            </a:r>
          </a:p>
          <a:p>
            <a:pPr>
              <a:lnSpc>
                <a:spcPts val="2765"/>
              </a:lnSpc>
              <a:spcBef>
                <a:spcPct val="0"/>
              </a:spcBef>
            </a:pPr>
            <a:r>
              <a:rPr lang="en-US" sz="2000" dirty="0">
                <a:solidFill>
                  <a:schemeClr val="bg1"/>
                </a:solidFill>
              </a:rPr>
              <a:t>(NPC Research, 2008 review) </a:t>
            </a:r>
          </a:p>
          <a:p>
            <a:pPr>
              <a:lnSpc>
                <a:spcPts val="2765"/>
              </a:lnSpc>
              <a:spcBef>
                <a:spcPct val="0"/>
              </a:spcBef>
            </a:pPr>
            <a:endParaRPr lang="en-US" sz="1975" dirty="0">
              <a:solidFill>
                <a:schemeClr val="bg1"/>
              </a:solidFill>
              <a:latin typeface="Ubuntu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2820293" y="5789473"/>
            <a:ext cx="4247172" cy="455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97"/>
              </a:lnSpc>
            </a:pPr>
            <a:r>
              <a:rPr lang="en-US" sz="3600" dirty="0">
                <a:solidFill>
                  <a:srgbClr val="FFFFFF"/>
                </a:solidFill>
                <a:latin typeface="Bradley Hand ITC" panose="03070402050302030203" pitchFamily="66" charset="0"/>
                <a:cs typeface="Poppins Bold" panose="020B0604020202020204" charset="0"/>
              </a:rPr>
              <a:t>Evidence-Based</a:t>
            </a:r>
          </a:p>
        </p:txBody>
      </p:sp>
      <p:pic>
        <p:nvPicPr>
          <p:cNvPr id="1034" name="Picture 10" descr="Pie chart icon">
            <a:extLst>
              <a:ext uri="{FF2B5EF4-FFF2-40B4-BE49-F238E27FC236}">
                <a16:creationId xmlns:a16="http://schemas.microsoft.com/office/drawing/2014/main" id="{AFC8C5C4-4F45-4A68-89CD-40858AC16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9800" y="2857500"/>
            <a:ext cx="26670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85892" y="2324100"/>
            <a:ext cx="5225594" cy="6781800"/>
          </a:xfrm>
          <a:custGeom>
            <a:avLst/>
            <a:gdLst/>
            <a:ahLst/>
            <a:cxnLst/>
            <a:rect l="l" t="t" r="r" b="b"/>
            <a:pathLst>
              <a:path w="1547585" h="1951268">
                <a:moveTo>
                  <a:pt x="0" y="0"/>
                </a:moveTo>
                <a:lnTo>
                  <a:pt x="1547585" y="0"/>
                </a:lnTo>
                <a:lnTo>
                  <a:pt x="1547585" y="1951268"/>
                </a:lnTo>
                <a:lnTo>
                  <a:pt x="0" y="1951268"/>
                </a:lnTo>
                <a:close/>
              </a:path>
            </a:pathLst>
          </a:custGeom>
          <a:solidFill>
            <a:srgbClr val="153343"/>
          </a:solidFill>
        </p:spPr>
      </p:sp>
      <p:sp>
        <p:nvSpPr>
          <p:cNvPr id="16" name="TextBox 16"/>
          <p:cNvSpPr txBox="1"/>
          <p:nvPr/>
        </p:nvSpPr>
        <p:spPr>
          <a:xfrm>
            <a:off x="7010399" y="6667500"/>
            <a:ext cx="4430433" cy="17851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n-US" sz="2000" dirty="0">
                <a:solidFill>
                  <a:schemeClr val="bg1"/>
                </a:solidFill>
              </a:rPr>
              <a:t>Electronic Records:</a:t>
            </a:r>
          </a:p>
          <a:p>
            <a:pPr lvl="0"/>
            <a:r>
              <a:rPr lang="en-US" sz="2000" dirty="0">
                <a:solidFill>
                  <a:schemeClr val="bg1"/>
                </a:solidFill>
              </a:rPr>
              <a:t>Increase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a courts ability to </a:t>
            </a:r>
            <a:r>
              <a:rPr lang="en-US" sz="3200" b="1" dirty="0">
                <a:solidFill>
                  <a:schemeClr val="bg1"/>
                </a:solidFill>
              </a:rPr>
              <a:t>make modifications &amp; track changes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to meet the team’s goals.  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618080" y="5834097"/>
            <a:ext cx="4822752" cy="4655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3600" dirty="0">
                <a:solidFill>
                  <a:srgbClr val="FFFFFF"/>
                </a:solidFill>
                <a:latin typeface="Bradley Hand ITC" panose="03070402050302030203" pitchFamily="66" charset="0"/>
                <a:cs typeface="Poppins Bold" panose="020B0604020202020204" charset="0"/>
              </a:rPr>
              <a:t>Change Management</a:t>
            </a:r>
          </a:p>
        </p:txBody>
      </p:sp>
      <p:pic>
        <p:nvPicPr>
          <p:cNvPr id="1026" name="Picture 2" descr="Statistics Graph Icon ">
            <a:extLst>
              <a:ext uri="{FF2B5EF4-FFF2-40B4-BE49-F238E27FC236}">
                <a16:creationId xmlns:a16="http://schemas.microsoft.com/office/drawing/2014/main" id="{DEA8600B-0420-4F98-B87C-4625611F0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399" y="2705100"/>
            <a:ext cx="4311875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40702" y="2324100"/>
            <a:ext cx="5225594" cy="7345018"/>
          </a:xfrm>
          <a:custGeom>
            <a:avLst/>
            <a:gdLst/>
            <a:ahLst/>
            <a:cxnLst/>
            <a:rect l="l" t="t" r="r" b="b"/>
            <a:pathLst>
              <a:path w="1547585" h="1951268">
                <a:moveTo>
                  <a:pt x="0" y="0"/>
                </a:moveTo>
                <a:lnTo>
                  <a:pt x="1547585" y="0"/>
                </a:lnTo>
                <a:lnTo>
                  <a:pt x="1547585" y="1951268"/>
                </a:lnTo>
                <a:lnTo>
                  <a:pt x="0" y="1951268"/>
                </a:lnTo>
                <a:close/>
              </a:path>
            </a:pathLst>
          </a:custGeom>
          <a:solidFill>
            <a:srgbClr val="4149D9"/>
          </a:solidFill>
        </p:spPr>
      </p:sp>
      <p:sp>
        <p:nvSpPr>
          <p:cNvPr id="15" name="TextBox 15"/>
          <p:cNvSpPr txBox="1"/>
          <p:nvPr/>
        </p:nvSpPr>
        <p:spPr>
          <a:xfrm>
            <a:off x="1318191" y="6288452"/>
            <a:ext cx="4247172" cy="25135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sz="3200" b="1" dirty="0">
                <a:solidFill>
                  <a:schemeClr val="bg1"/>
                </a:solidFill>
              </a:rPr>
              <a:t>Heritability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of knowledge to future teams </a:t>
            </a:r>
          </a:p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sz="3200" b="1" dirty="0">
                <a:solidFill>
                  <a:schemeClr val="bg1"/>
                </a:solidFill>
              </a:rPr>
              <a:t>Simple Reporting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to grant holders, fundraisers, and stakeholders</a:t>
            </a:r>
          </a:p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sz="3200" b="1" dirty="0">
                <a:solidFill>
                  <a:schemeClr val="bg1"/>
                </a:solidFill>
              </a:rPr>
              <a:t>Standardization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of data allows comparison, research, and identification of areas to improve</a:t>
            </a:r>
            <a:endParaRPr lang="en-US" sz="2400" dirty="0">
              <a:solidFill>
                <a:schemeClr val="bg1"/>
              </a:solidFill>
              <a:latin typeface="Ubuntu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318190" y="5776649"/>
            <a:ext cx="4247172" cy="465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3600" dirty="0">
                <a:solidFill>
                  <a:srgbClr val="FFFFFF"/>
                </a:solidFill>
                <a:latin typeface="Bradley Hand ITC" panose="03070402050302030203" pitchFamily="66" charset="0"/>
                <a:ea typeface="Source Sans Pro Black" panose="020B0803030403020204" pitchFamily="34" charset="0"/>
                <a:cs typeface="Poppins Bold" panose="020B0604020202020204" charset="0"/>
              </a:rPr>
              <a:t>Ease of Use</a:t>
            </a:r>
          </a:p>
        </p:txBody>
      </p:sp>
      <p:pic>
        <p:nvPicPr>
          <p:cNvPr id="1032" name="Picture 8" descr="Graph Flat Icon">
            <a:extLst>
              <a:ext uri="{FF2B5EF4-FFF2-40B4-BE49-F238E27FC236}">
                <a16:creationId xmlns:a16="http://schemas.microsoft.com/office/drawing/2014/main" id="{C527B642-7C64-40A2-A2E7-68F448254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705100"/>
            <a:ext cx="4117562" cy="2762854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86049774-8327-48D5-8AD2-1FA1A3EE27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29615" y="574500"/>
            <a:ext cx="12192000" cy="1143000"/>
          </a:xfrm>
        </p:spPr>
        <p:txBody>
          <a:bodyPr>
            <a:noAutofit/>
          </a:bodyPr>
          <a:lstStyle/>
          <a:p>
            <a:pPr rtl="0" eaLnBrk="1" latinLnBrk="0" hangingPunct="1"/>
            <a:r>
              <a:rPr lang="en-US" sz="6600" kern="1200" dirty="0">
                <a:solidFill>
                  <a:srgbClr val="2D4A5A"/>
                </a:solidFill>
                <a:effectLst/>
                <a:latin typeface="Poppins Bold" panose="020B0604020202020204" charset="0"/>
                <a:ea typeface="+mn-ea"/>
                <a:cs typeface="+mn-cs"/>
              </a:rPr>
              <a:t>Why Electronic Records? </a:t>
            </a:r>
            <a:endParaRPr lang="en-US" sz="5400" dirty="0">
              <a:effectLst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0744200" y="1904711"/>
            <a:ext cx="7086600" cy="63645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60"/>
              </a:lnSpc>
            </a:pPr>
            <a:r>
              <a:rPr lang="en-US" sz="8500" dirty="0">
                <a:solidFill>
                  <a:srgbClr val="4149D9"/>
                </a:solidFill>
                <a:latin typeface="Poppins Bold"/>
              </a:rPr>
              <a:t>Very few people enjoy data entry, but . . . </a:t>
            </a:r>
          </a:p>
        </p:txBody>
      </p:sp>
      <p:pic>
        <p:nvPicPr>
          <p:cNvPr id="2050" name="Picture 2" descr="Meme Cat sleeping sprawled out, text reads: leave me alone. I'm procrastinating as fast as I can. ">
            <a:extLst>
              <a:ext uri="{FF2B5EF4-FFF2-40B4-BE49-F238E27FC236}">
                <a16:creationId xmlns:a16="http://schemas.microsoft.com/office/drawing/2014/main" id="{05297977-0FBC-452D-BA0B-BA7A5C497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3014"/>
            <a:ext cx="10363200" cy="10400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E033E60-F542-4E58-A18D-8E00A63EEE0B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Data</a:t>
            </a:r>
            <a:r>
              <a:rPr lang="en-US" baseline="0" dirty="0"/>
              <a:t> Entry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2362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">
            <a:extLst>
              <a:ext uri="{FF2B5EF4-FFF2-40B4-BE49-F238E27FC236}">
                <a16:creationId xmlns:a16="http://schemas.microsoft.com/office/drawing/2014/main" id="{1A4820EB-A718-4BF3-9159-DACC3B0B3E6D}"/>
              </a:ext>
            </a:extLst>
          </p:cNvPr>
          <p:cNvSpPr txBox="1"/>
          <p:nvPr/>
        </p:nvSpPr>
        <p:spPr>
          <a:xfrm>
            <a:off x="511419" y="6003455"/>
            <a:ext cx="9410700" cy="31762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600" dirty="0">
                <a:solidFill>
                  <a:srgbClr val="2D4A5A"/>
                </a:solidFill>
                <a:latin typeface="Poppins Bold"/>
              </a:rPr>
              <a:t>After 48 hours recall is less than 50%</a:t>
            </a:r>
          </a:p>
          <a:p>
            <a:pPr algn="ctr">
              <a:lnSpc>
                <a:spcPct val="200000"/>
              </a:lnSpc>
            </a:pPr>
            <a:r>
              <a:rPr lang="en-US" sz="3600" dirty="0">
                <a:solidFill>
                  <a:srgbClr val="2D4A5A"/>
                </a:solidFill>
                <a:latin typeface="Poppins Bold"/>
              </a:rPr>
              <a:t>After one week most of the detail is lost</a:t>
            </a:r>
          </a:p>
          <a:p>
            <a:pPr algn="ctr">
              <a:lnSpc>
                <a:spcPct val="200000"/>
              </a:lnSpc>
            </a:pPr>
            <a:endParaRPr lang="en-US" sz="3600" dirty="0">
              <a:solidFill>
                <a:srgbClr val="2D4A5A"/>
              </a:solidFill>
              <a:latin typeface="Poppins Bold"/>
            </a:endParaRPr>
          </a:p>
        </p:txBody>
      </p:sp>
      <p:pic>
        <p:nvPicPr>
          <p:cNvPr id="3082" name="Picture 10" descr="A graph labeled The Forgetting Curving showing an exponential curve downward over 7 days with retention starting at 100% and ending at about 10%">
            <a:hlinkClick r:id="rId2"/>
            <a:extLst>
              <a:ext uri="{FF2B5EF4-FFF2-40B4-BE49-F238E27FC236}">
                <a16:creationId xmlns:a16="http://schemas.microsoft.com/office/drawing/2014/main" id="{D524C54A-4FCB-41F9-9A59-9E5F2845E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142" y="4924582"/>
            <a:ext cx="782955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Meme from &quot;The Office&quot; text reads: If you can do it that would be great. White man with heavy glasses, collared shirt and suspenders in background. ">
            <a:extLst>
              <a:ext uri="{FF2B5EF4-FFF2-40B4-BE49-F238E27FC236}">
                <a16:creationId xmlns:a16="http://schemas.microsoft.com/office/drawing/2014/main" id="{2D77C448-17D2-4DEC-AE17-32C0451A80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31"/>
            <a:ext cx="5715000" cy="48006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714999" y="54795"/>
            <a:ext cx="12608169" cy="47487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60"/>
              </a:lnSpc>
            </a:pPr>
            <a:r>
              <a:rPr lang="en-US" sz="8500" dirty="0">
                <a:solidFill>
                  <a:srgbClr val="4149D9"/>
                </a:solidFill>
                <a:latin typeface="Poppins Bold"/>
              </a:rPr>
              <a:t>Entering data immediately leads to less mistakes. </a:t>
            </a:r>
          </a:p>
        </p:txBody>
      </p:sp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7AE22A4-9692-4B30-84AD-85755E74DC91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Entering Data Immediately</a:t>
            </a:r>
          </a:p>
        </p:txBody>
      </p:sp>
    </p:spTree>
    <p:extLst>
      <p:ext uri="{BB962C8B-B14F-4D97-AF65-F5344CB8AC3E}">
        <p14:creationId xmlns:p14="http://schemas.microsoft.com/office/powerpoint/2010/main" val="4161861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220200" y="2178582"/>
            <a:ext cx="9213729" cy="6174146"/>
          </a:xfrm>
          <a:custGeom>
            <a:avLst/>
            <a:gdLst/>
            <a:ahLst/>
            <a:cxnLst/>
            <a:rect l="l" t="t" r="r" b="b"/>
            <a:pathLst>
              <a:path w="3086825" h="2068490">
                <a:moveTo>
                  <a:pt x="2962365" y="2068490"/>
                </a:moveTo>
                <a:lnTo>
                  <a:pt x="124460" y="2068490"/>
                </a:lnTo>
                <a:cubicBezTo>
                  <a:pt x="55880" y="2068490"/>
                  <a:pt x="0" y="2012610"/>
                  <a:pt x="0" y="194403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962365" y="0"/>
                </a:lnTo>
                <a:cubicBezTo>
                  <a:pt x="3030945" y="0"/>
                  <a:pt x="3086825" y="55880"/>
                  <a:pt x="3086825" y="124460"/>
                </a:cubicBezTo>
                <a:lnTo>
                  <a:pt x="3086825" y="1944030"/>
                </a:lnTo>
                <a:cubicBezTo>
                  <a:pt x="3086825" y="2012610"/>
                  <a:pt x="3030945" y="2068490"/>
                  <a:pt x="2962365" y="2068490"/>
                </a:cubicBezTo>
                <a:close/>
              </a:path>
            </a:pathLst>
          </a:custGeom>
          <a:solidFill>
            <a:srgbClr val="FFFFFF"/>
          </a:solidFill>
        </p:spPr>
      </p:sp>
      <p:pic>
        <p:nvPicPr>
          <p:cNvPr id="10" name="Picture 9" descr="A computer monitor with a stick figure picture on it, label reads Family and Youth Justice Programs. ">
            <a:extLst>
              <a:ext uri="{FF2B5EF4-FFF2-40B4-BE49-F238E27FC236}">
                <a16:creationId xmlns:a16="http://schemas.microsoft.com/office/drawing/2014/main" id="{30B568C8-12BE-4473-93DB-E1267DDEAC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47" y="2184025"/>
            <a:ext cx="7388992" cy="5931922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A2C014F0-9B16-47BE-975D-3785C1F03EC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220200" y="4610100"/>
            <a:ext cx="8839201" cy="1143000"/>
          </a:xfrm>
        </p:spPr>
        <p:txBody>
          <a:bodyPr>
            <a:noAutofit/>
          </a:bodyPr>
          <a:lstStyle/>
          <a:p>
            <a:pPr rtl="0" eaLnBrk="1" latinLnBrk="0" hangingPunct="1"/>
            <a:r>
              <a:rPr lang="en-US" sz="6000" kern="1200" dirty="0">
                <a:solidFill>
                  <a:srgbClr val="153343"/>
                </a:solidFill>
                <a:effectLst/>
                <a:latin typeface="Poppins Bold" panose="020B0604020202020204" charset="0"/>
                <a:ea typeface="+mn-ea"/>
                <a:cs typeface="+mn-cs"/>
              </a:rPr>
              <a:t>Provision B: </a:t>
            </a:r>
            <a:endParaRPr lang="en-US" sz="4800" dirty="0">
              <a:effectLst/>
            </a:endParaRPr>
          </a:p>
          <a:p>
            <a:pPr rtl="0" eaLnBrk="1" latinLnBrk="0" hangingPunct="1"/>
            <a:r>
              <a:rPr lang="en-US" sz="6000" kern="1200" dirty="0">
                <a:solidFill>
                  <a:srgbClr val="153343"/>
                </a:solidFill>
                <a:effectLst/>
                <a:latin typeface="Poppins Bold" panose="020B0604020202020204" charset="0"/>
                <a:ea typeface="+mn-ea"/>
                <a:cs typeface="+mn-cs"/>
              </a:rPr>
              <a:t>Engage in a Process of Continuous Quality Improvement</a:t>
            </a:r>
            <a:endParaRPr lang="en-US" sz="4800" dirty="0">
              <a:effectLst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676148" y="6712508"/>
            <a:ext cx="8395634" cy="2362615"/>
          </a:xfrm>
          <a:custGeom>
            <a:avLst/>
            <a:gdLst/>
            <a:ahLst/>
            <a:cxnLst/>
            <a:rect l="l" t="t" r="r" b="b"/>
            <a:pathLst>
              <a:path w="2812743" h="791534">
                <a:moveTo>
                  <a:pt x="2688283" y="791534"/>
                </a:moveTo>
                <a:lnTo>
                  <a:pt x="124460" y="791534"/>
                </a:lnTo>
                <a:cubicBezTo>
                  <a:pt x="55880" y="791534"/>
                  <a:pt x="0" y="735654"/>
                  <a:pt x="0" y="667074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688283" y="0"/>
                </a:lnTo>
                <a:cubicBezTo>
                  <a:pt x="2756863" y="0"/>
                  <a:pt x="2812743" y="55880"/>
                  <a:pt x="2812743" y="124460"/>
                </a:cubicBezTo>
                <a:lnTo>
                  <a:pt x="2812743" y="667074"/>
                </a:lnTo>
                <a:cubicBezTo>
                  <a:pt x="2812743" y="735654"/>
                  <a:pt x="2756863" y="791534"/>
                  <a:pt x="2688283" y="791534"/>
                </a:cubicBezTo>
                <a:close/>
              </a:path>
            </a:pathLst>
          </a:custGeom>
          <a:solidFill>
            <a:srgbClr val="153343"/>
          </a:solidFill>
        </p:spPr>
      </p:sp>
      <p:pic>
        <p:nvPicPr>
          <p:cNvPr id="9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650471" y="5429289"/>
            <a:ext cx="3650175" cy="365017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9782604" y="7581900"/>
            <a:ext cx="4712139" cy="1149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059"/>
              </a:lnSpc>
              <a:spcBef>
                <a:spcPct val="0"/>
              </a:spcBef>
            </a:pPr>
            <a:r>
              <a:rPr lang="en-US" sz="2185" dirty="0">
                <a:solidFill>
                  <a:srgbClr val="EAEFF3"/>
                </a:solidFill>
                <a:latin typeface="Ubuntu"/>
              </a:rPr>
              <a:t>D</a:t>
            </a:r>
            <a:r>
              <a:rPr lang="en-US" sz="2185" u="none" dirty="0">
                <a:solidFill>
                  <a:srgbClr val="EAEFF3"/>
                </a:solidFill>
                <a:latin typeface="Ubuntu"/>
              </a:rPr>
              <a:t>ata driven changes improve outcomes and allow us to show stakeholders our successes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782604" y="6972300"/>
            <a:ext cx="4247172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297"/>
              </a:lnSpc>
              <a:spcBef>
                <a:spcPct val="0"/>
              </a:spcBef>
            </a:pPr>
            <a:r>
              <a:rPr lang="en-US" sz="3200" dirty="0">
                <a:solidFill>
                  <a:srgbClr val="EAEFF3"/>
                </a:solidFill>
                <a:latin typeface="Open Sans"/>
              </a:rPr>
              <a:t>Tracking Progress </a:t>
            </a:r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19339" y="3962192"/>
            <a:ext cx="8496506" cy="2362615"/>
          </a:xfrm>
          <a:custGeom>
            <a:avLst/>
            <a:gdLst/>
            <a:ahLst/>
            <a:cxnLst/>
            <a:rect l="l" t="t" r="r" b="b"/>
            <a:pathLst>
              <a:path w="2846538" h="791534">
                <a:moveTo>
                  <a:pt x="2722077" y="791534"/>
                </a:moveTo>
                <a:lnTo>
                  <a:pt x="124460" y="791534"/>
                </a:lnTo>
                <a:cubicBezTo>
                  <a:pt x="55880" y="791534"/>
                  <a:pt x="0" y="735654"/>
                  <a:pt x="0" y="667074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722078" y="0"/>
                </a:lnTo>
                <a:cubicBezTo>
                  <a:pt x="2790658" y="0"/>
                  <a:pt x="2846538" y="55880"/>
                  <a:pt x="2846538" y="124460"/>
                </a:cubicBezTo>
                <a:lnTo>
                  <a:pt x="2846538" y="667074"/>
                </a:lnTo>
                <a:cubicBezTo>
                  <a:pt x="2846538" y="735654"/>
                  <a:pt x="2790658" y="791534"/>
                  <a:pt x="2722078" y="791534"/>
                </a:cubicBezTo>
                <a:close/>
              </a:path>
            </a:pathLst>
          </a:custGeom>
          <a:solidFill>
            <a:srgbClr val="1232BC"/>
          </a:solidFill>
        </p:spPr>
      </p:sp>
      <p:pic>
        <p:nvPicPr>
          <p:cNvPr id="10" name="Picture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19339" y="3962192"/>
            <a:ext cx="2362615" cy="2362615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1469611" y="4686300"/>
            <a:ext cx="4837189" cy="1547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3059"/>
              </a:lnSpc>
              <a:spcBef>
                <a:spcPct val="0"/>
              </a:spcBef>
            </a:pPr>
            <a:r>
              <a:rPr lang="en-US" sz="2185" u="none" dirty="0">
                <a:solidFill>
                  <a:srgbClr val="FFFFFF"/>
                </a:solidFill>
                <a:latin typeface="Ubuntu"/>
              </a:rPr>
              <a:t>Change takes time! Small improvements that are carefully monitored lead to proven success over time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495287" y="4229100"/>
            <a:ext cx="4247172" cy="436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297"/>
              </a:lnSpc>
              <a:spcBef>
                <a:spcPct val="0"/>
              </a:spcBef>
            </a:pPr>
            <a:r>
              <a:rPr lang="en-US" sz="3200" dirty="0">
                <a:solidFill>
                  <a:srgbClr val="FFFFFF"/>
                </a:solidFill>
                <a:latin typeface="Open Sans"/>
              </a:rPr>
              <a:t>Gradual</a:t>
            </a:r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676148" y="1211877"/>
            <a:ext cx="8496506" cy="2362615"/>
          </a:xfrm>
          <a:custGeom>
            <a:avLst/>
            <a:gdLst/>
            <a:ahLst/>
            <a:cxnLst/>
            <a:rect l="l" t="t" r="r" b="b"/>
            <a:pathLst>
              <a:path w="2846538" h="791534">
                <a:moveTo>
                  <a:pt x="2722077" y="791534"/>
                </a:moveTo>
                <a:lnTo>
                  <a:pt x="124460" y="791534"/>
                </a:lnTo>
                <a:cubicBezTo>
                  <a:pt x="55880" y="791534"/>
                  <a:pt x="0" y="735654"/>
                  <a:pt x="0" y="667074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722078" y="0"/>
                </a:lnTo>
                <a:cubicBezTo>
                  <a:pt x="2790658" y="0"/>
                  <a:pt x="2846538" y="55880"/>
                  <a:pt x="2846538" y="124460"/>
                </a:cubicBezTo>
                <a:lnTo>
                  <a:pt x="2846538" y="667074"/>
                </a:lnTo>
                <a:cubicBezTo>
                  <a:pt x="2846538" y="735654"/>
                  <a:pt x="2790658" y="791534"/>
                  <a:pt x="2722078" y="791534"/>
                </a:cubicBezTo>
                <a:close/>
              </a:path>
            </a:pathLst>
          </a:custGeom>
          <a:solidFill>
            <a:srgbClr val="153343"/>
          </a:solidFill>
        </p:spPr>
      </p:sp>
      <p:pic>
        <p:nvPicPr>
          <p:cNvPr id="8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676148" y="1211877"/>
            <a:ext cx="3650175" cy="3650175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9607771" y="2095500"/>
            <a:ext cx="4422006" cy="1547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3059"/>
              </a:lnSpc>
              <a:spcBef>
                <a:spcPct val="0"/>
              </a:spcBef>
            </a:pPr>
            <a:r>
              <a:rPr lang="en-US" sz="2185" u="none" dirty="0">
                <a:solidFill>
                  <a:srgbClr val="EAEFF3"/>
                </a:solidFill>
                <a:latin typeface="Ubuntu"/>
              </a:rPr>
              <a:t>Using a careful planning process courts can evaluate where changes will make the greatest impact</a:t>
            </a:r>
          </a:p>
          <a:p>
            <a:pPr marL="0" lvl="0" indent="0">
              <a:lnSpc>
                <a:spcPts val="3059"/>
              </a:lnSpc>
              <a:spcBef>
                <a:spcPct val="0"/>
              </a:spcBef>
            </a:pPr>
            <a:endParaRPr lang="en-US" sz="2185" u="none" dirty="0">
              <a:solidFill>
                <a:srgbClr val="EAEFF3"/>
              </a:solidFill>
              <a:latin typeface="Ubuntu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601200" y="1562100"/>
            <a:ext cx="4247172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297"/>
              </a:lnSpc>
              <a:spcBef>
                <a:spcPct val="0"/>
              </a:spcBef>
            </a:pPr>
            <a:r>
              <a:rPr lang="en-US" sz="3200" dirty="0">
                <a:solidFill>
                  <a:srgbClr val="EAEFF3"/>
                </a:solidFill>
                <a:latin typeface="Open Sans"/>
              </a:rPr>
              <a:t>Intentional</a:t>
            </a:r>
            <a:r>
              <a:rPr lang="en-US" sz="2355" dirty="0">
                <a:solidFill>
                  <a:srgbClr val="EAEFF3"/>
                </a:solidFill>
                <a:latin typeface="Open Sans"/>
              </a:rPr>
              <a:t> </a:t>
            </a:r>
          </a:p>
        </p:txBody>
      </p:sp>
      <p:sp>
        <p:nvSpPr>
          <p:cNvPr id="19" name="Freeform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1744525" y="1738892"/>
            <a:ext cx="7863246" cy="6809217"/>
          </a:xfrm>
          <a:custGeom>
            <a:avLst/>
            <a:gdLst/>
            <a:ahLst/>
            <a:cxnLst/>
            <a:rect l="l" t="t" r="r" b="b"/>
            <a:pathLst>
              <a:path w="4282440" h="370840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>
            <a:blip r:embed="rId8"/>
            <a:stretch>
              <a:fillRect l="-38888" t="-12771" r="-38888" b="-2707"/>
            </a:stretch>
          </a:blipFill>
        </p:spPr>
      </p:sp>
      <p:pic>
        <p:nvPicPr>
          <p:cNvPr id="20" name="Picture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400000">
            <a:off x="3495195" y="3255984"/>
            <a:ext cx="4361906" cy="3775031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3232957" y="3805904"/>
            <a:ext cx="4886382" cy="2400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6000" dirty="0">
                <a:solidFill>
                  <a:srgbClr val="1232BC"/>
                </a:solidFill>
                <a:latin typeface="Poppins Bold"/>
              </a:rPr>
              <a:t>CQI</a:t>
            </a:r>
          </a:p>
          <a:p>
            <a:pPr marL="0" lvl="0" indent="0" algn="ctr">
              <a:spcBef>
                <a:spcPct val="0"/>
              </a:spcBef>
            </a:pPr>
            <a:r>
              <a:rPr lang="en-US" sz="3200" b="1" u="none" dirty="0">
                <a:solidFill>
                  <a:srgbClr val="1232BC"/>
                </a:solidFill>
                <a:latin typeface="Bradley Hand ITC" panose="03070402050302030203" pitchFamily="66" charset="0"/>
              </a:rPr>
              <a:t>Continuous </a:t>
            </a:r>
          </a:p>
          <a:p>
            <a:pPr marL="0" lvl="0" indent="0" algn="ctr">
              <a:spcBef>
                <a:spcPct val="0"/>
              </a:spcBef>
            </a:pPr>
            <a:r>
              <a:rPr lang="en-US" sz="3200" b="1" dirty="0">
                <a:solidFill>
                  <a:srgbClr val="1232BC"/>
                </a:solidFill>
                <a:latin typeface="Bradley Hand ITC" panose="03070402050302030203" pitchFamily="66" charset="0"/>
              </a:rPr>
              <a:t>Quality </a:t>
            </a:r>
          </a:p>
          <a:p>
            <a:pPr marL="0" lvl="0" indent="0" algn="ctr">
              <a:spcBef>
                <a:spcPct val="0"/>
              </a:spcBef>
            </a:pPr>
            <a:r>
              <a:rPr lang="en-US" sz="3200" b="1" u="none" dirty="0">
                <a:solidFill>
                  <a:srgbClr val="1232BC"/>
                </a:solidFill>
                <a:latin typeface="Bradley Hand ITC" panose="03070402050302030203" pitchFamily="66" charset="0"/>
              </a:rPr>
              <a:t>Improvement</a:t>
            </a:r>
          </a:p>
        </p:txBody>
      </p:sp>
      <p:sp>
        <p:nvSpPr>
          <p:cNvPr id="17" name="Title 16" hidden="1">
            <a:extLst>
              <a:ext uri="{FF2B5EF4-FFF2-40B4-BE49-F238E27FC236}">
                <a16:creationId xmlns:a16="http://schemas.microsoft.com/office/drawing/2014/main" id="{F6CF52DB-2E0E-4F93-A147-5F7CE6839EF3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pPr rtl="0" eaLnBrk="1" latinLnBrk="0" hangingPunct="1"/>
            <a:r>
              <a:rPr lang="en-US" sz="6000" kern="1200" dirty="0">
                <a:solidFill>
                  <a:srgbClr val="1232BC"/>
                </a:solidFill>
                <a:effectLst/>
                <a:latin typeface="Poppins Bold" panose="020B0604020202020204" charset="0"/>
                <a:ea typeface="+mn-ea"/>
                <a:cs typeface="+mn-cs"/>
              </a:rPr>
              <a:t>CQI</a:t>
            </a:r>
            <a:endParaRPr lang="en-US" dirty="0">
              <a:effectLst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960</TotalTime>
  <Words>901</Words>
  <Application>Microsoft Office PowerPoint</Application>
  <PresentationFormat>Custom</PresentationFormat>
  <Paragraphs>106</Paragraphs>
  <Slides>18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Poppins Bold</vt:lpstr>
      <vt:lpstr>Bradley Hand ITC</vt:lpstr>
      <vt:lpstr>Calibri</vt:lpstr>
      <vt:lpstr>Arial</vt:lpstr>
      <vt:lpstr>Ubuntu</vt:lpstr>
      <vt:lpstr>Open Sans</vt:lpstr>
      <vt:lpstr>Source Sans Pro Black</vt:lpstr>
      <vt:lpstr>Office Theme</vt:lpstr>
      <vt:lpstr>Monitoring &amp; Evaluation</vt:lpstr>
      <vt:lpstr>Funding and Partners Acknowledgement</vt:lpstr>
      <vt:lpstr>FTC Best Practice 8:  Monitoring and Evaluation</vt:lpstr>
      <vt:lpstr>Provision A: Maintain Data Electronically</vt:lpstr>
      <vt:lpstr>Why Electronic Records? </vt:lpstr>
      <vt:lpstr>Data Entry</vt:lpstr>
      <vt:lpstr>Entering Data Immediately</vt:lpstr>
      <vt:lpstr>Provision B:  Engage in a Process of Continuous Quality Improvement</vt:lpstr>
      <vt:lpstr>CQI</vt:lpstr>
      <vt:lpstr>Change Management – A CQI Method</vt:lpstr>
      <vt:lpstr>a sample of this process </vt:lpstr>
      <vt:lpstr>Consider CQI and Self-Evaluation Opportunities for Growth </vt:lpstr>
      <vt:lpstr>Provision C. Evaluate Adherence to Best Practices</vt:lpstr>
      <vt:lpstr>Resources for Best Practice Evaluation, Standardization, &amp; Evidence- Based Methods</vt:lpstr>
      <vt:lpstr>How often should evaluation occur? </vt:lpstr>
      <vt:lpstr>Provision D. Use of Rigorous Evaluation Methods </vt:lpstr>
      <vt:lpstr>Tips from Best Practices</vt:lpstr>
      <vt:lpstr>The 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Fitzgerald, Meghan</dc:creator>
  <cp:lastModifiedBy>Fitzgerald, Meghan</cp:lastModifiedBy>
  <cp:revision>66</cp:revision>
  <dcterms:created xsi:type="dcterms:W3CDTF">2006-08-16T00:00:00Z</dcterms:created>
  <dcterms:modified xsi:type="dcterms:W3CDTF">2022-09-08T23:38:52Z</dcterms:modified>
  <dc:identifier>DAFHdfL1-AY</dc:identifier>
</cp:coreProperties>
</file>