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7" r:id="rId3"/>
  </p:sldIdLst>
  <p:sldSz cx="9144000" cy="6858000" type="letter"/>
  <p:notesSz cx="7102475" cy="9037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tzgerald, Meghan" initials="MRF" lastIdx="5" clrIdx="0">
    <p:extLst>
      <p:ext uri="{19B8F6BF-5375-455C-9EA6-DF929625EA0E}">
        <p15:presenceInfo xmlns:p15="http://schemas.microsoft.com/office/powerpoint/2012/main" userId="Fitzgerald, Meghan" providerId="None"/>
      </p:ext>
    </p:extLst>
  </p:cmAuthor>
  <p:cmAuthor id="2" name="Lowery, Julie" initials="LJ" lastIdx="4" clrIdx="1">
    <p:extLst>
      <p:ext uri="{19B8F6BF-5375-455C-9EA6-DF929625EA0E}">
        <p15:presenceInfo xmlns:p15="http://schemas.microsoft.com/office/powerpoint/2012/main" userId="S-1-5-21-2052111302-507921405-725345543-373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B17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38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Average</a:t>
            </a:r>
            <a:r>
              <a:rPr lang="en-US" baseline="0"/>
              <a:t> n</a:t>
            </a:r>
            <a:r>
              <a:rPr lang="en-US"/>
              <a:t>umber of days from FTC enrollment to case</a:t>
            </a:r>
            <a:r>
              <a:rPr lang="en-US" baseline="0"/>
              <a:t> milestones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days from FTC enrollment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B17ED8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C99FF"/>
              </a:solidFill>
              <a:ln>
                <a:noFill/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FTC Graduation</c:v>
                </c:pt>
                <c:pt idx="1">
                  <c:v>Trial return home</c:v>
                </c:pt>
                <c:pt idx="2">
                  <c:v>Enter SUD Treatment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360</c:v>
                </c:pt>
                <c:pt idx="1">
                  <c:v>95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9219088"/>
        <c:axId val="439223792"/>
      </c:barChart>
      <c:catAx>
        <c:axId val="439219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223792"/>
        <c:crosses val="autoZero"/>
        <c:auto val="1"/>
        <c:lblAlgn val="ctr"/>
        <c:lblOffset val="100"/>
        <c:noMultiLvlLbl val="0"/>
      </c:catAx>
      <c:valAx>
        <c:axId val="439223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219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Average</a:t>
            </a:r>
            <a:r>
              <a:rPr lang="en-US" baseline="0"/>
              <a:t> n</a:t>
            </a:r>
            <a:r>
              <a:rPr lang="en-US"/>
              <a:t>umber of days from FTC enrollment to case</a:t>
            </a:r>
            <a:r>
              <a:rPr lang="en-US" baseline="0"/>
              <a:t> milestones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days from FTC enrollment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B17ED8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C99FF"/>
              </a:solidFill>
              <a:ln>
                <a:noFill/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FTC Graduation</c:v>
                </c:pt>
                <c:pt idx="1">
                  <c:v>Trial return home</c:v>
                </c:pt>
                <c:pt idx="2">
                  <c:v>Enter SUD Treatment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360</c:v>
                </c:pt>
                <c:pt idx="1">
                  <c:v>95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14805184"/>
        <c:axId val="514801656"/>
      </c:barChart>
      <c:catAx>
        <c:axId val="514805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4801656"/>
        <c:crosses val="autoZero"/>
        <c:auto val="1"/>
        <c:lblAlgn val="ctr"/>
        <c:lblOffset val="100"/>
        <c:noMultiLvlLbl val="0"/>
      </c:catAx>
      <c:valAx>
        <c:axId val="514801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480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34C08-F7A9-4CF4-8726-78022BC7CE75}" type="datetimeFigureOut">
              <a:rPr lang="en-US" smtClean="0"/>
              <a:t>01/11/2022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17650" y="1130300"/>
            <a:ext cx="4067175" cy="3049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49363"/>
            <a:ext cx="5681980" cy="35585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3008-EC93-4494-A748-6F0157C9B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26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3008-EC93-4494-A748-6F0157C9BF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26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9647-3175-4CF1-A84D-88C048A261AD}" type="datetimeFigureOut">
              <a:rPr lang="en-US" smtClean="0"/>
              <a:t>01/11/2022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FBDB1-3767-48B2-BDF7-6A0ACF6E8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1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9647-3175-4CF1-A84D-88C048A261AD}" type="datetimeFigureOut">
              <a:rPr lang="en-US" smtClean="0"/>
              <a:t>01/11/2022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FBDB1-3767-48B2-BDF7-6A0ACF6E8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1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9647-3175-4CF1-A84D-88C048A261AD}" type="datetimeFigureOut">
              <a:rPr lang="en-US" smtClean="0"/>
              <a:t>01/11/2022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FBDB1-3767-48B2-BDF7-6A0ACF6E8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24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9647-3175-4CF1-A84D-88C048A261AD}" type="datetimeFigureOut">
              <a:rPr lang="en-US" smtClean="0"/>
              <a:t>01/11/2022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FBDB1-3767-48B2-BDF7-6A0ACF6E8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2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9647-3175-4CF1-A84D-88C048A261AD}" type="datetimeFigureOut">
              <a:rPr lang="en-US" smtClean="0"/>
              <a:t>01/11/2022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FBDB1-3767-48B2-BDF7-6A0ACF6E8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79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9647-3175-4CF1-A84D-88C048A261AD}" type="datetimeFigureOut">
              <a:rPr lang="en-US" smtClean="0"/>
              <a:t>01/11/2022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FBDB1-3767-48B2-BDF7-6A0ACF6E8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6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9647-3175-4CF1-A84D-88C048A261AD}" type="datetimeFigureOut">
              <a:rPr lang="en-US" smtClean="0"/>
              <a:t>01/11/2022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FBDB1-3767-48B2-BDF7-6A0ACF6E8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8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9647-3175-4CF1-A84D-88C048A261AD}" type="datetimeFigureOut">
              <a:rPr lang="en-US" smtClean="0"/>
              <a:t>01/11/2022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FBDB1-3767-48B2-BDF7-6A0ACF6E8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7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9647-3175-4CF1-A84D-88C048A261AD}" type="datetimeFigureOut">
              <a:rPr lang="en-US" smtClean="0"/>
              <a:t>01/11/2022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FBDB1-3767-48B2-BDF7-6A0ACF6E8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6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9647-3175-4CF1-A84D-88C048A261AD}" type="datetimeFigureOut">
              <a:rPr lang="en-US" smtClean="0"/>
              <a:t>01/11/2022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FBDB1-3767-48B2-BDF7-6A0ACF6E8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3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9647-3175-4CF1-A84D-88C048A261AD}" type="datetimeFigureOut">
              <a:rPr lang="en-US" smtClean="0"/>
              <a:t>01/11/2022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FBDB1-3767-48B2-BDF7-6A0ACF6E8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4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C9647-3175-4CF1-A84D-88C048A261AD}" type="datetimeFigureOut">
              <a:rPr lang="en-US" smtClean="0"/>
              <a:t>01/11/2022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FBDB1-3767-48B2-BDF7-6A0ACF6E8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2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s://www.wacita.org/washington-family-treatment-courts/" TargetMode="External"/><Relationship Id="rId4" Type="http://schemas.openxmlformats.org/officeDocument/2006/relationships/hyperlink" Target="mailto:yourcountyftc@e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 title="Flyer page 1 repeat"/>
          <p:cNvGrpSpPr/>
          <p:nvPr/>
        </p:nvGrpSpPr>
        <p:grpSpPr>
          <a:xfrm>
            <a:off x="4748798" y="167856"/>
            <a:ext cx="4254709" cy="6522287"/>
            <a:chOff x="-24643" y="-95251"/>
            <a:chExt cx="4596643" cy="6938993"/>
          </a:xfrm>
        </p:grpSpPr>
        <p:pic>
          <p:nvPicPr>
            <p:cNvPr id="2" name="Picture 1" title="Purple Design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465" t="25343"/>
            <a:stretch/>
          </p:blipFill>
          <p:spPr>
            <a:xfrm>
              <a:off x="-19050" y="-95251"/>
              <a:ext cx="4591050" cy="1825039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6" name="Rounded Rectangular Callout 15"/>
            <p:cNvSpPr/>
            <p:nvPr/>
          </p:nvSpPr>
          <p:spPr>
            <a:xfrm flipH="1">
              <a:off x="207722" y="3060474"/>
              <a:ext cx="4238339" cy="770605"/>
            </a:xfrm>
            <a:prstGeom prst="wedgeRoundRectCallou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 title="Purple Design"/>
            <p:cNvSpPr/>
            <p:nvPr/>
          </p:nvSpPr>
          <p:spPr>
            <a:xfrm>
              <a:off x="-16427" y="5936888"/>
              <a:ext cx="4588427" cy="906854"/>
            </a:xfrm>
            <a:prstGeom prst="rect">
              <a:avLst/>
            </a:prstGeom>
            <a:gradFill flip="none" rotWithShape="1">
              <a:gsLst>
                <a:gs pos="0">
                  <a:srgbClr val="B17ED8">
                    <a:tint val="66000"/>
                    <a:satMod val="160000"/>
                  </a:srgbClr>
                </a:gs>
                <a:gs pos="50000">
                  <a:srgbClr val="B17ED8">
                    <a:tint val="44500"/>
                    <a:satMod val="160000"/>
                  </a:srgbClr>
                </a:gs>
                <a:gs pos="100000">
                  <a:srgbClr val="B17ED8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207722" y="5962059"/>
              <a:ext cx="1510420" cy="870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253920" rIns="0" bIns="76176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05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FTC</a:t>
              </a:r>
              <a:r>
                <a:rPr kumimoji="0" lang="en-US" altLang="ja-JP" sz="1050" b="0" i="0" u="none" strike="noStrike" cap="none" normalizeH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altLang="ja-JP" sz="1050" b="0" i="0" u="none" strike="noStrike" cap="none" normalizeH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City</a:t>
              </a:r>
              <a:r>
                <a:rPr kumimoji="0" lang="en-US" altLang="ja-JP" sz="105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, Left ST 12345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105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(</a:t>
              </a:r>
              <a:r>
                <a:rPr kumimoji="0" lang="en-US" altLang="ja-JP" sz="105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123)456-7891</a:t>
              </a:r>
              <a:endParaRPr kumimoji="0" lang="en-US" altLang="ja-JP" sz="105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08994" y="5975997"/>
              <a:ext cx="2837431" cy="7931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050" dirty="0" smtClean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  <a:hlinkClick r:id="rId4"/>
                </a:rPr>
                <a:t>yourcountyftc@email.com</a:t>
              </a:r>
              <a:endParaRPr lang="en-US" altLang="ja-JP" sz="105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ja-JP" sz="1050" b="0" i="0" u="none" strike="noStrike" cap="none" normalizeH="0" baseline="0" dirty="0" smtClean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  <a:p>
              <a:r>
                <a:rPr lang="en-US" sz="1050" dirty="0">
                  <a:latin typeface="Verdana" panose="020B0604030504040204" pitchFamily="34" charset="0"/>
                  <a:ea typeface="Verdana" panose="020B0604030504040204" pitchFamily="34" charset="0"/>
                  <a:hlinkClick r:id="rId5"/>
                </a:rPr>
                <a:t>https://www.wacita.org/washington-family-treatment-courts</a:t>
              </a:r>
              <a:r>
                <a:rPr lang="en-US" sz="1050" dirty="0" smtClean="0">
                  <a:latin typeface="Verdana" panose="020B0604030504040204" pitchFamily="34" charset="0"/>
                  <a:ea typeface="Verdana" panose="020B0604030504040204" pitchFamily="34" charset="0"/>
                  <a:hlinkClick r:id="rId5"/>
                </a:rPr>
                <a:t>/</a:t>
              </a:r>
              <a:endParaRPr lang="en-US" sz="105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3079" y="5955963"/>
              <a:ext cx="1625063" cy="32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en-US" altLang="ja-JP" sz="1400" b="1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MS Gothic" panose="020B0609070205080204" pitchFamily="49" charset="-128"/>
                  <a:cs typeface="Arial" panose="020B0604020202020204" pitchFamily="34" charset="0"/>
                </a:rPr>
                <a:t>Contact Us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59478" y="3111250"/>
              <a:ext cx="4003758" cy="13588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1200" dirty="0" smtClean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Your</a:t>
              </a:r>
              <a:r>
                <a:rPr lang="en-US" sz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FTC graduate said, “pull a quote from your exit survey</a:t>
              </a:r>
              <a:r>
                <a:rPr lang="en-US" sz="12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200" dirty="0" smtClean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that says something interesting about your court</a:t>
              </a:r>
              <a:r>
                <a:rPr lang="en-US" sz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”</a:t>
              </a:r>
            </a:p>
            <a:p>
              <a:pPr algn="r"/>
              <a:endPara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algn="r"/>
              <a:r>
                <a:rPr lang="en-US" sz="1300" dirty="0" smtClean="0"/>
                <a:t>-FTC </a:t>
              </a:r>
              <a:r>
                <a:rPr lang="en-US" sz="1300" dirty="0"/>
                <a:t>Graduate. </a:t>
              </a:r>
              <a:r>
                <a:rPr lang="en-US" sz="1300" dirty="0" smtClean="0"/>
                <a:t>Your </a:t>
              </a:r>
              <a:r>
                <a:rPr lang="en-US" sz="1300" dirty="0"/>
                <a:t>County, </a:t>
              </a:r>
              <a:r>
                <a:rPr lang="en-US" sz="1300" dirty="0" smtClean="0"/>
                <a:t>Washington</a:t>
              </a:r>
              <a:endParaRPr lang="en-US" sz="1300" dirty="0"/>
            </a:p>
            <a:p>
              <a:endParaRPr lang="en-US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652" y="4285700"/>
              <a:ext cx="4369411" cy="15389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What is an FTC? </a:t>
              </a:r>
              <a:endParaRPr lang="en-US" sz="12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 Family Treatment Court, organizations like DCYF, 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treatment professionals, court personnel, and community partners </a:t>
              </a: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work together to support families in the dependency system who are impacted by substance use disorders. By working as a team, the FTC is better able to help a family with their unique needs. </a:t>
              </a:r>
            </a:p>
          </p:txBody>
        </p:sp>
        <p:pic>
          <p:nvPicPr>
            <p:cNvPr id="27" name="Picture 26" title="Picture of a four person family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74" t="41996" b="8424"/>
            <a:stretch/>
          </p:blipFill>
          <p:spPr>
            <a:xfrm>
              <a:off x="272418" y="1539385"/>
              <a:ext cx="1434695" cy="1388847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1818674" y="1814245"/>
              <a:ext cx="269414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County FTC has helped reunify XXXX families since 2015!</a:t>
              </a:r>
              <a:endPara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24643" y="687310"/>
              <a:ext cx="457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Lucida Handwriting" panose="03010101010101010101" pitchFamily="66" charset="0"/>
                </a:rPr>
                <a:t>Family Treatment Court</a:t>
              </a:r>
              <a:endParaRPr lang="en-US" sz="2000" b="1" dirty="0">
                <a:latin typeface="Lucida Handwriting" panose="03010101010101010101" pitchFamily="66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-16427" y="102535"/>
              <a:ext cx="457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Lucida Bright" panose="02040602050505020304" pitchFamily="18" charset="0"/>
                </a:rPr>
                <a:t>Your County</a:t>
              </a:r>
              <a:endParaRPr lang="en-US" sz="3200" b="1" dirty="0">
                <a:latin typeface="Lucida Bright" panose="02040602050505020304" pitchFamily="18" charset="0"/>
              </a:endParaRPr>
            </a:p>
          </p:txBody>
        </p:sp>
      </p:grpSp>
      <p:grpSp>
        <p:nvGrpSpPr>
          <p:cNvPr id="32" name="Group 31" title="Flyer box 1"/>
          <p:cNvGrpSpPr/>
          <p:nvPr/>
        </p:nvGrpSpPr>
        <p:grpSpPr>
          <a:xfrm>
            <a:off x="159362" y="167856"/>
            <a:ext cx="4254709" cy="6522287"/>
            <a:chOff x="-24643" y="-95251"/>
            <a:chExt cx="4596643" cy="6938993"/>
          </a:xfrm>
        </p:grpSpPr>
        <p:sp>
          <p:nvSpPr>
            <p:cNvPr id="35" name="Rectangle 34" title="Purple Design"/>
            <p:cNvSpPr/>
            <p:nvPr/>
          </p:nvSpPr>
          <p:spPr>
            <a:xfrm>
              <a:off x="-16427" y="5936888"/>
              <a:ext cx="4588427" cy="906854"/>
            </a:xfrm>
            <a:prstGeom prst="rect">
              <a:avLst/>
            </a:prstGeom>
            <a:gradFill flip="none" rotWithShape="1">
              <a:gsLst>
                <a:gs pos="0">
                  <a:srgbClr val="B17ED8">
                    <a:tint val="66000"/>
                    <a:satMod val="160000"/>
                  </a:srgbClr>
                </a:gs>
                <a:gs pos="50000">
                  <a:srgbClr val="B17ED8">
                    <a:tint val="44500"/>
                    <a:satMod val="160000"/>
                  </a:srgbClr>
                </a:gs>
                <a:gs pos="100000">
                  <a:srgbClr val="B17ED8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Rounded Rectangular Callout 33"/>
            <p:cNvSpPr/>
            <p:nvPr/>
          </p:nvSpPr>
          <p:spPr>
            <a:xfrm flipH="1">
              <a:off x="207722" y="3060474"/>
              <a:ext cx="4238339" cy="770605"/>
            </a:xfrm>
            <a:prstGeom prst="wedgeRoundRectCallou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3" name="Picture 32" title="Purple Design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465" t="25343"/>
            <a:stretch/>
          </p:blipFill>
          <p:spPr>
            <a:xfrm>
              <a:off x="-19050" y="-95251"/>
              <a:ext cx="4591050" cy="1825039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0" name="TextBox 39"/>
            <p:cNvSpPr txBox="1"/>
            <p:nvPr/>
          </p:nvSpPr>
          <p:spPr>
            <a:xfrm>
              <a:off x="1708994" y="5975997"/>
              <a:ext cx="2837431" cy="7931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050" dirty="0" smtClean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  <a:hlinkClick r:id="rId4"/>
                </a:rPr>
                <a:t>yourcountyftc@email.com</a:t>
              </a:r>
              <a:endParaRPr lang="en-US" altLang="ja-JP" sz="105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ja-JP" sz="1050" b="0" i="0" u="none" strike="noStrike" cap="none" normalizeH="0" baseline="0" dirty="0" smtClean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  <a:p>
              <a:r>
                <a:rPr lang="en-US" sz="1050" dirty="0">
                  <a:latin typeface="Verdana" panose="020B0604030504040204" pitchFamily="34" charset="0"/>
                  <a:ea typeface="Verdana" panose="020B0604030504040204" pitchFamily="34" charset="0"/>
                  <a:hlinkClick r:id="rId5"/>
                </a:rPr>
                <a:t>https://www.wacita.org/washington-family-treatment-courts</a:t>
              </a:r>
              <a:r>
                <a:rPr lang="en-US" sz="1050" dirty="0" smtClean="0">
                  <a:latin typeface="Verdana" panose="020B0604030504040204" pitchFamily="34" charset="0"/>
                  <a:ea typeface="Verdana" panose="020B0604030504040204" pitchFamily="34" charset="0"/>
                  <a:hlinkClick r:id="rId5"/>
                </a:rPr>
                <a:t>/</a:t>
              </a:r>
              <a:endParaRPr lang="en-US" sz="105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93079" y="5955963"/>
              <a:ext cx="1625063" cy="32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en-US" altLang="ja-JP" sz="1400" b="1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MS Gothic" panose="020B0609070205080204" pitchFamily="49" charset="-128"/>
                  <a:cs typeface="Arial" panose="020B0604020202020204" pitchFamily="34" charset="0"/>
                </a:rPr>
                <a:t>Contact Us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1"/>
            <p:cNvSpPr>
              <a:spLocks noChangeArrowheads="1"/>
            </p:cNvSpPr>
            <p:nvPr/>
          </p:nvSpPr>
          <p:spPr bwMode="auto">
            <a:xfrm>
              <a:off x="207722" y="5962059"/>
              <a:ext cx="1510420" cy="870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253920" rIns="0" bIns="76176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05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FTC</a:t>
              </a:r>
              <a:r>
                <a:rPr kumimoji="0" lang="en-US" altLang="ja-JP" sz="1050" b="0" i="0" u="none" strike="noStrike" cap="none" normalizeH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altLang="ja-JP" sz="1050" b="0" i="0" u="none" strike="noStrike" cap="none" normalizeH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City</a:t>
              </a:r>
              <a:r>
                <a:rPr kumimoji="0" lang="en-US" altLang="ja-JP" sz="105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, Left ST 12345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105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(</a:t>
              </a:r>
              <a:r>
                <a:rPr kumimoji="0" lang="en-US" altLang="ja-JP" sz="105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123)456-7891</a:t>
              </a:r>
              <a:endParaRPr kumimoji="0" lang="en-US" altLang="ja-JP" sz="105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18674" y="1814245"/>
              <a:ext cx="269414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County FTC has helped reunify XXXX families since 2015!</a:t>
              </a:r>
              <a:endPara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6652" y="4285700"/>
              <a:ext cx="4369411" cy="15389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What is an FTC? </a:t>
              </a:r>
              <a:endParaRPr lang="en-US" sz="12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 Family Treatment Court, organizations like DCYF, 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treatment professionals, court personnel, and community partners </a:t>
              </a: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work together to support families in the dependency system who are impacted by substance use disorders. By working as a team, the FTC is better able to help a family with their unique needs. 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59478" y="3111250"/>
              <a:ext cx="4003758" cy="13588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1200" dirty="0" smtClean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Your</a:t>
              </a:r>
              <a:r>
                <a:rPr lang="en-US" sz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FTC graduate said, “pull a quote from your exit survey</a:t>
              </a:r>
              <a:r>
                <a:rPr lang="en-US" sz="12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200" dirty="0" smtClean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that says something interesting about your court</a:t>
              </a:r>
              <a:r>
                <a:rPr lang="en-US" sz="1200" dirty="0" smtClean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”</a:t>
              </a:r>
            </a:p>
            <a:p>
              <a:pPr algn="r"/>
              <a:endPara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algn="r"/>
              <a:r>
                <a:rPr lang="en-US" sz="1300" dirty="0" smtClean="0"/>
                <a:t>-FTC </a:t>
              </a:r>
              <a:r>
                <a:rPr lang="en-US" sz="1300" dirty="0"/>
                <a:t>Graduate. </a:t>
              </a:r>
              <a:r>
                <a:rPr lang="en-US" sz="1300" dirty="0" smtClean="0"/>
                <a:t>Your </a:t>
              </a:r>
              <a:r>
                <a:rPr lang="en-US" sz="1300" dirty="0"/>
                <a:t>County, </a:t>
              </a:r>
              <a:r>
                <a:rPr lang="en-US" sz="1300" dirty="0" smtClean="0"/>
                <a:t>Washington</a:t>
              </a:r>
              <a:endParaRPr lang="en-US" sz="1300" dirty="0"/>
            </a:p>
            <a:p>
              <a:endParaRPr lang="en-US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42" name="Picture 41" title="Picture of a four person family 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74" t="41996" b="8424"/>
            <a:stretch/>
          </p:blipFill>
          <p:spPr>
            <a:xfrm>
              <a:off x="272418" y="1539385"/>
              <a:ext cx="1434695" cy="1388847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-24643" y="687310"/>
              <a:ext cx="457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latin typeface="Lucida Handwriting" panose="03010101010101010101" pitchFamily="66" charset="0"/>
                </a:rPr>
                <a:t>Family Treatment Court</a:t>
              </a:r>
              <a:endParaRPr lang="en-US" sz="2000" b="1" dirty="0">
                <a:latin typeface="Lucida Handwriting" panose="03010101010101010101" pitchFamily="66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-16427" y="102535"/>
              <a:ext cx="457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latin typeface="Lucida Bright" panose="02040602050505020304" pitchFamily="18" charset="0"/>
                </a:rPr>
                <a:t>Your County</a:t>
              </a:r>
              <a:endParaRPr lang="en-US" sz="3200" b="1" dirty="0">
                <a:latin typeface="Lucida Bright" panose="02040602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630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lyer Page 2"/>
          <p:cNvGrpSpPr/>
          <p:nvPr/>
        </p:nvGrpSpPr>
        <p:grpSpPr>
          <a:xfrm>
            <a:off x="93640" y="176139"/>
            <a:ext cx="4376760" cy="6505722"/>
            <a:chOff x="0" y="7332"/>
            <a:chExt cx="4588427" cy="6576777"/>
          </a:xfrm>
        </p:grpSpPr>
        <p:sp>
          <p:nvSpPr>
            <p:cNvPr id="14" name="Rectangle 13" title="Purple Design"/>
            <p:cNvSpPr/>
            <p:nvPr/>
          </p:nvSpPr>
          <p:spPr>
            <a:xfrm>
              <a:off x="0" y="7332"/>
              <a:ext cx="4588427" cy="906854"/>
            </a:xfrm>
            <a:prstGeom prst="rect">
              <a:avLst/>
            </a:prstGeom>
            <a:gradFill flip="none" rotWithShape="1">
              <a:gsLst>
                <a:gs pos="0">
                  <a:srgbClr val="B17ED8">
                    <a:tint val="66000"/>
                    <a:satMod val="160000"/>
                  </a:srgbClr>
                </a:gs>
                <a:gs pos="50000">
                  <a:srgbClr val="B17ED8">
                    <a:tint val="44500"/>
                    <a:satMod val="160000"/>
                  </a:srgbClr>
                </a:gs>
                <a:gs pos="100000">
                  <a:srgbClr val="B17ED8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76611" y="5845445"/>
              <a:ext cx="403520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We hope to continue to see our program grow in our community! For more information please call or text Your Name, Your Job at (123)456-7891</a:t>
              </a:r>
              <a:endParaRPr lang="en-US" sz="1400" dirty="0"/>
            </a:p>
          </p:txBody>
        </p:sp>
        <p:graphicFrame>
          <p:nvGraphicFramePr>
            <p:cNvPr id="15" name="Chart 14"/>
            <p:cNvGraphicFramePr/>
            <p:nvPr>
              <p:extLst>
                <p:ext uri="{D42A27DB-BD31-4B8C-83A1-F6EECF244321}">
                  <p14:modId xmlns:p14="http://schemas.microsoft.com/office/powerpoint/2010/main" val="483234450"/>
                </p:ext>
              </p:extLst>
            </p:nvPr>
          </p:nvGraphicFramePr>
          <p:xfrm>
            <a:off x="351796" y="2810140"/>
            <a:ext cx="3807972" cy="28613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211553" y="1018271"/>
              <a:ext cx="4035203" cy="1617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Since </a:t>
              </a:r>
              <a:r>
                <a:rPr lang="en-US" sz="1400" dirty="0"/>
                <a:t>we started collecting these data in </a:t>
              </a:r>
              <a:r>
                <a:rPr lang="en-US" sz="1400" dirty="0" smtClean="0"/>
                <a:t>2021, our FTC: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smtClean="0"/>
                <a:t>Has successfully reunified XX% Families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smtClean="0"/>
                <a:t>Has seen a % Graduation Rate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smtClean="0"/>
                <a:t>Currently has served XX # of families in our program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400" dirty="0" smtClean="0"/>
                <a:t>Including XX #  of children</a:t>
              </a:r>
              <a:r>
                <a:rPr lang="en-US" sz="1400" dirty="0" smtClean="0"/>
                <a:t>!</a:t>
              </a:r>
              <a:endParaRPr lang="en-US" sz="1400" dirty="0" smtClean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9874" y="274076"/>
              <a:ext cx="4311815" cy="373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 smtClean="0">
                  <a:latin typeface="Lucida Bright" panose="02040602050505020304" pitchFamily="18" charset="0"/>
                  <a:cs typeface="Times New Roman" panose="02020603050405020304" pitchFamily="18" charset="0"/>
                </a:rPr>
                <a:t>Your County FTC </a:t>
              </a:r>
              <a:r>
                <a:rPr lang="en-US" b="1" u="sng" dirty="0">
                  <a:latin typeface="Lucida Bright" panose="020406020505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b="1" u="sng" dirty="0" smtClean="0">
                  <a:latin typeface="Lucida Bright" panose="02040602050505020304" pitchFamily="18" charset="0"/>
                  <a:cs typeface="Times New Roman" panose="02020603050405020304" pitchFamily="18" charset="0"/>
                </a:rPr>
                <a:t>y the Numbers</a:t>
              </a:r>
              <a:endParaRPr lang="en-US" b="1" u="sng" dirty="0">
                <a:latin typeface="Lucida Bright" panose="020406020505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Group 24" title="Flyer Page 2 repeat"/>
          <p:cNvGrpSpPr/>
          <p:nvPr/>
        </p:nvGrpSpPr>
        <p:grpSpPr>
          <a:xfrm>
            <a:off x="4682574" y="176139"/>
            <a:ext cx="4376760" cy="6505722"/>
            <a:chOff x="0" y="7332"/>
            <a:chExt cx="4588427" cy="6576777"/>
          </a:xfrm>
        </p:grpSpPr>
        <p:sp>
          <p:nvSpPr>
            <p:cNvPr id="26" name="Rectangle 25" title="Purple Design"/>
            <p:cNvSpPr/>
            <p:nvPr/>
          </p:nvSpPr>
          <p:spPr>
            <a:xfrm>
              <a:off x="0" y="7332"/>
              <a:ext cx="4588427" cy="906854"/>
            </a:xfrm>
            <a:prstGeom prst="rect">
              <a:avLst/>
            </a:prstGeom>
            <a:gradFill flip="none" rotWithShape="1">
              <a:gsLst>
                <a:gs pos="0">
                  <a:srgbClr val="B17ED8">
                    <a:tint val="66000"/>
                    <a:satMod val="160000"/>
                  </a:srgbClr>
                </a:gs>
                <a:gs pos="50000">
                  <a:srgbClr val="B17ED8">
                    <a:tint val="44500"/>
                    <a:satMod val="160000"/>
                  </a:srgbClr>
                </a:gs>
                <a:gs pos="100000">
                  <a:srgbClr val="B17ED8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6611" y="5845445"/>
              <a:ext cx="403520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We hope to continue to see our program grow in our community! For more information please call or text Your Name, Your Job at (123)456-7891</a:t>
              </a:r>
              <a:endParaRPr lang="en-US" sz="1400" dirty="0"/>
            </a:p>
          </p:txBody>
        </p:sp>
        <p:graphicFrame>
          <p:nvGraphicFramePr>
            <p:cNvPr id="30" name="Chart 29"/>
            <p:cNvGraphicFramePr/>
            <p:nvPr>
              <p:extLst>
                <p:ext uri="{D42A27DB-BD31-4B8C-83A1-F6EECF244321}">
                  <p14:modId xmlns:p14="http://schemas.microsoft.com/office/powerpoint/2010/main" val="343737285"/>
                </p:ext>
              </p:extLst>
            </p:nvPr>
          </p:nvGraphicFramePr>
          <p:xfrm>
            <a:off x="351796" y="2810140"/>
            <a:ext cx="3807972" cy="28613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211553" y="1018271"/>
              <a:ext cx="4035203" cy="1617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Since </a:t>
              </a:r>
              <a:r>
                <a:rPr lang="en-US" sz="1400" dirty="0"/>
                <a:t>we started collecting these data in </a:t>
              </a:r>
              <a:r>
                <a:rPr lang="en-US" sz="1400" dirty="0" smtClean="0"/>
                <a:t>2021, our FTC: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smtClean="0"/>
                <a:t>Has successfully reunified XX% Families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smtClean="0"/>
                <a:t>Has seen a % Graduation Rate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dirty="0" smtClean="0"/>
                <a:t>Currently has served XX # of families in our program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400" dirty="0" smtClean="0"/>
                <a:t>Including XX #  of children</a:t>
              </a:r>
              <a:r>
                <a:rPr lang="en-US" sz="1400" dirty="0" smtClean="0"/>
                <a:t>!</a:t>
              </a:r>
              <a:endParaRPr lang="en-US" sz="1400" dirty="0" smtClean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9874" y="274076"/>
              <a:ext cx="4311815" cy="373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 smtClean="0">
                  <a:latin typeface="Lucida Bright" panose="02040602050505020304" pitchFamily="18" charset="0"/>
                  <a:cs typeface="Times New Roman" panose="02020603050405020304" pitchFamily="18" charset="0"/>
                </a:rPr>
                <a:t>Your County FTC </a:t>
              </a:r>
              <a:r>
                <a:rPr lang="en-US" b="1" u="sng" dirty="0">
                  <a:latin typeface="Lucida Bright" panose="020406020505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b="1" u="sng" dirty="0" smtClean="0">
                  <a:latin typeface="Lucida Bright" panose="02040602050505020304" pitchFamily="18" charset="0"/>
                  <a:cs typeface="Times New Roman" panose="02020603050405020304" pitchFamily="18" charset="0"/>
                </a:rPr>
                <a:t>y the Numbers</a:t>
              </a:r>
              <a:endParaRPr lang="en-US" b="1" u="sng" dirty="0">
                <a:latin typeface="Lucida Bright" panose="020406020505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57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10322</TotalTime>
  <Words>409</Words>
  <Application>Microsoft Office PowerPoint</Application>
  <PresentationFormat>Letter Paper (8.5x11 in)</PresentationFormat>
  <Paragraphs>45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MS Gothic</vt:lpstr>
      <vt:lpstr>Arial</vt:lpstr>
      <vt:lpstr>Calibri</vt:lpstr>
      <vt:lpstr>Calibri Light</vt:lpstr>
      <vt:lpstr>Lucida Bright</vt:lpstr>
      <vt:lpstr>Lucida Handwriting</vt:lpstr>
      <vt:lpstr>Times New Roman</vt:lpstr>
      <vt:lpstr>Verdana</vt:lpstr>
      <vt:lpstr>Office Theme</vt:lpstr>
      <vt:lpstr>PowerPoint Presentation</vt:lpstr>
      <vt:lpstr>PowerPoint Presentation</vt:lpstr>
    </vt:vector>
  </TitlesOfParts>
  <Company>Administrative Office of the Courts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Valentine, Gia</dc:creator>
  <cp:lastModifiedBy>Fitzgerald, Meghan</cp:lastModifiedBy>
  <cp:revision>48</cp:revision>
  <cp:lastPrinted>2022-01-11T16:51:08Z</cp:lastPrinted>
  <dcterms:created xsi:type="dcterms:W3CDTF">2021-12-09T22:22:16Z</dcterms:created>
  <dcterms:modified xsi:type="dcterms:W3CDTF">2022-01-11T16:55:13Z</dcterms:modified>
</cp:coreProperties>
</file>