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57" r:id="rId3"/>
    <p:sldId id="293" r:id="rId4"/>
    <p:sldId id="294" r:id="rId5"/>
    <p:sldId id="295" r:id="rId6"/>
    <p:sldId id="296" r:id="rId7"/>
    <p:sldId id="292" r:id="rId8"/>
    <p:sldId id="297" r:id="rId9"/>
    <p:sldId id="298" r:id="rId10"/>
    <p:sldId id="299" r:id="rId11"/>
    <p:sldId id="300" r:id="rId12"/>
    <p:sldId id="301" r:id="rId13"/>
    <p:sldId id="302" r:id="rId14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8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4660"/>
  </p:normalViewPr>
  <p:slideViewPr>
    <p:cSldViewPr snapToGrid="0">
      <p:cViewPr varScale="1">
        <p:scale>
          <a:sx n="42" d="100"/>
          <a:sy n="42" d="100"/>
        </p:scale>
        <p:origin x="10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687124-0DBF-4338-855A-324095E73EBC}" type="doc">
      <dgm:prSet loTypeId="urn:microsoft.com/office/officeart/2005/8/layout/radial4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DB52CC1-C1C5-4F23-AF6D-414BA6E0FDA3}">
      <dgm:prSet phldrT="[Text]"/>
      <dgm:spPr/>
      <dgm:t>
        <a:bodyPr/>
        <a:lstStyle/>
        <a:p>
          <a:r>
            <a:rPr lang="en-US" dirty="0" smtClean="0"/>
            <a:t>County Family Treatment Court</a:t>
          </a:r>
          <a:endParaRPr lang="en-US" dirty="0"/>
        </a:p>
      </dgm:t>
    </dgm:pt>
    <dgm:pt modelId="{1CFF3C2B-37E8-4A53-8192-B9A886DB710A}" type="parTrans" cxnId="{130D18CF-7382-4CC0-8554-9FCDAB6911A0}">
      <dgm:prSet/>
      <dgm:spPr/>
      <dgm:t>
        <a:bodyPr/>
        <a:lstStyle/>
        <a:p>
          <a:endParaRPr lang="en-US"/>
        </a:p>
      </dgm:t>
    </dgm:pt>
    <dgm:pt modelId="{EED3AC10-26B3-49A0-BA69-1A6329BA5568}" type="sibTrans" cxnId="{130D18CF-7382-4CC0-8554-9FCDAB6911A0}">
      <dgm:prSet/>
      <dgm:spPr/>
      <dgm:t>
        <a:bodyPr/>
        <a:lstStyle/>
        <a:p>
          <a:endParaRPr lang="en-US"/>
        </a:p>
      </dgm:t>
    </dgm:pt>
    <dgm:pt modelId="{036E7F22-8FD7-415D-8689-CE6F60B37CCE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 smtClean="0"/>
            <a:t>Local Steering Committee or Community Stakeholders Team</a:t>
          </a:r>
          <a:endParaRPr lang="en-US" dirty="0"/>
        </a:p>
      </dgm:t>
    </dgm:pt>
    <dgm:pt modelId="{5F08EF77-E829-479C-91A9-FDFFCC76753F}" type="parTrans" cxnId="{3D402884-B71C-4837-8B87-1C09BDBCC909}">
      <dgm:prSet/>
      <dgm:spPr/>
      <dgm:t>
        <a:bodyPr/>
        <a:lstStyle/>
        <a:p>
          <a:endParaRPr lang="en-US"/>
        </a:p>
      </dgm:t>
    </dgm:pt>
    <dgm:pt modelId="{85E7FE05-7260-47EB-AB12-1B35F8E84194}" type="sibTrans" cxnId="{3D402884-B71C-4837-8B87-1C09BDBCC909}">
      <dgm:prSet/>
      <dgm:spPr/>
      <dgm:t>
        <a:bodyPr/>
        <a:lstStyle/>
        <a:p>
          <a:endParaRPr lang="en-US"/>
        </a:p>
      </dgm:t>
    </dgm:pt>
    <dgm:pt modelId="{CBEDAE71-3D3D-4990-B4C6-5688D21186C0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 smtClean="0"/>
            <a:t>Local Oversight/Policy</a:t>
          </a:r>
          <a:r>
            <a:rPr lang="en-US" baseline="0" dirty="0" smtClean="0"/>
            <a:t> and Procedures Team</a:t>
          </a:r>
          <a:endParaRPr lang="en-US" dirty="0"/>
        </a:p>
      </dgm:t>
    </dgm:pt>
    <dgm:pt modelId="{15CD5403-3278-4E87-A05E-3A512D108A24}" type="parTrans" cxnId="{0AC376B0-1E12-4336-8F95-DC9E63FA3D0E}">
      <dgm:prSet/>
      <dgm:spPr/>
      <dgm:t>
        <a:bodyPr/>
        <a:lstStyle/>
        <a:p>
          <a:endParaRPr lang="en-US"/>
        </a:p>
      </dgm:t>
    </dgm:pt>
    <dgm:pt modelId="{6281C7C6-6F06-4568-8DB7-90BDF61CB152}" type="sibTrans" cxnId="{0AC376B0-1E12-4336-8F95-DC9E63FA3D0E}">
      <dgm:prSet/>
      <dgm:spPr/>
      <dgm:t>
        <a:bodyPr/>
        <a:lstStyle/>
        <a:p>
          <a:endParaRPr lang="en-US"/>
        </a:p>
      </dgm:t>
    </dgm:pt>
    <dgm:pt modelId="{EAF5A092-9EBD-4A67-8A45-8613F9901C32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 smtClean="0"/>
            <a:t>Local Operational Team</a:t>
          </a:r>
          <a:endParaRPr lang="en-US" dirty="0"/>
        </a:p>
      </dgm:t>
    </dgm:pt>
    <dgm:pt modelId="{69927CE2-A4B4-43F3-B191-5D7C6B0A6139}" type="sibTrans" cxnId="{42F05694-099C-49FB-A4F9-62D121603D40}">
      <dgm:prSet/>
      <dgm:spPr/>
      <dgm:t>
        <a:bodyPr/>
        <a:lstStyle/>
        <a:p>
          <a:endParaRPr lang="en-US"/>
        </a:p>
      </dgm:t>
    </dgm:pt>
    <dgm:pt modelId="{8BD1333D-AB99-474F-B5EF-B401E1B21FEC}" type="parTrans" cxnId="{42F05694-099C-49FB-A4F9-62D121603D40}">
      <dgm:prSet/>
      <dgm:spPr/>
      <dgm:t>
        <a:bodyPr/>
        <a:lstStyle/>
        <a:p>
          <a:endParaRPr lang="en-US"/>
        </a:p>
      </dgm:t>
    </dgm:pt>
    <dgm:pt modelId="{C2AFE389-ED38-4F0C-9C4A-F7456470AAA3}" type="pres">
      <dgm:prSet presAssocID="{34687124-0DBF-4338-855A-324095E73EB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837BB5-C59A-4C4B-BE9A-50E2322D81BE}" type="pres">
      <dgm:prSet presAssocID="{2DB52CC1-C1C5-4F23-AF6D-414BA6E0FDA3}" presName="centerShape" presStyleLbl="node0" presStyleIdx="0" presStyleCnt="1"/>
      <dgm:spPr/>
      <dgm:t>
        <a:bodyPr/>
        <a:lstStyle/>
        <a:p>
          <a:endParaRPr lang="en-US"/>
        </a:p>
      </dgm:t>
    </dgm:pt>
    <dgm:pt modelId="{E6C5694B-A98D-4F4E-ACAB-357CB0B858BE}" type="pres">
      <dgm:prSet presAssocID="{5F08EF77-E829-479C-91A9-FDFFCC76753F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3F2457E9-8899-4200-A479-1939AAA4602E}" type="pres">
      <dgm:prSet presAssocID="{036E7F22-8FD7-415D-8689-CE6F60B37CCE}" presName="node" presStyleLbl="node1" presStyleIdx="0" presStyleCnt="3" custRadScaleRad="137181" custRadScaleInc="-339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16BAEF-FEDE-40AD-8EB9-BE3B2F093799}" type="pres">
      <dgm:prSet presAssocID="{15CD5403-3278-4E87-A05E-3A512D108A24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3A714FD3-8F70-4B6C-BABC-0166D424FB34}" type="pres">
      <dgm:prSet presAssocID="{CBEDAE71-3D3D-4990-B4C6-5688D21186C0}" presName="node" presStyleLbl="node1" presStyleIdx="1" presStyleCnt="3" custRadScaleRad="96656" custRadScaleInc="-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92A0AF-8406-41F4-A240-B07C98B627F4}" type="pres">
      <dgm:prSet presAssocID="{8BD1333D-AB99-474F-B5EF-B401E1B21FEC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9A1F0600-4D6F-4BAE-BB97-0C9D39D7221A}" type="pres">
      <dgm:prSet presAssocID="{EAF5A092-9EBD-4A67-8A45-8613F9901C32}" presName="node" presStyleLbl="node1" presStyleIdx="2" presStyleCnt="3" custRadScaleRad="130877" custRadScaleInc="324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39FB48-0EBC-4A7C-96BE-37C0F1209424}" type="presOf" srcId="{EAF5A092-9EBD-4A67-8A45-8613F9901C32}" destId="{9A1F0600-4D6F-4BAE-BB97-0C9D39D7221A}" srcOrd="0" destOrd="0" presId="urn:microsoft.com/office/officeart/2005/8/layout/radial4"/>
    <dgm:cxn modelId="{F22B3BD2-BF8A-4AEC-8023-99BFEE9C15D1}" type="presOf" srcId="{CBEDAE71-3D3D-4990-B4C6-5688D21186C0}" destId="{3A714FD3-8F70-4B6C-BABC-0166D424FB34}" srcOrd="0" destOrd="0" presId="urn:microsoft.com/office/officeart/2005/8/layout/radial4"/>
    <dgm:cxn modelId="{51985B3E-87FF-4CAE-8085-2CC4431A46DB}" type="presOf" srcId="{5F08EF77-E829-479C-91A9-FDFFCC76753F}" destId="{E6C5694B-A98D-4F4E-ACAB-357CB0B858BE}" srcOrd="0" destOrd="0" presId="urn:microsoft.com/office/officeart/2005/8/layout/radial4"/>
    <dgm:cxn modelId="{B9F2DF6E-05A6-4B09-8D08-6015DD6EA407}" type="presOf" srcId="{036E7F22-8FD7-415D-8689-CE6F60B37CCE}" destId="{3F2457E9-8899-4200-A479-1939AAA4602E}" srcOrd="0" destOrd="0" presId="urn:microsoft.com/office/officeart/2005/8/layout/radial4"/>
    <dgm:cxn modelId="{4BFA2FB6-ED4C-492B-8D45-561974C7F23F}" type="presOf" srcId="{2DB52CC1-C1C5-4F23-AF6D-414BA6E0FDA3}" destId="{09837BB5-C59A-4C4B-BE9A-50E2322D81BE}" srcOrd="0" destOrd="0" presId="urn:microsoft.com/office/officeart/2005/8/layout/radial4"/>
    <dgm:cxn modelId="{130D18CF-7382-4CC0-8554-9FCDAB6911A0}" srcId="{34687124-0DBF-4338-855A-324095E73EBC}" destId="{2DB52CC1-C1C5-4F23-AF6D-414BA6E0FDA3}" srcOrd="0" destOrd="0" parTransId="{1CFF3C2B-37E8-4A53-8192-B9A886DB710A}" sibTransId="{EED3AC10-26B3-49A0-BA69-1A6329BA5568}"/>
    <dgm:cxn modelId="{A421715A-7C81-4E07-9B06-B35C2CF7EA74}" type="presOf" srcId="{8BD1333D-AB99-474F-B5EF-B401E1B21FEC}" destId="{5892A0AF-8406-41F4-A240-B07C98B627F4}" srcOrd="0" destOrd="0" presId="urn:microsoft.com/office/officeart/2005/8/layout/radial4"/>
    <dgm:cxn modelId="{42F05694-099C-49FB-A4F9-62D121603D40}" srcId="{2DB52CC1-C1C5-4F23-AF6D-414BA6E0FDA3}" destId="{EAF5A092-9EBD-4A67-8A45-8613F9901C32}" srcOrd="2" destOrd="0" parTransId="{8BD1333D-AB99-474F-B5EF-B401E1B21FEC}" sibTransId="{69927CE2-A4B4-43F3-B191-5D7C6B0A6139}"/>
    <dgm:cxn modelId="{3221A846-6819-4109-A2F8-C456040497FB}" type="presOf" srcId="{34687124-0DBF-4338-855A-324095E73EBC}" destId="{C2AFE389-ED38-4F0C-9C4A-F7456470AAA3}" srcOrd="0" destOrd="0" presId="urn:microsoft.com/office/officeart/2005/8/layout/radial4"/>
    <dgm:cxn modelId="{F298834A-B18E-40A3-A485-0A12E0222173}" type="presOf" srcId="{15CD5403-3278-4E87-A05E-3A512D108A24}" destId="{9516BAEF-FEDE-40AD-8EB9-BE3B2F093799}" srcOrd="0" destOrd="0" presId="urn:microsoft.com/office/officeart/2005/8/layout/radial4"/>
    <dgm:cxn modelId="{3D402884-B71C-4837-8B87-1C09BDBCC909}" srcId="{2DB52CC1-C1C5-4F23-AF6D-414BA6E0FDA3}" destId="{036E7F22-8FD7-415D-8689-CE6F60B37CCE}" srcOrd="0" destOrd="0" parTransId="{5F08EF77-E829-479C-91A9-FDFFCC76753F}" sibTransId="{85E7FE05-7260-47EB-AB12-1B35F8E84194}"/>
    <dgm:cxn modelId="{0AC376B0-1E12-4336-8F95-DC9E63FA3D0E}" srcId="{2DB52CC1-C1C5-4F23-AF6D-414BA6E0FDA3}" destId="{CBEDAE71-3D3D-4990-B4C6-5688D21186C0}" srcOrd="1" destOrd="0" parTransId="{15CD5403-3278-4E87-A05E-3A512D108A24}" sibTransId="{6281C7C6-6F06-4568-8DB7-90BDF61CB152}"/>
    <dgm:cxn modelId="{271E69B3-6CBF-4335-9228-532637BA4F4A}" type="presParOf" srcId="{C2AFE389-ED38-4F0C-9C4A-F7456470AAA3}" destId="{09837BB5-C59A-4C4B-BE9A-50E2322D81BE}" srcOrd="0" destOrd="0" presId="urn:microsoft.com/office/officeart/2005/8/layout/radial4"/>
    <dgm:cxn modelId="{D95F9C05-531E-4E02-93F2-5E733B0CEB55}" type="presParOf" srcId="{C2AFE389-ED38-4F0C-9C4A-F7456470AAA3}" destId="{E6C5694B-A98D-4F4E-ACAB-357CB0B858BE}" srcOrd="1" destOrd="0" presId="urn:microsoft.com/office/officeart/2005/8/layout/radial4"/>
    <dgm:cxn modelId="{AB0A9384-378B-4301-9B9F-6F204F5CE665}" type="presParOf" srcId="{C2AFE389-ED38-4F0C-9C4A-F7456470AAA3}" destId="{3F2457E9-8899-4200-A479-1939AAA4602E}" srcOrd="2" destOrd="0" presId="urn:microsoft.com/office/officeart/2005/8/layout/radial4"/>
    <dgm:cxn modelId="{48379F36-8AF6-4A5D-B09A-DE43D29C3E99}" type="presParOf" srcId="{C2AFE389-ED38-4F0C-9C4A-F7456470AAA3}" destId="{9516BAEF-FEDE-40AD-8EB9-BE3B2F093799}" srcOrd="3" destOrd="0" presId="urn:microsoft.com/office/officeart/2005/8/layout/radial4"/>
    <dgm:cxn modelId="{C016A4DE-06DF-47B6-93FA-7BD140B73E4D}" type="presParOf" srcId="{C2AFE389-ED38-4F0C-9C4A-F7456470AAA3}" destId="{3A714FD3-8F70-4B6C-BABC-0166D424FB34}" srcOrd="4" destOrd="0" presId="urn:microsoft.com/office/officeart/2005/8/layout/radial4"/>
    <dgm:cxn modelId="{6F1E31B1-F84D-4D63-905B-6269F53683A3}" type="presParOf" srcId="{C2AFE389-ED38-4F0C-9C4A-F7456470AAA3}" destId="{5892A0AF-8406-41F4-A240-B07C98B627F4}" srcOrd="5" destOrd="0" presId="urn:microsoft.com/office/officeart/2005/8/layout/radial4"/>
    <dgm:cxn modelId="{231D9D1D-8DFC-415F-872E-0AE5F7223143}" type="presParOf" srcId="{C2AFE389-ED38-4F0C-9C4A-F7456470AAA3}" destId="{9A1F0600-4D6F-4BAE-BB97-0C9D39D7221A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37E5338-57B4-4F3F-A0B2-623FD6355CD3}" type="datetimeFigureOut">
              <a:rPr lang="en-US" smtClean="0"/>
              <a:t>12/18/2021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3D7E3E5-B169-48C8-9A21-B95FC89A6A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80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85169-FE02-4CAC-8808-3E5212A5319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480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85169-FE02-4CAC-8808-3E5212A5319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761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85169-FE02-4CAC-8808-3E5212A5319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284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85169-FE02-4CAC-8808-3E5212A5319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379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85169-FE02-4CAC-8808-3E5212A5319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876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5E54-676D-4412-B07A-8E23D89C56C3}" type="datetimeFigureOut">
              <a:rPr lang="en-US" smtClean="0"/>
              <a:t>12/18/2021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5D2E-64B1-4D3D-B920-116C1DADF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802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5E54-676D-4412-B07A-8E23D89C56C3}" type="datetimeFigureOut">
              <a:rPr lang="en-US" smtClean="0"/>
              <a:t>12/18/2021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5D2E-64B1-4D3D-B920-116C1DADF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042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5E54-676D-4412-B07A-8E23D89C56C3}" type="datetimeFigureOut">
              <a:rPr lang="en-US" smtClean="0"/>
              <a:t>12/18/2021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5D2E-64B1-4D3D-B920-116C1DADF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238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Slide (No Icon)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838200" y="477423"/>
            <a:ext cx="9778429" cy="50568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742310" y="1156854"/>
            <a:ext cx="10622285" cy="4351338"/>
          </a:xfrm>
          <a:prstGeom prst="rect">
            <a:avLst/>
          </a:prstGeom>
        </p:spPr>
        <p:txBody>
          <a:bodyPr/>
          <a:lstStyle>
            <a:lvl1pPr marL="228600" indent="-228600"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spcBef>
                <a:spcPts val="800"/>
              </a:spcBef>
              <a:buFont typeface="Arial" panose="020B0604020202020204" pitchFamily="34" charset="0"/>
              <a:buChar char="-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ts val="80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ts val="800"/>
              </a:spcBef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ts val="800"/>
              </a:spcBef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2126165" y="6198177"/>
            <a:ext cx="0" cy="66759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 userDrawn="1"/>
        </p:nvSpPr>
        <p:spPr>
          <a:xfrm>
            <a:off x="2126166" y="6198177"/>
            <a:ext cx="10065833" cy="667595"/>
          </a:xfrm>
          <a:prstGeom prst="rect">
            <a:avLst/>
          </a:prstGeom>
          <a:solidFill>
            <a:srgbClr val="4B055D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7" name="Rectangle 26"/>
          <p:cNvSpPr/>
          <p:nvPr userDrawn="1"/>
        </p:nvSpPr>
        <p:spPr>
          <a:xfrm>
            <a:off x="-10665" y="6198177"/>
            <a:ext cx="2136831" cy="667595"/>
          </a:xfrm>
          <a:prstGeom prst="rect">
            <a:avLst/>
          </a:prstGeom>
          <a:solidFill>
            <a:schemeClr val="tx1">
              <a:lumMod val="85000"/>
              <a:lumOff val="1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8" name="Subtitle 2"/>
          <p:cNvSpPr txBox="1">
            <a:spLocks/>
          </p:cNvSpPr>
          <p:nvPr userDrawn="1"/>
        </p:nvSpPr>
        <p:spPr>
          <a:xfrm>
            <a:off x="2513645" y="6463743"/>
            <a:ext cx="399104" cy="2353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fld id="{2F0291E0-0DF7-400C-BEBE-D6111823A29D}" type="slidenum">
              <a:rPr lang="en-US" sz="13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indent="0">
                <a:spcBef>
                  <a:spcPts val="0"/>
                </a:spcBef>
                <a:buFont typeface="Arial" panose="020B0604020202020204" pitchFamily="34" charset="0"/>
                <a:buNone/>
              </a:pPr>
              <a:t>‹#›</a:t>
            </a:fld>
            <a:endParaRPr lang="en-US" sz="1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68" y="6377509"/>
            <a:ext cx="1555155" cy="321587"/>
          </a:xfrm>
          <a:prstGeom prst="rect">
            <a:avLst/>
          </a:prstGeom>
        </p:spPr>
      </p:pic>
      <p:cxnSp>
        <p:nvCxnSpPr>
          <p:cNvPr id="30" name="Straight Connector 29"/>
          <p:cNvCxnSpPr/>
          <p:nvPr userDrawn="1"/>
        </p:nvCxnSpPr>
        <p:spPr>
          <a:xfrm>
            <a:off x="2126165" y="6198177"/>
            <a:ext cx="0" cy="66759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9901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576">
          <p15:clr>
            <a:srgbClr val="FBAE40"/>
          </p15:clr>
        </p15:guide>
        <p15:guide id="4" orient="horz" pos="792">
          <p15:clr>
            <a:srgbClr val="FBAE40"/>
          </p15:clr>
        </p15:guide>
        <p15:guide id="5" pos="54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Image Slide (With Ic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13856" y="0"/>
            <a:ext cx="12205855" cy="6210832"/>
          </a:xfrm>
          <a:prstGeom prst="rect">
            <a:avLst/>
          </a:pr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1524000" y="5446424"/>
            <a:ext cx="9144000" cy="7517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0668001" y="413551"/>
            <a:ext cx="746401" cy="559801"/>
            <a:chOff x="7955549" y="367862"/>
            <a:chExt cx="683233" cy="683233"/>
          </a:xfrm>
        </p:grpSpPr>
        <p:sp>
          <p:nvSpPr>
            <p:cNvPr id="11" name="Oval 10"/>
            <p:cNvSpPr/>
            <p:nvPr/>
          </p:nvSpPr>
          <p:spPr>
            <a:xfrm>
              <a:off x="7955549" y="367862"/>
              <a:ext cx="683233" cy="6832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8011986" y="416609"/>
              <a:ext cx="581205" cy="588579"/>
              <a:chOff x="8011986" y="409235"/>
              <a:chExt cx="581205" cy="588579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8011986" y="416609"/>
                <a:ext cx="581205" cy="581205"/>
              </a:xfrm>
              <a:prstGeom prst="ellipse">
                <a:avLst/>
              </a:prstGeom>
              <a:solidFill>
                <a:srgbClr val="4B055D">
                  <a:alpha val="4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 dirty="0">
                  <a:solidFill>
                    <a:srgbClr val="4B055D"/>
                  </a:solidFill>
                </a:endParaRPr>
              </a:p>
            </p:txBody>
          </p:sp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19360" y="409235"/>
                <a:ext cx="560165" cy="501966"/>
              </a:xfrm>
              <a:prstGeom prst="rect">
                <a:avLst/>
              </a:prstGeom>
            </p:spPr>
          </p:pic>
        </p:grpSp>
      </p:grpSp>
      <p:sp>
        <p:nvSpPr>
          <p:cNvPr id="16" name="Rectangle 15"/>
          <p:cNvSpPr/>
          <p:nvPr userDrawn="1"/>
        </p:nvSpPr>
        <p:spPr>
          <a:xfrm>
            <a:off x="2126166" y="6198177"/>
            <a:ext cx="10065833" cy="667595"/>
          </a:xfrm>
          <a:prstGeom prst="rect">
            <a:avLst/>
          </a:prstGeom>
          <a:solidFill>
            <a:srgbClr val="4B055D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-10665" y="6198177"/>
            <a:ext cx="2136831" cy="667595"/>
          </a:xfrm>
          <a:prstGeom prst="rect">
            <a:avLst/>
          </a:prstGeom>
          <a:solidFill>
            <a:schemeClr val="tx1">
              <a:lumMod val="85000"/>
              <a:lumOff val="1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9" name="Subtitle 2"/>
          <p:cNvSpPr txBox="1">
            <a:spLocks/>
          </p:cNvSpPr>
          <p:nvPr userDrawn="1"/>
        </p:nvSpPr>
        <p:spPr>
          <a:xfrm>
            <a:off x="2513645" y="6463743"/>
            <a:ext cx="399104" cy="2353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fld id="{2F0291E0-0DF7-400C-BEBE-D6111823A29D}" type="slidenum">
              <a:rPr lang="en-US" sz="13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indent="0">
                <a:spcBef>
                  <a:spcPts val="0"/>
                </a:spcBef>
                <a:buFont typeface="Arial" panose="020B0604020202020204" pitchFamily="34" charset="0"/>
                <a:buNone/>
              </a:pPr>
              <a:t>‹#›</a:t>
            </a:fld>
            <a:endParaRPr lang="en-US" sz="1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68" y="6377509"/>
            <a:ext cx="1555155" cy="321587"/>
          </a:xfrm>
          <a:prstGeom prst="rect">
            <a:avLst/>
          </a:prstGeom>
        </p:spPr>
      </p:pic>
      <p:cxnSp>
        <p:nvCxnSpPr>
          <p:cNvPr id="21" name="Straight Connector 20"/>
          <p:cNvCxnSpPr/>
          <p:nvPr userDrawn="1"/>
        </p:nvCxnSpPr>
        <p:spPr>
          <a:xfrm>
            <a:off x="2126165" y="6198177"/>
            <a:ext cx="0" cy="66759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6795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5E54-676D-4412-B07A-8E23D89C56C3}" type="datetimeFigureOut">
              <a:rPr lang="en-US" smtClean="0"/>
              <a:t>12/18/2021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5D2E-64B1-4D3D-B920-116C1DADF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838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5E54-676D-4412-B07A-8E23D89C56C3}" type="datetimeFigureOut">
              <a:rPr lang="en-US" smtClean="0"/>
              <a:t>12/18/2021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5D2E-64B1-4D3D-B920-116C1DADF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71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5E54-676D-4412-B07A-8E23D89C56C3}" type="datetimeFigureOut">
              <a:rPr lang="en-US" smtClean="0"/>
              <a:t>12/18/2021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5D2E-64B1-4D3D-B920-116C1DADF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21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5E54-676D-4412-B07A-8E23D89C56C3}" type="datetimeFigureOut">
              <a:rPr lang="en-US" smtClean="0"/>
              <a:t>12/18/2021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5D2E-64B1-4D3D-B920-116C1DADF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731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5E54-676D-4412-B07A-8E23D89C56C3}" type="datetimeFigureOut">
              <a:rPr lang="en-US" smtClean="0"/>
              <a:t>12/18/2021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5D2E-64B1-4D3D-B920-116C1DADF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41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5E54-676D-4412-B07A-8E23D89C56C3}" type="datetimeFigureOut">
              <a:rPr lang="en-US" smtClean="0"/>
              <a:t>12/18/2021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5D2E-64B1-4D3D-B920-116C1DADF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99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5E54-676D-4412-B07A-8E23D89C56C3}" type="datetimeFigureOut">
              <a:rPr lang="en-US" smtClean="0"/>
              <a:t>12/18/2021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5D2E-64B1-4D3D-B920-116C1DADF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350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5E54-676D-4412-B07A-8E23D89C56C3}" type="datetimeFigureOut">
              <a:rPr lang="en-US" smtClean="0"/>
              <a:t>12/18/2021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5D2E-64B1-4D3D-B920-116C1DADF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8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C5E54-676D-4412-B07A-8E23D89C56C3}" type="datetimeFigureOut">
              <a:rPr lang="en-US" smtClean="0"/>
              <a:t>12/18/2021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C5D2E-64B1-4D3D-B920-116C1DADF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76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7146388" y="1766075"/>
            <a:ext cx="5045611" cy="148486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Treatment Court Best Practice Standards</a:t>
            </a:r>
            <a:b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1F: Communication and Information Sharing</a:t>
            </a:r>
            <a:b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1G: Cross-Training and Interdisciplinary Education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667000" y="5446424"/>
            <a:ext cx="6858000" cy="7517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314" y="5352810"/>
            <a:ext cx="1702796" cy="46949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12541" y="-244930"/>
            <a:ext cx="7137400" cy="9205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51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7423"/>
            <a:ext cx="10568942" cy="43697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Provision G: Cross Training and Interdisciplinary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857" y="1303020"/>
            <a:ext cx="1062228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Research has shown consistently that all members of a team are more effective if they are receiving ongoing training and technical assistance.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Operational Team needs ongoing training in:</a:t>
            </a:r>
          </a:p>
          <a:p>
            <a:r>
              <a:rPr lang="en-US" dirty="0" smtClean="0"/>
              <a:t>Roles and Responsibilities</a:t>
            </a:r>
          </a:p>
          <a:p>
            <a:r>
              <a:rPr lang="en-US" dirty="0" smtClean="0"/>
              <a:t>Best Practice Standards</a:t>
            </a:r>
          </a:p>
          <a:p>
            <a:r>
              <a:rPr lang="en-US" dirty="0" smtClean="0"/>
              <a:t>Changes and Updates to Operational Structure of the FTC</a:t>
            </a:r>
          </a:p>
          <a:p>
            <a:r>
              <a:rPr lang="en-US" dirty="0" smtClean="0"/>
              <a:t>A comprehensive onboarding process for new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13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Crossing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As an interdisciplinary team, all members can benefit from mutually beneficial topics such as:</a:t>
            </a:r>
          </a:p>
          <a:p>
            <a:r>
              <a:rPr lang="en-US" dirty="0" smtClean="0"/>
              <a:t>Justice, Diversity, Equity, and Inclusion (JEDI or DEI) topics</a:t>
            </a:r>
          </a:p>
          <a:p>
            <a:r>
              <a:rPr lang="en-US" dirty="0" smtClean="0"/>
              <a:t>Adoption and Safe Families Act (ASFA)</a:t>
            </a:r>
          </a:p>
          <a:p>
            <a:r>
              <a:rPr lang="en-US" dirty="0" smtClean="0"/>
              <a:t>State child welfare standards </a:t>
            </a:r>
          </a:p>
          <a:p>
            <a:pPr lvl="1"/>
            <a:r>
              <a:rPr lang="en-US" dirty="0" smtClean="0"/>
              <a:t>Family Time Law</a:t>
            </a:r>
          </a:p>
          <a:p>
            <a:pPr lvl="1"/>
            <a:r>
              <a:rPr lang="en-US" dirty="0" smtClean="0"/>
              <a:t>Plans of Safe Care</a:t>
            </a:r>
          </a:p>
          <a:p>
            <a:r>
              <a:rPr lang="en-US" dirty="0" smtClean="0"/>
              <a:t>Indian Child Welfare Act, Tribal Mandates and Laws, Local Tribal Cultural Practices</a:t>
            </a:r>
          </a:p>
          <a:p>
            <a:r>
              <a:rPr lang="en-US" dirty="0" smtClean="0"/>
              <a:t>Child Abuse </a:t>
            </a:r>
            <a:r>
              <a:rPr lang="en-US" dirty="0" err="1" smtClean="0"/>
              <a:t>Prention</a:t>
            </a:r>
            <a:r>
              <a:rPr lang="en-US" dirty="0" smtClean="0"/>
              <a:t> and Treatment Act</a:t>
            </a:r>
          </a:p>
          <a:p>
            <a:r>
              <a:rPr lang="en-US" dirty="0" smtClean="0"/>
              <a:t>Substance Use, Trauma, Mental Health Disorders, Effective Treatment Approaches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83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Suggestion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Many teams find a brown-bag cross training opportunities developed by members of the team both cost and time effective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New Members should review policy and procedures manuals, meet with each team member, and observe a pre-court staffing and review hearing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Each team member should consider mentoring a replacement in case of illness and to ensure a smooth transition if they receive a new 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29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7423"/>
            <a:ext cx="10820400" cy="50568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Best Practice 1 Provisions check in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964" y="983110"/>
            <a:ext cx="10925867" cy="5042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Provision A: Collaboration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Provision B: Community Partnerships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Provision C: Multidisciplinary Team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</a:rPr>
              <a:t>Provision D: Governance Structure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Provision E: Shared Mission and Vision</a:t>
            </a:r>
          </a:p>
          <a:p>
            <a:pPr marL="969963" indent="-969963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Provision F: Communication and Information Sharing</a:t>
            </a:r>
          </a:p>
          <a:p>
            <a:pPr marL="969963" indent="-969963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Provision G: Cross-Training and Interdisciplinary Education</a:t>
            </a:r>
          </a:p>
        </p:txBody>
      </p:sp>
    </p:spTree>
    <p:extLst>
      <p:ext uri="{BB962C8B-B14F-4D97-AF65-F5344CB8AC3E}">
        <p14:creationId xmlns:p14="http://schemas.microsoft.com/office/powerpoint/2010/main" val="380830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Funding and Partners 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This </a:t>
            </a:r>
            <a:r>
              <a:rPr lang="en-US" sz="1800" dirty="0"/>
              <a:t>project is supported by Grant # 2020-AR-BX-K001 awarded by the Office of Juvenile Justice and Delinquency Prevention, Office of Justice Programs, U.S. Department of Justice. The opinions, findings, and conclusions or recommendations expressed in this publication/program/exhibition are those of the author(s) and do not necessarily reflect those of the Department of </a:t>
            </a:r>
            <a:r>
              <a:rPr lang="en-US" sz="1800" dirty="0" smtClean="0"/>
              <a:t>Justice or our partner organizations.</a:t>
            </a:r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591" y="4747329"/>
            <a:ext cx="5423001" cy="15217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470" y="3895467"/>
            <a:ext cx="6230125" cy="1057658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2020-AR-BX-K001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 descr="Z:\Logos\CCFF_CFF_Logos\Medium CCFF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06" y="2493789"/>
            <a:ext cx="4527919" cy="118921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JJ-FDC-TTA-LOGO (3)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412" y="3909129"/>
            <a:ext cx="2022109" cy="126135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1323" y="2493789"/>
            <a:ext cx="3683000" cy="101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67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7423"/>
            <a:ext cx="10820400" cy="50568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Best Practice 1 Provisions check in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964" y="983110"/>
            <a:ext cx="10925867" cy="5042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Provision A: Collaboration</a:t>
            </a:r>
          </a:p>
          <a:p>
            <a:pPr marL="0" indent="0">
              <a:buNone/>
            </a:pPr>
            <a:r>
              <a:rPr lang="en-US" sz="3600" dirty="0" smtClean="0"/>
              <a:t>Provision B: Community Partnerships</a:t>
            </a:r>
          </a:p>
          <a:p>
            <a:pPr marL="0" indent="0">
              <a:buNone/>
            </a:pPr>
            <a:r>
              <a:rPr lang="en-US" sz="3600" dirty="0" smtClean="0"/>
              <a:t>Provision C: Multidisciplinary Team </a:t>
            </a:r>
            <a:endParaRPr lang="en-US" sz="2400" dirty="0" smtClean="0"/>
          </a:p>
          <a:p>
            <a:pPr marL="0" indent="0">
              <a:buNone/>
            </a:pPr>
            <a:r>
              <a:rPr lang="en-US" sz="3600" dirty="0"/>
              <a:t>Provision D: Governance Structure</a:t>
            </a:r>
          </a:p>
          <a:p>
            <a:pPr marL="0" indent="0">
              <a:buNone/>
            </a:pPr>
            <a:r>
              <a:rPr lang="en-US" sz="3600" dirty="0" smtClean="0"/>
              <a:t>Provision E: Shared Mission and Vision</a:t>
            </a:r>
          </a:p>
          <a:p>
            <a:pPr marL="969963" indent="-969963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Provision F: Communication and Information Sharing</a:t>
            </a:r>
          </a:p>
          <a:p>
            <a:pPr marL="969963" indent="-969963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Provision G: Cross-Training and Interdisciplinary Education</a:t>
            </a:r>
          </a:p>
        </p:txBody>
      </p:sp>
    </p:spTree>
    <p:extLst>
      <p:ext uri="{BB962C8B-B14F-4D97-AF65-F5344CB8AC3E}">
        <p14:creationId xmlns:p14="http://schemas.microsoft.com/office/powerpoint/2010/main" val="86635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482" y="408713"/>
            <a:ext cx="11723035" cy="505687"/>
          </a:xfrm>
        </p:spPr>
        <p:txBody>
          <a:bodyPr>
            <a:noAutofit/>
          </a:bodyPr>
          <a:lstStyle/>
          <a:p>
            <a:pPr marL="969963" indent="-969963"/>
            <a:r>
              <a:rPr lang="en-US" sz="3600" dirty="0">
                <a:solidFill>
                  <a:schemeClr val="tx1"/>
                </a:solidFill>
              </a:rPr>
              <a:t>Provision F: Communication and Information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964" y="983110"/>
            <a:ext cx="10925867" cy="50421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Reporting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Reports from Social workers, Treatment &amp; Mental Health Providers, and/or any other Professionals that can give progress information to the FTC Operational Team </a:t>
            </a:r>
          </a:p>
          <a:p>
            <a:pPr lvl="1"/>
            <a:r>
              <a:rPr lang="en-US" sz="3200" dirty="0" smtClean="0">
                <a:solidFill>
                  <a:schemeClr val="tx1"/>
                </a:solidFill>
              </a:rPr>
              <a:t>Typically given to FTC Coordinator a few days before court hearing is scheduled – dependent on policy and MOUs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Staffing Report</a:t>
            </a:r>
          </a:p>
          <a:p>
            <a:pPr lvl="1"/>
            <a:r>
              <a:rPr lang="en-US" sz="3200" dirty="0" smtClean="0">
                <a:solidFill>
                  <a:schemeClr val="tx1"/>
                </a:solidFill>
              </a:rPr>
              <a:t>FTC Coordinator coalesces that information in a clear, efficient way that focused on </a:t>
            </a:r>
            <a:r>
              <a:rPr lang="en-US" sz="3200" i="1" dirty="0" smtClean="0">
                <a:solidFill>
                  <a:schemeClr val="tx1"/>
                </a:solidFill>
              </a:rPr>
              <a:t>problem-solving</a:t>
            </a:r>
            <a:r>
              <a:rPr lang="en-US" sz="3200" dirty="0" smtClean="0">
                <a:solidFill>
                  <a:schemeClr val="tx1"/>
                </a:solidFill>
              </a:rPr>
              <a:t> for that case</a:t>
            </a:r>
          </a:p>
          <a:p>
            <a:pPr lvl="1"/>
            <a:r>
              <a:rPr lang="en-US" sz="3200" dirty="0" smtClean="0">
                <a:solidFill>
                  <a:schemeClr val="tx1"/>
                </a:solidFill>
              </a:rPr>
              <a:t>Reports are given out and read by all team members prior to staffing</a:t>
            </a:r>
          </a:p>
          <a:p>
            <a:pPr lvl="1"/>
            <a:endParaRPr lang="en-US" sz="3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1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Staffing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7527" y="1427747"/>
            <a:ext cx="9264473" cy="5430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25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Confidentiality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Confidentiality requirements should be upheld for each member of the team according to the ethical mandates of their profession.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MOUs should detail these confidentiality requirements, and MOUs should be reviewed on a yearly basis to be sure information sharing is upheld to the standards required by those professionals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Parties to the case are still to be given all information they are legally entitled to, other information is shared based on the details of your courts consent forms.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26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FTC Adjacent Members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442281"/>
              </p:ext>
            </p:extLst>
          </p:nvPr>
        </p:nvGraphicFramePr>
        <p:xfrm>
          <a:off x="742950" y="1157288"/>
          <a:ext cx="10736287" cy="4948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158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Let’s Talk About Consent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Participant Consent Form</a:t>
            </a:r>
          </a:p>
          <a:p>
            <a:r>
              <a:rPr lang="en-US" dirty="0" smtClean="0"/>
              <a:t>Exchange of Confidential Information Disclosure during Pre-Court Staffing</a:t>
            </a:r>
          </a:p>
          <a:p>
            <a:r>
              <a:rPr lang="en-US" dirty="0" smtClean="0"/>
              <a:t>Must identify each team member, by name</a:t>
            </a:r>
          </a:p>
          <a:p>
            <a:r>
              <a:rPr lang="en-US" dirty="0" smtClean="0"/>
              <a:t>Specify an end date, or a specific event which ends the consent (FTC dismissal or graduation)</a:t>
            </a:r>
          </a:p>
          <a:p>
            <a:r>
              <a:rPr lang="en-US" dirty="0" smtClean="0"/>
              <a:t>If a visitor attends court, they must sign a nondisclosure form to protect the confidentiality of the client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05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Family Treatment Court Confidentiality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FTC is considered a “treatment program” according to Federal Confidentiality laws because Social Workers and Treatment Providers are “covered entities” </a:t>
            </a:r>
          </a:p>
          <a:p>
            <a:pPr marL="0" indent="0">
              <a:buNone/>
            </a:pPr>
            <a:r>
              <a:rPr lang="en-US" dirty="0" smtClean="0"/>
              <a:t>Consent Forms and Reporting Process should follow</a:t>
            </a:r>
          </a:p>
          <a:p>
            <a:r>
              <a:rPr lang="en-US" dirty="0" smtClean="0"/>
              <a:t>HIPPA (Health Insurance Portability and Accountability Act</a:t>
            </a:r>
          </a:p>
          <a:p>
            <a:r>
              <a:rPr lang="en-US" dirty="0" smtClean="0"/>
              <a:t>42 Code of Federal Regulations (CFR)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1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</TotalTime>
  <Words>688</Words>
  <Application>Microsoft Office PowerPoint</Application>
  <PresentationFormat>Widescreen</PresentationFormat>
  <Paragraphs>79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Segoe UI</vt:lpstr>
      <vt:lpstr>Office Theme</vt:lpstr>
      <vt:lpstr>Family Treatment Court Best Practice Standards  1F: Communication and Information Sharing 1G: Cross-Training and Interdisciplinary Education</vt:lpstr>
      <vt:lpstr>Funding and Partners Acknowledgement</vt:lpstr>
      <vt:lpstr>Best Practice 1 Provisions check in </vt:lpstr>
      <vt:lpstr>Provision F: Communication and Information Sharing</vt:lpstr>
      <vt:lpstr>Sample Staffing Report</vt:lpstr>
      <vt:lpstr>Confidentiality</vt:lpstr>
      <vt:lpstr>FTC Adjacent Members</vt:lpstr>
      <vt:lpstr>Let’s Talk About Consent</vt:lpstr>
      <vt:lpstr>Family Treatment Court Confidentiality </vt:lpstr>
      <vt:lpstr>Provision G: Cross Training and Interdisciplinary Education</vt:lpstr>
      <vt:lpstr>Crossing Training</vt:lpstr>
      <vt:lpstr>Suggestion</vt:lpstr>
      <vt:lpstr>Best Practice 1 Provisions check in </vt:lpstr>
    </vt:vector>
  </TitlesOfParts>
  <Company>Administrative Office of the Courts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Practice Modules</dc:title>
  <dc:creator>Fitzgerald, Meghan</dc:creator>
  <cp:lastModifiedBy>Fitzgerald, Meghan</cp:lastModifiedBy>
  <cp:revision>48</cp:revision>
  <cp:lastPrinted>2021-12-17T23:28:42Z</cp:lastPrinted>
  <dcterms:created xsi:type="dcterms:W3CDTF">2021-11-23T18:30:54Z</dcterms:created>
  <dcterms:modified xsi:type="dcterms:W3CDTF">2021-12-18T09:32:25Z</dcterms:modified>
</cp:coreProperties>
</file>