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8" r:id="rId2"/>
    <p:sldId id="257" r:id="rId3"/>
    <p:sldId id="272" r:id="rId4"/>
    <p:sldId id="273" r:id="rId5"/>
    <p:sldId id="277" r:id="rId6"/>
    <p:sldId id="278" r:id="rId7"/>
    <p:sldId id="279" r:id="rId8"/>
    <p:sldId id="281" r:id="rId9"/>
    <p:sldId id="282" r:id="rId10"/>
    <p:sldId id="274" r:id="rId11"/>
    <p:sldId id="275" r:id="rId12"/>
    <p:sldId id="276" r:id="rId13"/>
    <p:sldId id="271" r:id="rId14"/>
    <p:sldId id="267" r:id="rId15"/>
    <p:sldId id="270" r:id="rId16"/>
    <p:sldId id="286" r:id="rId17"/>
    <p:sldId id="262" r:id="rId18"/>
    <p:sldId id="263" r:id="rId19"/>
    <p:sldId id="266" r:id="rId20"/>
    <p:sldId id="265" r:id="rId21"/>
    <p:sldId id="264" r:id="rId22"/>
    <p:sldId id="268" r:id="rId23"/>
    <p:sldId id="269" r:id="rId24"/>
    <p:sldId id="283" r:id="rId25"/>
    <p:sldId id="284" r:id="rId26"/>
    <p:sldId id="288" r:id="rId27"/>
    <p:sldId id="287" r:id="rId28"/>
    <p:sldId id="289" r:id="rId29"/>
    <p:sldId id="290" r:id="rId30"/>
    <p:sldId id="292" r:id="rId31"/>
    <p:sldId id="291" r:id="rId32"/>
    <p:sldId id="293"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8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varScale="1">
        <p:scale>
          <a:sx n="68" d="100"/>
          <a:sy n="68" d="100"/>
        </p:scale>
        <p:origin x="9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87124-0DBF-4338-855A-324095E73EBC}"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2DB52CC1-C1C5-4F23-AF6D-414BA6E0FDA3}">
      <dgm:prSet phldrT="[Text]"/>
      <dgm:spPr/>
      <dgm:t>
        <a:bodyPr/>
        <a:lstStyle/>
        <a:p>
          <a:r>
            <a:rPr lang="en-US" dirty="0" smtClean="0"/>
            <a:t>County Family Treatment Court</a:t>
          </a:r>
          <a:endParaRPr lang="en-US" dirty="0"/>
        </a:p>
      </dgm:t>
    </dgm:pt>
    <dgm:pt modelId="{1CFF3C2B-37E8-4A53-8192-B9A886DB710A}" type="parTrans" cxnId="{130D18CF-7382-4CC0-8554-9FCDAB6911A0}">
      <dgm:prSet/>
      <dgm:spPr/>
      <dgm:t>
        <a:bodyPr/>
        <a:lstStyle/>
        <a:p>
          <a:endParaRPr lang="en-US"/>
        </a:p>
      </dgm:t>
    </dgm:pt>
    <dgm:pt modelId="{EED3AC10-26B3-49A0-BA69-1A6329BA5568}" type="sibTrans" cxnId="{130D18CF-7382-4CC0-8554-9FCDAB6911A0}">
      <dgm:prSet/>
      <dgm:spPr/>
      <dgm:t>
        <a:bodyPr/>
        <a:lstStyle/>
        <a:p>
          <a:endParaRPr lang="en-US"/>
        </a:p>
      </dgm:t>
    </dgm:pt>
    <dgm:pt modelId="{036E7F22-8FD7-415D-8689-CE6F60B37CCE}">
      <dgm:prSet phldrT="[Text]"/>
      <dgm:spPr>
        <a:solidFill>
          <a:srgbClr val="7030A0"/>
        </a:solidFill>
      </dgm:spPr>
      <dgm:t>
        <a:bodyPr/>
        <a:lstStyle/>
        <a:p>
          <a:r>
            <a:rPr lang="en-US" dirty="0" smtClean="0"/>
            <a:t>Local Steering Committee or Community Stakeholders Team</a:t>
          </a:r>
          <a:endParaRPr lang="en-US" dirty="0"/>
        </a:p>
      </dgm:t>
    </dgm:pt>
    <dgm:pt modelId="{5F08EF77-E829-479C-91A9-FDFFCC76753F}" type="parTrans" cxnId="{3D402884-B71C-4837-8B87-1C09BDBCC909}">
      <dgm:prSet/>
      <dgm:spPr/>
      <dgm:t>
        <a:bodyPr/>
        <a:lstStyle/>
        <a:p>
          <a:endParaRPr lang="en-US"/>
        </a:p>
      </dgm:t>
    </dgm:pt>
    <dgm:pt modelId="{85E7FE05-7260-47EB-AB12-1B35F8E84194}" type="sibTrans" cxnId="{3D402884-B71C-4837-8B87-1C09BDBCC909}">
      <dgm:prSet/>
      <dgm:spPr/>
      <dgm:t>
        <a:bodyPr/>
        <a:lstStyle/>
        <a:p>
          <a:endParaRPr lang="en-US"/>
        </a:p>
      </dgm:t>
    </dgm:pt>
    <dgm:pt modelId="{CBEDAE71-3D3D-4990-B4C6-5688D21186C0}">
      <dgm:prSet phldrT="[Text]"/>
      <dgm:spPr>
        <a:solidFill>
          <a:srgbClr val="7030A0"/>
        </a:solidFill>
      </dgm:spPr>
      <dgm:t>
        <a:bodyPr/>
        <a:lstStyle/>
        <a:p>
          <a:r>
            <a:rPr lang="en-US" dirty="0" smtClean="0"/>
            <a:t>Local Oversight/Policy</a:t>
          </a:r>
          <a:r>
            <a:rPr lang="en-US" baseline="0" dirty="0" smtClean="0"/>
            <a:t> and Procedures Team</a:t>
          </a:r>
          <a:endParaRPr lang="en-US" dirty="0"/>
        </a:p>
      </dgm:t>
    </dgm:pt>
    <dgm:pt modelId="{15CD5403-3278-4E87-A05E-3A512D108A24}" type="parTrans" cxnId="{0AC376B0-1E12-4336-8F95-DC9E63FA3D0E}">
      <dgm:prSet/>
      <dgm:spPr/>
      <dgm:t>
        <a:bodyPr/>
        <a:lstStyle/>
        <a:p>
          <a:endParaRPr lang="en-US"/>
        </a:p>
      </dgm:t>
    </dgm:pt>
    <dgm:pt modelId="{6281C7C6-6F06-4568-8DB7-90BDF61CB152}" type="sibTrans" cxnId="{0AC376B0-1E12-4336-8F95-DC9E63FA3D0E}">
      <dgm:prSet/>
      <dgm:spPr/>
      <dgm:t>
        <a:bodyPr/>
        <a:lstStyle/>
        <a:p>
          <a:endParaRPr lang="en-US"/>
        </a:p>
      </dgm:t>
    </dgm:pt>
    <dgm:pt modelId="{EAF5A092-9EBD-4A67-8A45-8613F9901C32}">
      <dgm:prSet phldrT="[Text]"/>
      <dgm:spPr>
        <a:solidFill>
          <a:srgbClr val="7030A0"/>
        </a:solidFill>
      </dgm:spPr>
      <dgm:t>
        <a:bodyPr/>
        <a:lstStyle/>
        <a:p>
          <a:r>
            <a:rPr lang="en-US" dirty="0" smtClean="0"/>
            <a:t>Local Operational Team</a:t>
          </a:r>
          <a:endParaRPr lang="en-US" dirty="0"/>
        </a:p>
      </dgm:t>
    </dgm:pt>
    <dgm:pt modelId="{69927CE2-A4B4-43F3-B191-5D7C6B0A6139}" type="sibTrans" cxnId="{42F05694-099C-49FB-A4F9-62D121603D40}">
      <dgm:prSet/>
      <dgm:spPr/>
      <dgm:t>
        <a:bodyPr/>
        <a:lstStyle/>
        <a:p>
          <a:endParaRPr lang="en-US"/>
        </a:p>
      </dgm:t>
    </dgm:pt>
    <dgm:pt modelId="{8BD1333D-AB99-474F-B5EF-B401E1B21FEC}" type="parTrans" cxnId="{42F05694-099C-49FB-A4F9-62D121603D40}">
      <dgm:prSet/>
      <dgm:spPr/>
      <dgm:t>
        <a:bodyPr/>
        <a:lstStyle/>
        <a:p>
          <a:endParaRPr lang="en-US"/>
        </a:p>
      </dgm:t>
    </dgm:pt>
    <dgm:pt modelId="{C2AFE389-ED38-4F0C-9C4A-F7456470AAA3}" type="pres">
      <dgm:prSet presAssocID="{34687124-0DBF-4338-855A-324095E73EBC}" presName="cycle" presStyleCnt="0">
        <dgm:presLayoutVars>
          <dgm:chMax val="1"/>
          <dgm:dir/>
          <dgm:animLvl val="ctr"/>
          <dgm:resizeHandles val="exact"/>
        </dgm:presLayoutVars>
      </dgm:prSet>
      <dgm:spPr/>
      <dgm:t>
        <a:bodyPr/>
        <a:lstStyle/>
        <a:p>
          <a:endParaRPr lang="en-US"/>
        </a:p>
      </dgm:t>
    </dgm:pt>
    <dgm:pt modelId="{09837BB5-C59A-4C4B-BE9A-50E2322D81BE}" type="pres">
      <dgm:prSet presAssocID="{2DB52CC1-C1C5-4F23-AF6D-414BA6E0FDA3}" presName="centerShape" presStyleLbl="node0" presStyleIdx="0" presStyleCnt="1"/>
      <dgm:spPr/>
      <dgm:t>
        <a:bodyPr/>
        <a:lstStyle/>
        <a:p>
          <a:endParaRPr lang="en-US"/>
        </a:p>
      </dgm:t>
    </dgm:pt>
    <dgm:pt modelId="{E6C5694B-A98D-4F4E-ACAB-357CB0B858BE}" type="pres">
      <dgm:prSet presAssocID="{5F08EF77-E829-479C-91A9-FDFFCC76753F}" presName="parTrans" presStyleLbl="bgSibTrans2D1" presStyleIdx="0" presStyleCnt="3"/>
      <dgm:spPr/>
      <dgm:t>
        <a:bodyPr/>
        <a:lstStyle/>
        <a:p>
          <a:endParaRPr lang="en-US"/>
        </a:p>
      </dgm:t>
    </dgm:pt>
    <dgm:pt modelId="{3F2457E9-8899-4200-A479-1939AAA4602E}" type="pres">
      <dgm:prSet presAssocID="{036E7F22-8FD7-415D-8689-CE6F60B37CCE}" presName="node" presStyleLbl="node1" presStyleIdx="0" presStyleCnt="3" custRadScaleRad="137181" custRadScaleInc="-33948">
        <dgm:presLayoutVars>
          <dgm:bulletEnabled val="1"/>
        </dgm:presLayoutVars>
      </dgm:prSet>
      <dgm:spPr/>
      <dgm:t>
        <a:bodyPr/>
        <a:lstStyle/>
        <a:p>
          <a:endParaRPr lang="en-US"/>
        </a:p>
      </dgm:t>
    </dgm:pt>
    <dgm:pt modelId="{9516BAEF-FEDE-40AD-8EB9-BE3B2F093799}" type="pres">
      <dgm:prSet presAssocID="{15CD5403-3278-4E87-A05E-3A512D108A24}" presName="parTrans" presStyleLbl="bgSibTrans2D1" presStyleIdx="1" presStyleCnt="3"/>
      <dgm:spPr/>
      <dgm:t>
        <a:bodyPr/>
        <a:lstStyle/>
        <a:p>
          <a:endParaRPr lang="en-US"/>
        </a:p>
      </dgm:t>
    </dgm:pt>
    <dgm:pt modelId="{3A714FD3-8F70-4B6C-BABC-0166D424FB34}" type="pres">
      <dgm:prSet presAssocID="{CBEDAE71-3D3D-4990-B4C6-5688D21186C0}" presName="node" presStyleLbl="node1" presStyleIdx="1" presStyleCnt="3" custRadScaleRad="96656" custRadScaleInc="-504">
        <dgm:presLayoutVars>
          <dgm:bulletEnabled val="1"/>
        </dgm:presLayoutVars>
      </dgm:prSet>
      <dgm:spPr/>
      <dgm:t>
        <a:bodyPr/>
        <a:lstStyle/>
        <a:p>
          <a:endParaRPr lang="en-US"/>
        </a:p>
      </dgm:t>
    </dgm:pt>
    <dgm:pt modelId="{5892A0AF-8406-41F4-A240-B07C98B627F4}" type="pres">
      <dgm:prSet presAssocID="{8BD1333D-AB99-474F-B5EF-B401E1B21FEC}" presName="parTrans" presStyleLbl="bgSibTrans2D1" presStyleIdx="2" presStyleCnt="3"/>
      <dgm:spPr/>
      <dgm:t>
        <a:bodyPr/>
        <a:lstStyle/>
        <a:p>
          <a:endParaRPr lang="en-US"/>
        </a:p>
      </dgm:t>
    </dgm:pt>
    <dgm:pt modelId="{9A1F0600-4D6F-4BAE-BB97-0C9D39D7221A}" type="pres">
      <dgm:prSet presAssocID="{EAF5A092-9EBD-4A67-8A45-8613F9901C32}" presName="node" presStyleLbl="node1" presStyleIdx="2" presStyleCnt="3" custRadScaleRad="130877" custRadScaleInc="32462">
        <dgm:presLayoutVars>
          <dgm:bulletEnabled val="1"/>
        </dgm:presLayoutVars>
      </dgm:prSet>
      <dgm:spPr/>
      <dgm:t>
        <a:bodyPr/>
        <a:lstStyle/>
        <a:p>
          <a:endParaRPr lang="en-US"/>
        </a:p>
      </dgm:t>
    </dgm:pt>
  </dgm:ptLst>
  <dgm:cxnLst>
    <dgm:cxn modelId="{32945111-1AB1-4C56-9001-C391FC095528}" type="presOf" srcId="{EAF5A092-9EBD-4A67-8A45-8613F9901C32}" destId="{9A1F0600-4D6F-4BAE-BB97-0C9D39D7221A}" srcOrd="0" destOrd="0" presId="urn:microsoft.com/office/officeart/2005/8/layout/radial4"/>
    <dgm:cxn modelId="{EAAA6EAE-1977-43DE-BC06-F713A2EB4C6C}" type="presOf" srcId="{15CD5403-3278-4E87-A05E-3A512D108A24}" destId="{9516BAEF-FEDE-40AD-8EB9-BE3B2F093799}" srcOrd="0" destOrd="0" presId="urn:microsoft.com/office/officeart/2005/8/layout/radial4"/>
    <dgm:cxn modelId="{130D18CF-7382-4CC0-8554-9FCDAB6911A0}" srcId="{34687124-0DBF-4338-855A-324095E73EBC}" destId="{2DB52CC1-C1C5-4F23-AF6D-414BA6E0FDA3}" srcOrd="0" destOrd="0" parTransId="{1CFF3C2B-37E8-4A53-8192-B9A886DB710A}" sibTransId="{EED3AC10-26B3-49A0-BA69-1A6329BA5568}"/>
    <dgm:cxn modelId="{A926808F-6692-44D9-BB9C-83758FFE955B}" type="presOf" srcId="{34687124-0DBF-4338-855A-324095E73EBC}" destId="{C2AFE389-ED38-4F0C-9C4A-F7456470AAA3}" srcOrd="0" destOrd="0" presId="urn:microsoft.com/office/officeart/2005/8/layout/radial4"/>
    <dgm:cxn modelId="{42F05694-099C-49FB-A4F9-62D121603D40}" srcId="{2DB52CC1-C1C5-4F23-AF6D-414BA6E0FDA3}" destId="{EAF5A092-9EBD-4A67-8A45-8613F9901C32}" srcOrd="2" destOrd="0" parTransId="{8BD1333D-AB99-474F-B5EF-B401E1B21FEC}" sibTransId="{69927CE2-A4B4-43F3-B191-5D7C6B0A6139}"/>
    <dgm:cxn modelId="{527E9D97-48FF-4880-825E-F064D554FED9}" type="presOf" srcId="{5F08EF77-E829-479C-91A9-FDFFCC76753F}" destId="{E6C5694B-A98D-4F4E-ACAB-357CB0B858BE}" srcOrd="0" destOrd="0" presId="urn:microsoft.com/office/officeart/2005/8/layout/radial4"/>
    <dgm:cxn modelId="{57A1D5A7-CF90-409E-A428-4A0EC3DB3990}" type="presOf" srcId="{8BD1333D-AB99-474F-B5EF-B401E1B21FEC}" destId="{5892A0AF-8406-41F4-A240-B07C98B627F4}" srcOrd="0" destOrd="0" presId="urn:microsoft.com/office/officeart/2005/8/layout/radial4"/>
    <dgm:cxn modelId="{3D402884-B71C-4837-8B87-1C09BDBCC909}" srcId="{2DB52CC1-C1C5-4F23-AF6D-414BA6E0FDA3}" destId="{036E7F22-8FD7-415D-8689-CE6F60B37CCE}" srcOrd="0" destOrd="0" parTransId="{5F08EF77-E829-479C-91A9-FDFFCC76753F}" sibTransId="{85E7FE05-7260-47EB-AB12-1B35F8E84194}"/>
    <dgm:cxn modelId="{AAE8A772-0A13-410A-A665-60C0B3EBC77A}" type="presOf" srcId="{036E7F22-8FD7-415D-8689-CE6F60B37CCE}" destId="{3F2457E9-8899-4200-A479-1939AAA4602E}" srcOrd="0" destOrd="0" presId="urn:microsoft.com/office/officeart/2005/8/layout/radial4"/>
    <dgm:cxn modelId="{0AC376B0-1E12-4336-8F95-DC9E63FA3D0E}" srcId="{2DB52CC1-C1C5-4F23-AF6D-414BA6E0FDA3}" destId="{CBEDAE71-3D3D-4990-B4C6-5688D21186C0}" srcOrd="1" destOrd="0" parTransId="{15CD5403-3278-4E87-A05E-3A512D108A24}" sibTransId="{6281C7C6-6F06-4568-8DB7-90BDF61CB152}"/>
    <dgm:cxn modelId="{D2272BE5-18FB-402D-B981-38FF15A21ED0}" type="presOf" srcId="{2DB52CC1-C1C5-4F23-AF6D-414BA6E0FDA3}" destId="{09837BB5-C59A-4C4B-BE9A-50E2322D81BE}" srcOrd="0" destOrd="0" presId="urn:microsoft.com/office/officeart/2005/8/layout/radial4"/>
    <dgm:cxn modelId="{3873BC68-43D9-4477-AE82-83600E078E1C}" type="presOf" srcId="{CBEDAE71-3D3D-4990-B4C6-5688D21186C0}" destId="{3A714FD3-8F70-4B6C-BABC-0166D424FB34}" srcOrd="0" destOrd="0" presId="urn:microsoft.com/office/officeart/2005/8/layout/radial4"/>
    <dgm:cxn modelId="{DF4DE60F-0422-404E-ACFB-17C6B6A987E1}" type="presParOf" srcId="{C2AFE389-ED38-4F0C-9C4A-F7456470AAA3}" destId="{09837BB5-C59A-4C4B-BE9A-50E2322D81BE}" srcOrd="0" destOrd="0" presId="urn:microsoft.com/office/officeart/2005/8/layout/radial4"/>
    <dgm:cxn modelId="{43060916-438D-4F8A-8BCE-71800934DED1}" type="presParOf" srcId="{C2AFE389-ED38-4F0C-9C4A-F7456470AAA3}" destId="{E6C5694B-A98D-4F4E-ACAB-357CB0B858BE}" srcOrd="1" destOrd="0" presId="urn:microsoft.com/office/officeart/2005/8/layout/radial4"/>
    <dgm:cxn modelId="{0A49F782-047A-458A-8BC0-22350CC075AD}" type="presParOf" srcId="{C2AFE389-ED38-4F0C-9C4A-F7456470AAA3}" destId="{3F2457E9-8899-4200-A479-1939AAA4602E}" srcOrd="2" destOrd="0" presId="urn:microsoft.com/office/officeart/2005/8/layout/radial4"/>
    <dgm:cxn modelId="{9C4229F9-52F3-4781-A032-5D629EC0290F}" type="presParOf" srcId="{C2AFE389-ED38-4F0C-9C4A-F7456470AAA3}" destId="{9516BAEF-FEDE-40AD-8EB9-BE3B2F093799}" srcOrd="3" destOrd="0" presId="urn:microsoft.com/office/officeart/2005/8/layout/radial4"/>
    <dgm:cxn modelId="{B7CF13AB-EB8F-41C1-979D-85B96766DD84}" type="presParOf" srcId="{C2AFE389-ED38-4F0C-9C4A-F7456470AAA3}" destId="{3A714FD3-8F70-4B6C-BABC-0166D424FB34}" srcOrd="4" destOrd="0" presId="urn:microsoft.com/office/officeart/2005/8/layout/radial4"/>
    <dgm:cxn modelId="{3212C9A0-D2A5-4D2C-ABCA-6FA73B83CD97}" type="presParOf" srcId="{C2AFE389-ED38-4F0C-9C4A-F7456470AAA3}" destId="{5892A0AF-8406-41F4-A240-B07C98B627F4}" srcOrd="5" destOrd="0" presId="urn:microsoft.com/office/officeart/2005/8/layout/radial4"/>
    <dgm:cxn modelId="{C5277376-A21F-4452-86D3-6D4BE6EB4EE1}" type="presParOf" srcId="{C2AFE389-ED38-4F0C-9C4A-F7456470AAA3}" destId="{9A1F0600-4D6F-4BAE-BB97-0C9D39D7221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4687124-0DBF-4338-855A-324095E73EBC}"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2DB52CC1-C1C5-4F23-AF6D-414BA6E0FDA3}">
      <dgm:prSet phldrT="[Text]"/>
      <dgm:spPr/>
      <dgm:t>
        <a:bodyPr/>
        <a:lstStyle/>
        <a:p>
          <a:r>
            <a:rPr lang="en-US" dirty="0" smtClean="0"/>
            <a:t>County Family Treatment Court</a:t>
          </a:r>
          <a:endParaRPr lang="en-US" dirty="0"/>
        </a:p>
      </dgm:t>
    </dgm:pt>
    <dgm:pt modelId="{1CFF3C2B-37E8-4A53-8192-B9A886DB710A}" type="parTrans" cxnId="{130D18CF-7382-4CC0-8554-9FCDAB6911A0}">
      <dgm:prSet/>
      <dgm:spPr/>
      <dgm:t>
        <a:bodyPr/>
        <a:lstStyle/>
        <a:p>
          <a:endParaRPr lang="en-US"/>
        </a:p>
      </dgm:t>
    </dgm:pt>
    <dgm:pt modelId="{EED3AC10-26B3-49A0-BA69-1A6329BA5568}" type="sibTrans" cxnId="{130D18CF-7382-4CC0-8554-9FCDAB6911A0}">
      <dgm:prSet/>
      <dgm:spPr/>
      <dgm:t>
        <a:bodyPr/>
        <a:lstStyle/>
        <a:p>
          <a:endParaRPr lang="en-US"/>
        </a:p>
      </dgm:t>
    </dgm:pt>
    <dgm:pt modelId="{036E7F22-8FD7-415D-8689-CE6F60B37CCE}">
      <dgm:prSet phldrT="[Text]"/>
      <dgm:spPr>
        <a:solidFill>
          <a:srgbClr val="7030A0"/>
        </a:solidFill>
      </dgm:spPr>
      <dgm:t>
        <a:bodyPr/>
        <a:lstStyle/>
        <a:p>
          <a:r>
            <a:rPr lang="en-US" dirty="0" smtClean="0"/>
            <a:t>Local Steering Committee or Community Stakeholders Team</a:t>
          </a:r>
          <a:endParaRPr lang="en-US" dirty="0"/>
        </a:p>
      </dgm:t>
    </dgm:pt>
    <dgm:pt modelId="{5F08EF77-E829-479C-91A9-FDFFCC76753F}" type="parTrans" cxnId="{3D402884-B71C-4837-8B87-1C09BDBCC909}">
      <dgm:prSet/>
      <dgm:spPr/>
      <dgm:t>
        <a:bodyPr/>
        <a:lstStyle/>
        <a:p>
          <a:endParaRPr lang="en-US"/>
        </a:p>
      </dgm:t>
    </dgm:pt>
    <dgm:pt modelId="{85E7FE05-7260-47EB-AB12-1B35F8E84194}" type="sibTrans" cxnId="{3D402884-B71C-4837-8B87-1C09BDBCC909}">
      <dgm:prSet/>
      <dgm:spPr/>
      <dgm:t>
        <a:bodyPr/>
        <a:lstStyle/>
        <a:p>
          <a:endParaRPr lang="en-US"/>
        </a:p>
      </dgm:t>
    </dgm:pt>
    <dgm:pt modelId="{CBEDAE71-3D3D-4990-B4C6-5688D21186C0}">
      <dgm:prSet phldrT="[Text]"/>
      <dgm:spPr>
        <a:solidFill>
          <a:srgbClr val="7030A0"/>
        </a:solidFill>
      </dgm:spPr>
      <dgm:t>
        <a:bodyPr/>
        <a:lstStyle/>
        <a:p>
          <a:r>
            <a:rPr lang="en-US" dirty="0" smtClean="0"/>
            <a:t>Local Oversight/Policy</a:t>
          </a:r>
          <a:r>
            <a:rPr lang="en-US" baseline="0" dirty="0" smtClean="0"/>
            <a:t> and Procedures Team</a:t>
          </a:r>
          <a:endParaRPr lang="en-US" dirty="0"/>
        </a:p>
      </dgm:t>
    </dgm:pt>
    <dgm:pt modelId="{15CD5403-3278-4E87-A05E-3A512D108A24}" type="parTrans" cxnId="{0AC376B0-1E12-4336-8F95-DC9E63FA3D0E}">
      <dgm:prSet/>
      <dgm:spPr/>
      <dgm:t>
        <a:bodyPr/>
        <a:lstStyle/>
        <a:p>
          <a:endParaRPr lang="en-US"/>
        </a:p>
      </dgm:t>
    </dgm:pt>
    <dgm:pt modelId="{6281C7C6-6F06-4568-8DB7-90BDF61CB152}" type="sibTrans" cxnId="{0AC376B0-1E12-4336-8F95-DC9E63FA3D0E}">
      <dgm:prSet/>
      <dgm:spPr/>
      <dgm:t>
        <a:bodyPr/>
        <a:lstStyle/>
        <a:p>
          <a:endParaRPr lang="en-US"/>
        </a:p>
      </dgm:t>
    </dgm:pt>
    <dgm:pt modelId="{EAF5A092-9EBD-4A67-8A45-8613F9901C32}">
      <dgm:prSet phldrT="[Text]"/>
      <dgm:spPr>
        <a:solidFill>
          <a:srgbClr val="7030A0"/>
        </a:solidFill>
      </dgm:spPr>
      <dgm:t>
        <a:bodyPr/>
        <a:lstStyle/>
        <a:p>
          <a:pPr algn="ctr"/>
          <a:r>
            <a:rPr lang="en-US" u="sng" dirty="0" smtClean="0"/>
            <a:t>Local Operational Team</a:t>
          </a:r>
        </a:p>
        <a:p>
          <a:pPr algn="l"/>
          <a:r>
            <a:rPr lang="en-US" dirty="0" smtClean="0"/>
            <a:t>Organizes, facilitates, or attends staffing</a:t>
          </a:r>
        </a:p>
        <a:p>
          <a:pPr algn="l"/>
          <a:r>
            <a:rPr lang="en-US" dirty="0" smtClean="0"/>
            <a:t>Submits information or collects and distributes information for staffing and committees</a:t>
          </a:r>
        </a:p>
        <a:p>
          <a:pPr algn="l"/>
          <a:r>
            <a:rPr lang="en-US" dirty="0" smtClean="0"/>
            <a:t>Problem Solve between hearings</a:t>
          </a:r>
        </a:p>
        <a:p>
          <a:pPr algn="l"/>
          <a:r>
            <a:rPr lang="en-US" dirty="0" smtClean="0"/>
            <a:t>Administrative tasks</a:t>
          </a:r>
        </a:p>
        <a:p>
          <a:pPr algn="l"/>
          <a:r>
            <a:rPr lang="en-US" dirty="0" smtClean="0"/>
            <a:t>Work specific to their roles of the team</a:t>
          </a:r>
        </a:p>
        <a:p>
          <a:pPr algn="l"/>
          <a:r>
            <a:rPr lang="en-US" dirty="0" smtClean="0"/>
            <a:t>Data collection and dissemination</a:t>
          </a:r>
          <a:endParaRPr lang="en-US" dirty="0"/>
        </a:p>
      </dgm:t>
    </dgm:pt>
    <dgm:pt modelId="{69927CE2-A4B4-43F3-B191-5D7C6B0A6139}" type="sibTrans" cxnId="{42F05694-099C-49FB-A4F9-62D121603D40}">
      <dgm:prSet/>
      <dgm:spPr/>
      <dgm:t>
        <a:bodyPr/>
        <a:lstStyle/>
        <a:p>
          <a:endParaRPr lang="en-US"/>
        </a:p>
      </dgm:t>
    </dgm:pt>
    <dgm:pt modelId="{8BD1333D-AB99-474F-B5EF-B401E1B21FEC}" type="parTrans" cxnId="{42F05694-099C-49FB-A4F9-62D121603D40}">
      <dgm:prSet/>
      <dgm:spPr/>
      <dgm:t>
        <a:bodyPr/>
        <a:lstStyle/>
        <a:p>
          <a:endParaRPr lang="en-US"/>
        </a:p>
      </dgm:t>
    </dgm:pt>
    <dgm:pt modelId="{C2AFE389-ED38-4F0C-9C4A-F7456470AAA3}" type="pres">
      <dgm:prSet presAssocID="{34687124-0DBF-4338-855A-324095E73EBC}" presName="cycle" presStyleCnt="0">
        <dgm:presLayoutVars>
          <dgm:chMax val="1"/>
          <dgm:dir/>
          <dgm:animLvl val="ctr"/>
          <dgm:resizeHandles val="exact"/>
        </dgm:presLayoutVars>
      </dgm:prSet>
      <dgm:spPr/>
      <dgm:t>
        <a:bodyPr/>
        <a:lstStyle/>
        <a:p>
          <a:endParaRPr lang="en-US"/>
        </a:p>
      </dgm:t>
    </dgm:pt>
    <dgm:pt modelId="{09837BB5-C59A-4C4B-BE9A-50E2322D81BE}" type="pres">
      <dgm:prSet presAssocID="{2DB52CC1-C1C5-4F23-AF6D-414BA6E0FDA3}" presName="centerShape" presStyleLbl="node0" presStyleIdx="0" presStyleCnt="1"/>
      <dgm:spPr/>
      <dgm:t>
        <a:bodyPr/>
        <a:lstStyle/>
        <a:p>
          <a:endParaRPr lang="en-US"/>
        </a:p>
      </dgm:t>
    </dgm:pt>
    <dgm:pt modelId="{E6C5694B-A98D-4F4E-ACAB-357CB0B858BE}" type="pres">
      <dgm:prSet presAssocID="{5F08EF77-E829-479C-91A9-FDFFCC76753F}" presName="parTrans" presStyleLbl="bgSibTrans2D1" presStyleIdx="0" presStyleCnt="3"/>
      <dgm:spPr/>
      <dgm:t>
        <a:bodyPr/>
        <a:lstStyle/>
        <a:p>
          <a:endParaRPr lang="en-US"/>
        </a:p>
      </dgm:t>
    </dgm:pt>
    <dgm:pt modelId="{3F2457E9-8899-4200-A479-1939AAA4602E}" type="pres">
      <dgm:prSet presAssocID="{036E7F22-8FD7-415D-8689-CE6F60B37CCE}" presName="node" presStyleLbl="node1" presStyleIdx="0" presStyleCnt="3" custRadScaleRad="137181" custRadScaleInc="-33948">
        <dgm:presLayoutVars>
          <dgm:bulletEnabled val="1"/>
        </dgm:presLayoutVars>
      </dgm:prSet>
      <dgm:spPr/>
      <dgm:t>
        <a:bodyPr/>
        <a:lstStyle/>
        <a:p>
          <a:endParaRPr lang="en-US"/>
        </a:p>
      </dgm:t>
    </dgm:pt>
    <dgm:pt modelId="{9516BAEF-FEDE-40AD-8EB9-BE3B2F093799}" type="pres">
      <dgm:prSet presAssocID="{15CD5403-3278-4E87-A05E-3A512D108A24}" presName="parTrans" presStyleLbl="bgSibTrans2D1" presStyleIdx="1" presStyleCnt="3"/>
      <dgm:spPr/>
      <dgm:t>
        <a:bodyPr/>
        <a:lstStyle/>
        <a:p>
          <a:endParaRPr lang="en-US"/>
        </a:p>
      </dgm:t>
    </dgm:pt>
    <dgm:pt modelId="{3A714FD3-8F70-4B6C-BABC-0166D424FB34}" type="pres">
      <dgm:prSet presAssocID="{CBEDAE71-3D3D-4990-B4C6-5688D21186C0}" presName="node" presStyleLbl="node1" presStyleIdx="1" presStyleCnt="3" custRadScaleRad="96656" custRadScaleInc="-504">
        <dgm:presLayoutVars>
          <dgm:bulletEnabled val="1"/>
        </dgm:presLayoutVars>
      </dgm:prSet>
      <dgm:spPr/>
      <dgm:t>
        <a:bodyPr/>
        <a:lstStyle/>
        <a:p>
          <a:endParaRPr lang="en-US"/>
        </a:p>
      </dgm:t>
    </dgm:pt>
    <dgm:pt modelId="{5892A0AF-8406-41F4-A240-B07C98B627F4}" type="pres">
      <dgm:prSet presAssocID="{8BD1333D-AB99-474F-B5EF-B401E1B21FEC}" presName="parTrans" presStyleLbl="bgSibTrans2D1" presStyleIdx="2" presStyleCnt="3"/>
      <dgm:spPr/>
      <dgm:t>
        <a:bodyPr/>
        <a:lstStyle/>
        <a:p>
          <a:endParaRPr lang="en-US"/>
        </a:p>
      </dgm:t>
    </dgm:pt>
    <dgm:pt modelId="{9A1F0600-4D6F-4BAE-BB97-0C9D39D7221A}" type="pres">
      <dgm:prSet presAssocID="{EAF5A092-9EBD-4A67-8A45-8613F9901C32}" presName="node" presStyleLbl="node1" presStyleIdx="2" presStyleCnt="3" custScaleX="247841" custScaleY="216632" custRadScaleRad="115313" custRadScaleInc="21751">
        <dgm:presLayoutVars>
          <dgm:bulletEnabled val="1"/>
        </dgm:presLayoutVars>
      </dgm:prSet>
      <dgm:spPr/>
      <dgm:t>
        <a:bodyPr/>
        <a:lstStyle/>
        <a:p>
          <a:endParaRPr lang="en-US"/>
        </a:p>
      </dgm:t>
    </dgm:pt>
  </dgm:ptLst>
  <dgm:cxnLst>
    <dgm:cxn modelId="{53B7B454-5FB5-45E1-82F5-E80F982DB951}" type="presOf" srcId="{EAF5A092-9EBD-4A67-8A45-8613F9901C32}" destId="{9A1F0600-4D6F-4BAE-BB97-0C9D39D7221A}" srcOrd="0" destOrd="0" presId="urn:microsoft.com/office/officeart/2005/8/layout/radial4"/>
    <dgm:cxn modelId="{FECC47FF-F056-4B10-8113-BE9B3C2FD3E8}" type="presOf" srcId="{5F08EF77-E829-479C-91A9-FDFFCC76753F}" destId="{E6C5694B-A98D-4F4E-ACAB-357CB0B858BE}" srcOrd="0" destOrd="0" presId="urn:microsoft.com/office/officeart/2005/8/layout/radial4"/>
    <dgm:cxn modelId="{130D18CF-7382-4CC0-8554-9FCDAB6911A0}" srcId="{34687124-0DBF-4338-855A-324095E73EBC}" destId="{2DB52CC1-C1C5-4F23-AF6D-414BA6E0FDA3}" srcOrd="0" destOrd="0" parTransId="{1CFF3C2B-37E8-4A53-8192-B9A886DB710A}" sibTransId="{EED3AC10-26B3-49A0-BA69-1A6329BA5568}"/>
    <dgm:cxn modelId="{789FB640-29B9-4C93-82F6-422895EF3EAE}" type="presOf" srcId="{CBEDAE71-3D3D-4990-B4C6-5688D21186C0}" destId="{3A714FD3-8F70-4B6C-BABC-0166D424FB34}" srcOrd="0" destOrd="0" presId="urn:microsoft.com/office/officeart/2005/8/layout/radial4"/>
    <dgm:cxn modelId="{42F05694-099C-49FB-A4F9-62D121603D40}" srcId="{2DB52CC1-C1C5-4F23-AF6D-414BA6E0FDA3}" destId="{EAF5A092-9EBD-4A67-8A45-8613F9901C32}" srcOrd="2" destOrd="0" parTransId="{8BD1333D-AB99-474F-B5EF-B401E1B21FEC}" sibTransId="{69927CE2-A4B4-43F3-B191-5D7C6B0A6139}"/>
    <dgm:cxn modelId="{B0F5143C-D5E3-4662-8A70-CAF830E346A3}" type="presOf" srcId="{34687124-0DBF-4338-855A-324095E73EBC}" destId="{C2AFE389-ED38-4F0C-9C4A-F7456470AAA3}" srcOrd="0" destOrd="0" presId="urn:microsoft.com/office/officeart/2005/8/layout/radial4"/>
    <dgm:cxn modelId="{D8CB6062-89CE-46C1-9BE9-35B0B3D94BFC}" type="presOf" srcId="{036E7F22-8FD7-415D-8689-CE6F60B37CCE}" destId="{3F2457E9-8899-4200-A479-1939AAA4602E}" srcOrd="0" destOrd="0" presId="urn:microsoft.com/office/officeart/2005/8/layout/radial4"/>
    <dgm:cxn modelId="{91E2DE83-AA2C-4B1B-B1FD-C79C83743208}" type="presOf" srcId="{15CD5403-3278-4E87-A05E-3A512D108A24}" destId="{9516BAEF-FEDE-40AD-8EB9-BE3B2F093799}" srcOrd="0" destOrd="0" presId="urn:microsoft.com/office/officeart/2005/8/layout/radial4"/>
    <dgm:cxn modelId="{3D402884-B71C-4837-8B87-1C09BDBCC909}" srcId="{2DB52CC1-C1C5-4F23-AF6D-414BA6E0FDA3}" destId="{036E7F22-8FD7-415D-8689-CE6F60B37CCE}" srcOrd="0" destOrd="0" parTransId="{5F08EF77-E829-479C-91A9-FDFFCC76753F}" sibTransId="{85E7FE05-7260-47EB-AB12-1B35F8E84194}"/>
    <dgm:cxn modelId="{0AC376B0-1E12-4336-8F95-DC9E63FA3D0E}" srcId="{2DB52CC1-C1C5-4F23-AF6D-414BA6E0FDA3}" destId="{CBEDAE71-3D3D-4990-B4C6-5688D21186C0}" srcOrd="1" destOrd="0" parTransId="{15CD5403-3278-4E87-A05E-3A512D108A24}" sibTransId="{6281C7C6-6F06-4568-8DB7-90BDF61CB152}"/>
    <dgm:cxn modelId="{D9EA6487-0942-4889-883B-A33E6E662F60}" type="presOf" srcId="{2DB52CC1-C1C5-4F23-AF6D-414BA6E0FDA3}" destId="{09837BB5-C59A-4C4B-BE9A-50E2322D81BE}" srcOrd="0" destOrd="0" presId="urn:microsoft.com/office/officeart/2005/8/layout/radial4"/>
    <dgm:cxn modelId="{AED6632B-AD8F-421C-8036-F70B2371D689}" type="presOf" srcId="{8BD1333D-AB99-474F-B5EF-B401E1B21FEC}" destId="{5892A0AF-8406-41F4-A240-B07C98B627F4}" srcOrd="0" destOrd="0" presId="urn:microsoft.com/office/officeart/2005/8/layout/radial4"/>
    <dgm:cxn modelId="{8736A510-97D7-4886-9AA3-754A669A75AB}" type="presParOf" srcId="{C2AFE389-ED38-4F0C-9C4A-F7456470AAA3}" destId="{09837BB5-C59A-4C4B-BE9A-50E2322D81BE}" srcOrd="0" destOrd="0" presId="urn:microsoft.com/office/officeart/2005/8/layout/radial4"/>
    <dgm:cxn modelId="{440EAB28-AD9F-411C-BE01-5B99A08C624C}" type="presParOf" srcId="{C2AFE389-ED38-4F0C-9C4A-F7456470AAA3}" destId="{E6C5694B-A98D-4F4E-ACAB-357CB0B858BE}" srcOrd="1" destOrd="0" presId="urn:microsoft.com/office/officeart/2005/8/layout/radial4"/>
    <dgm:cxn modelId="{BDDBCAAD-EA4A-483B-B002-377CEDCA2D79}" type="presParOf" srcId="{C2AFE389-ED38-4F0C-9C4A-F7456470AAA3}" destId="{3F2457E9-8899-4200-A479-1939AAA4602E}" srcOrd="2" destOrd="0" presId="urn:microsoft.com/office/officeart/2005/8/layout/radial4"/>
    <dgm:cxn modelId="{654C227C-E42F-40C3-AFC0-8C6848FD8EC5}" type="presParOf" srcId="{C2AFE389-ED38-4F0C-9C4A-F7456470AAA3}" destId="{9516BAEF-FEDE-40AD-8EB9-BE3B2F093799}" srcOrd="3" destOrd="0" presId="urn:microsoft.com/office/officeart/2005/8/layout/radial4"/>
    <dgm:cxn modelId="{3899BD27-EEF4-47F7-B42D-179E0C57E84F}" type="presParOf" srcId="{C2AFE389-ED38-4F0C-9C4A-F7456470AAA3}" destId="{3A714FD3-8F70-4B6C-BABC-0166D424FB34}" srcOrd="4" destOrd="0" presId="urn:microsoft.com/office/officeart/2005/8/layout/radial4"/>
    <dgm:cxn modelId="{27C77A25-A035-439D-AF32-E4AA2F99798C}" type="presParOf" srcId="{C2AFE389-ED38-4F0C-9C4A-F7456470AAA3}" destId="{5892A0AF-8406-41F4-A240-B07C98B627F4}" srcOrd="5" destOrd="0" presId="urn:microsoft.com/office/officeart/2005/8/layout/radial4"/>
    <dgm:cxn modelId="{3A457954-C38D-4B69-8899-92ADAC9FF981}" type="presParOf" srcId="{C2AFE389-ED38-4F0C-9C4A-F7456470AAA3}" destId="{9A1F0600-4D6F-4BAE-BB97-0C9D39D7221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4687124-0DBF-4338-855A-324095E73EBC}"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2DB52CC1-C1C5-4F23-AF6D-414BA6E0FDA3}">
      <dgm:prSet phldrT="[Text]"/>
      <dgm:spPr/>
      <dgm:t>
        <a:bodyPr/>
        <a:lstStyle/>
        <a:p>
          <a:r>
            <a:rPr lang="en-US" dirty="0" smtClean="0"/>
            <a:t>County Family Treatment Court</a:t>
          </a:r>
          <a:endParaRPr lang="en-US" dirty="0"/>
        </a:p>
      </dgm:t>
    </dgm:pt>
    <dgm:pt modelId="{1CFF3C2B-37E8-4A53-8192-B9A886DB710A}" type="parTrans" cxnId="{130D18CF-7382-4CC0-8554-9FCDAB6911A0}">
      <dgm:prSet/>
      <dgm:spPr/>
      <dgm:t>
        <a:bodyPr/>
        <a:lstStyle/>
        <a:p>
          <a:endParaRPr lang="en-US"/>
        </a:p>
      </dgm:t>
    </dgm:pt>
    <dgm:pt modelId="{EED3AC10-26B3-49A0-BA69-1A6329BA5568}" type="sibTrans" cxnId="{130D18CF-7382-4CC0-8554-9FCDAB6911A0}">
      <dgm:prSet/>
      <dgm:spPr/>
      <dgm:t>
        <a:bodyPr/>
        <a:lstStyle/>
        <a:p>
          <a:endParaRPr lang="en-US"/>
        </a:p>
      </dgm:t>
    </dgm:pt>
    <dgm:pt modelId="{036E7F22-8FD7-415D-8689-CE6F60B37CCE}">
      <dgm:prSet phldrT="[Text]"/>
      <dgm:spPr>
        <a:solidFill>
          <a:srgbClr val="7030A0"/>
        </a:solidFill>
      </dgm:spPr>
      <dgm:t>
        <a:bodyPr/>
        <a:lstStyle/>
        <a:p>
          <a:r>
            <a:rPr lang="en-US" dirty="0" smtClean="0"/>
            <a:t>Local Steering Committee or Community Stakeholders Team</a:t>
          </a:r>
          <a:endParaRPr lang="en-US" dirty="0"/>
        </a:p>
      </dgm:t>
    </dgm:pt>
    <dgm:pt modelId="{5F08EF77-E829-479C-91A9-FDFFCC76753F}" type="parTrans" cxnId="{3D402884-B71C-4837-8B87-1C09BDBCC909}">
      <dgm:prSet/>
      <dgm:spPr/>
      <dgm:t>
        <a:bodyPr/>
        <a:lstStyle/>
        <a:p>
          <a:endParaRPr lang="en-US"/>
        </a:p>
      </dgm:t>
    </dgm:pt>
    <dgm:pt modelId="{85E7FE05-7260-47EB-AB12-1B35F8E84194}" type="sibTrans" cxnId="{3D402884-B71C-4837-8B87-1C09BDBCC909}">
      <dgm:prSet/>
      <dgm:spPr/>
      <dgm:t>
        <a:bodyPr/>
        <a:lstStyle/>
        <a:p>
          <a:endParaRPr lang="en-US"/>
        </a:p>
      </dgm:t>
    </dgm:pt>
    <dgm:pt modelId="{CBEDAE71-3D3D-4990-B4C6-5688D21186C0}">
      <dgm:prSet phldrT="[Text]"/>
      <dgm:spPr>
        <a:solidFill>
          <a:srgbClr val="7030A0"/>
        </a:solidFill>
      </dgm:spPr>
      <dgm:t>
        <a:bodyPr/>
        <a:lstStyle/>
        <a:p>
          <a:pPr algn="ctr"/>
          <a:r>
            <a:rPr lang="en-US" u="sng" dirty="0" smtClean="0"/>
            <a:t>Local Oversight/Policy</a:t>
          </a:r>
          <a:r>
            <a:rPr lang="en-US" u="sng" baseline="0" dirty="0" smtClean="0"/>
            <a:t> and Procedures Team</a:t>
          </a:r>
        </a:p>
        <a:p>
          <a:pPr algn="l"/>
          <a:r>
            <a:rPr lang="en-US" u="none" baseline="0" dirty="0" smtClean="0"/>
            <a:t>Policy and Procedure Decisions</a:t>
          </a:r>
        </a:p>
        <a:p>
          <a:pPr algn="l"/>
          <a:r>
            <a:rPr lang="en-US" u="none" baseline="0" dirty="0" smtClean="0"/>
            <a:t>Updates to the Policy and Procedure Manual</a:t>
          </a:r>
        </a:p>
        <a:p>
          <a:pPr algn="l"/>
          <a:r>
            <a:rPr lang="en-US" u="none" baseline="0" dirty="0" smtClean="0"/>
            <a:t>Discussion of Entrance and Phasing Requirements</a:t>
          </a:r>
        </a:p>
        <a:p>
          <a:pPr algn="l"/>
          <a:r>
            <a:rPr lang="en-US" u="none" baseline="0" dirty="0" smtClean="0"/>
            <a:t>Identification of Needs outside of hearings and staffing</a:t>
          </a:r>
        </a:p>
      </dgm:t>
    </dgm:pt>
    <dgm:pt modelId="{15CD5403-3278-4E87-A05E-3A512D108A24}" type="parTrans" cxnId="{0AC376B0-1E12-4336-8F95-DC9E63FA3D0E}">
      <dgm:prSet/>
      <dgm:spPr/>
      <dgm:t>
        <a:bodyPr/>
        <a:lstStyle/>
        <a:p>
          <a:endParaRPr lang="en-US"/>
        </a:p>
      </dgm:t>
    </dgm:pt>
    <dgm:pt modelId="{6281C7C6-6F06-4568-8DB7-90BDF61CB152}" type="sibTrans" cxnId="{0AC376B0-1E12-4336-8F95-DC9E63FA3D0E}">
      <dgm:prSet/>
      <dgm:spPr/>
      <dgm:t>
        <a:bodyPr/>
        <a:lstStyle/>
        <a:p>
          <a:endParaRPr lang="en-US"/>
        </a:p>
      </dgm:t>
    </dgm:pt>
    <dgm:pt modelId="{EAF5A092-9EBD-4A67-8A45-8613F9901C32}">
      <dgm:prSet phldrT="[Text]"/>
      <dgm:spPr>
        <a:solidFill>
          <a:srgbClr val="7030A0"/>
        </a:solidFill>
      </dgm:spPr>
      <dgm:t>
        <a:bodyPr/>
        <a:lstStyle/>
        <a:p>
          <a:r>
            <a:rPr lang="en-US" dirty="0" smtClean="0"/>
            <a:t>Local Operational Team</a:t>
          </a:r>
          <a:endParaRPr lang="en-US" dirty="0"/>
        </a:p>
      </dgm:t>
    </dgm:pt>
    <dgm:pt modelId="{69927CE2-A4B4-43F3-B191-5D7C6B0A6139}" type="sibTrans" cxnId="{42F05694-099C-49FB-A4F9-62D121603D40}">
      <dgm:prSet/>
      <dgm:spPr/>
      <dgm:t>
        <a:bodyPr/>
        <a:lstStyle/>
        <a:p>
          <a:endParaRPr lang="en-US"/>
        </a:p>
      </dgm:t>
    </dgm:pt>
    <dgm:pt modelId="{8BD1333D-AB99-474F-B5EF-B401E1B21FEC}" type="parTrans" cxnId="{42F05694-099C-49FB-A4F9-62D121603D40}">
      <dgm:prSet/>
      <dgm:spPr/>
      <dgm:t>
        <a:bodyPr/>
        <a:lstStyle/>
        <a:p>
          <a:endParaRPr lang="en-US"/>
        </a:p>
      </dgm:t>
    </dgm:pt>
    <dgm:pt modelId="{C2AFE389-ED38-4F0C-9C4A-F7456470AAA3}" type="pres">
      <dgm:prSet presAssocID="{34687124-0DBF-4338-855A-324095E73EBC}" presName="cycle" presStyleCnt="0">
        <dgm:presLayoutVars>
          <dgm:chMax val="1"/>
          <dgm:dir/>
          <dgm:animLvl val="ctr"/>
          <dgm:resizeHandles val="exact"/>
        </dgm:presLayoutVars>
      </dgm:prSet>
      <dgm:spPr/>
      <dgm:t>
        <a:bodyPr/>
        <a:lstStyle/>
        <a:p>
          <a:endParaRPr lang="en-US"/>
        </a:p>
      </dgm:t>
    </dgm:pt>
    <dgm:pt modelId="{09837BB5-C59A-4C4B-BE9A-50E2322D81BE}" type="pres">
      <dgm:prSet presAssocID="{2DB52CC1-C1C5-4F23-AF6D-414BA6E0FDA3}" presName="centerShape" presStyleLbl="node0" presStyleIdx="0" presStyleCnt="1"/>
      <dgm:spPr/>
      <dgm:t>
        <a:bodyPr/>
        <a:lstStyle/>
        <a:p>
          <a:endParaRPr lang="en-US"/>
        </a:p>
      </dgm:t>
    </dgm:pt>
    <dgm:pt modelId="{E6C5694B-A98D-4F4E-ACAB-357CB0B858BE}" type="pres">
      <dgm:prSet presAssocID="{5F08EF77-E829-479C-91A9-FDFFCC76753F}" presName="parTrans" presStyleLbl="bgSibTrans2D1" presStyleIdx="0" presStyleCnt="3"/>
      <dgm:spPr/>
      <dgm:t>
        <a:bodyPr/>
        <a:lstStyle/>
        <a:p>
          <a:endParaRPr lang="en-US"/>
        </a:p>
      </dgm:t>
    </dgm:pt>
    <dgm:pt modelId="{3F2457E9-8899-4200-A479-1939AAA4602E}" type="pres">
      <dgm:prSet presAssocID="{036E7F22-8FD7-415D-8689-CE6F60B37CCE}" presName="node" presStyleLbl="node1" presStyleIdx="0" presStyleCnt="3" custRadScaleRad="137181" custRadScaleInc="-33948">
        <dgm:presLayoutVars>
          <dgm:bulletEnabled val="1"/>
        </dgm:presLayoutVars>
      </dgm:prSet>
      <dgm:spPr/>
      <dgm:t>
        <a:bodyPr/>
        <a:lstStyle/>
        <a:p>
          <a:endParaRPr lang="en-US"/>
        </a:p>
      </dgm:t>
    </dgm:pt>
    <dgm:pt modelId="{9516BAEF-FEDE-40AD-8EB9-BE3B2F093799}" type="pres">
      <dgm:prSet presAssocID="{15CD5403-3278-4E87-A05E-3A512D108A24}" presName="parTrans" presStyleLbl="bgSibTrans2D1" presStyleIdx="1" presStyleCnt="3"/>
      <dgm:spPr/>
      <dgm:t>
        <a:bodyPr/>
        <a:lstStyle/>
        <a:p>
          <a:endParaRPr lang="en-US"/>
        </a:p>
      </dgm:t>
    </dgm:pt>
    <dgm:pt modelId="{3A714FD3-8F70-4B6C-BABC-0166D424FB34}" type="pres">
      <dgm:prSet presAssocID="{CBEDAE71-3D3D-4990-B4C6-5688D21186C0}" presName="node" presStyleLbl="node1" presStyleIdx="1" presStyleCnt="3" custScaleX="206525" custScaleY="239038" custRadScaleRad="63397" custRadScaleInc="-768">
        <dgm:presLayoutVars>
          <dgm:bulletEnabled val="1"/>
        </dgm:presLayoutVars>
      </dgm:prSet>
      <dgm:spPr/>
      <dgm:t>
        <a:bodyPr/>
        <a:lstStyle/>
        <a:p>
          <a:endParaRPr lang="en-US"/>
        </a:p>
      </dgm:t>
    </dgm:pt>
    <dgm:pt modelId="{5892A0AF-8406-41F4-A240-B07C98B627F4}" type="pres">
      <dgm:prSet presAssocID="{8BD1333D-AB99-474F-B5EF-B401E1B21FEC}" presName="parTrans" presStyleLbl="bgSibTrans2D1" presStyleIdx="2" presStyleCnt="3"/>
      <dgm:spPr/>
      <dgm:t>
        <a:bodyPr/>
        <a:lstStyle/>
        <a:p>
          <a:endParaRPr lang="en-US"/>
        </a:p>
      </dgm:t>
    </dgm:pt>
    <dgm:pt modelId="{9A1F0600-4D6F-4BAE-BB97-0C9D39D7221A}" type="pres">
      <dgm:prSet presAssocID="{EAF5A092-9EBD-4A67-8A45-8613F9901C32}" presName="node" presStyleLbl="node1" presStyleIdx="2" presStyleCnt="3" custRadScaleRad="130877" custRadScaleInc="32462">
        <dgm:presLayoutVars>
          <dgm:bulletEnabled val="1"/>
        </dgm:presLayoutVars>
      </dgm:prSet>
      <dgm:spPr/>
      <dgm:t>
        <a:bodyPr/>
        <a:lstStyle/>
        <a:p>
          <a:endParaRPr lang="en-US"/>
        </a:p>
      </dgm:t>
    </dgm:pt>
  </dgm:ptLst>
  <dgm:cxnLst>
    <dgm:cxn modelId="{D6DA87DA-4AF1-422F-B544-78003BAA99D4}" type="presOf" srcId="{5F08EF77-E829-479C-91A9-FDFFCC76753F}" destId="{E6C5694B-A98D-4F4E-ACAB-357CB0B858BE}" srcOrd="0" destOrd="0" presId="urn:microsoft.com/office/officeart/2005/8/layout/radial4"/>
    <dgm:cxn modelId="{130D18CF-7382-4CC0-8554-9FCDAB6911A0}" srcId="{34687124-0DBF-4338-855A-324095E73EBC}" destId="{2DB52CC1-C1C5-4F23-AF6D-414BA6E0FDA3}" srcOrd="0" destOrd="0" parTransId="{1CFF3C2B-37E8-4A53-8192-B9A886DB710A}" sibTransId="{EED3AC10-26B3-49A0-BA69-1A6329BA5568}"/>
    <dgm:cxn modelId="{10BBFC1D-E4D8-4ABA-ABBB-F7CC09A38F3E}" type="presOf" srcId="{15CD5403-3278-4E87-A05E-3A512D108A24}" destId="{9516BAEF-FEDE-40AD-8EB9-BE3B2F093799}" srcOrd="0" destOrd="0" presId="urn:microsoft.com/office/officeart/2005/8/layout/radial4"/>
    <dgm:cxn modelId="{4B8DE92D-2304-4A72-B6DD-C1FD5C43BA23}" type="presOf" srcId="{EAF5A092-9EBD-4A67-8A45-8613F9901C32}" destId="{9A1F0600-4D6F-4BAE-BB97-0C9D39D7221A}" srcOrd="0" destOrd="0" presId="urn:microsoft.com/office/officeart/2005/8/layout/radial4"/>
    <dgm:cxn modelId="{E409B511-9DA9-495A-87B0-105C16E68D52}" type="presOf" srcId="{8BD1333D-AB99-474F-B5EF-B401E1B21FEC}" destId="{5892A0AF-8406-41F4-A240-B07C98B627F4}" srcOrd="0" destOrd="0" presId="urn:microsoft.com/office/officeart/2005/8/layout/radial4"/>
    <dgm:cxn modelId="{7738EB36-F83F-4BE9-9ED2-84EE20BE6922}" type="presOf" srcId="{036E7F22-8FD7-415D-8689-CE6F60B37CCE}" destId="{3F2457E9-8899-4200-A479-1939AAA4602E}" srcOrd="0" destOrd="0" presId="urn:microsoft.com/office/officeart/2005/8/layout/radial4"/>
    <dgm:cxn modelId="{EEC38FB7-C231-4D01-9ADA-DC2BCAA31042}" type="presOf" srcId="{2DB52CC1-C1C5-4F23-AF6D-414BA6E0FDA3}" destId="{09837BB5-C59A-4C4B-BE9A-50E2322D81BE}" srcOrd="0" destOrd="0" presId="urn:microsoft.com/office/officeart/2005/8/layout/radial4"/>
    <dgm:cxn modelId="{42F05694-099C-49FB-A4F9-62D121603D40}" srcId="{2DB52CC1-C1C5-4F23-AF6D-414BA6E0FDA3}" destId="{EAF5A092-9EBD-4A67-8A45-8613F9901C32}" srcOrd="2" destOrd="0" parTransId="{8BD1333D-AB99-474F-B5EF-B401E1B21FEC}" sibTransId="{69927CE2-A4B4-43F3-B191-5D7C6B0A6139}"/>
    <dgm:cxn modelId="{03EB3A80-77FF-4606-9C69-58644051B97A}" type="presOf" srcId="{34687124-0DBF-4338-855A-324095E73EBC}" destId="{C2AFE389-ED38-4F0C-9C4A-F7456470AAA3}" srcOrd="0" destOrd="0" presId="urn:microsoft.com/office/officeart/2005/8/layout/radial4"/>
    <dgm:cxn modelId="{3D402884-B71C-4837-8B87-1C09BDBCC909}" srcId="{2DB52CC1-C1C5-4F23-AF6D-414BA6E0FDA3}" destId="{036E7F22-8FD7-415D-8689-CE6F60B37CCE}" srcOrd="0" destOrd="0" parTransId="{5F08EF77-E829-479C-91A9-FDFFCC76753F}" sibTransId="{85E7FE05-7260-47EB-AB12-1B35F8E84194}"/>
    <dgm:cxn modelId="{0AC376B0-1E12-4336-8F95-DC9E63FA3D0E}" srcId="{2DB52CC1-C1C5-4F23-AF6D-414BA6E0FDA3}" destId="{CBEDAE71-3D3D-4990-B4C6-5688D21186C0}" srcOrd="1" destOrd="0" parTransId="{15CD5403-3278-4E87-A05E-3A512D108A24}" sibTransId="{6281C7C6-6F06-4568-8DB7-90BDF61CB152}"/>
    <dgm:cxn modelId="{5965DA09-73A2-447B-A7F2-225C0FCAD10D}" type="presOf" srcId="{CBEDAE71-3D3D-4990-B4C6-5688D21186C0}" destId="{3A714FD3-8F70-4B6C-BABC-0166D424FB34}" srcOrd="0" destOrd="0" presId="urn:microsoft.com/office/officeart/2005/8/layout/radial4"/>
    <dgm:cxn modelId="{42509FBB-24B3-4986-B8F3-9A057051E79B}" type="presParOf" srcId="{C2AFE389-ED38-4F0C-9C4A-F7456470AAA3}" destId="{09837BB5-C59A-4C4B-BE9A-50E2322D81BE}" srcOrd="0" destOrd="0" presId="urn:microsoft.com/office/officeart/2005/8/layout/radial4"/>
    <dgm:cxn modelId="{90EEA3EC-F818-4B5D-B14E-6854AAFE28A6}" type="presParOf" srcId="{C2AFE389-ED38-4F0C-9C4A-F7456470AAA3}" destId="{E6C5694B-A98D-4F4E-ACAB-357CB0B858BE}" srcOrd="1" destOrd="0" presId="urn:microsoft.com/office/officeart/2005/8/layout/radial4"/>
    <dgm:cxn modelId="{C3720CC2-3E7D-4458-8D11-578DE203FEF3}" type="presParOf" srcId="{C2AFE389-ED38-4F0C-9C4A-F7456470AAA3}" destId="{3F2457E9-8899-4200-A479-1939AAA4602E}" srcOrd="2" destOrd="0" presId="urn:microsoft.com/office/officeart/2005/8/layout/radial4"/>
    <dgm:cxn modelId="{6F459C03-EA44-45EC-80E6-9748254D8FEA}" type="presParOf" srcId="{C2AFE389-ED38-4F0C-9C4A-F7456470AAA3}" destId="{9516BAEF-FEDE-40AD-8EB9-BE3B2F093799}" srcOrd="3" destOrd="0" presId="urn:microsoft.com/office/officeart/2005/8/layout/radial4"/>
    <dgm:cxn modelId="{DD80BE3A-7B32-4930-8AF6-2E39A86FF996}" type="presParOf" srcId="{C2AFE389-ED38-4F0C-9C4A-F7456470AAA3}" destId="{3A714FD3-8F70-4B6C-BABC-0166D424FB34}" srcOrd="4" destOrd="0" presId="urn:microsoft.com/office/officeart/2005/8/layout/radial4"/>
    <dgm:cxn modelId="{E1C1A6C7-B6DF-49D8-BE9E-F6CE90BEE3A2}" type="presParOf" srcId="{C2AFE389-ED38-4F0C-9C4A-F7456470AAA3}" destId="{5892A0AF-8406-41F4-A240-B07C98B627F4}" srcOrd="5" destOrd="0" presId="urn:microsoft.com/office/officeart/2005/8/layout/radial4"/>
    <dgm:cxn modelId="{F5C1D3FE-8E20-4C2D-BCFD-23268A8DD996}" type="presParOf" srcId="{C2AFE389-ED38-4F0C-9C4A-F7456470AAA3}" destId="{9A1F0600-4D6F-4BAE-BB97-0C9D39D7221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4687124-0DBF-4338-855A-324095E73EBC}"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2DB52CC1-C1C5-4F23-AF6D-414BA6E0FDA3}">
      <dgm:prSet phldrT="[Text]"/>
      <dgm:spPr/>
      <dgm:t>
        <a:bodyPr/>
        <a:lstStyle/>
        <a:p>
          <a:r>
            <a:rPr lang="en-US" dirty="0" smtClean="0"/>
            <a:t>County Family Treatment Court</a:t>
          </a:r>
          <a:endParaRPr lang="en-US" dirty="0"/>
        </a:p>
      </dgm:t>
    </dgm:pt>
    <dgm:pt modelId="{1CFF3C2B-37E8-4A53-8192-B9A886DB710A}" type="parTrans" cxnId="{130D18CF-7382-4CC0-8554-9FCDAB6911A0}">
      <dgm:prSet/>
      <dgm:spPr/>
      <dgm:t>
        <a:bodyPr/>
        <a:lstStyle/>
        <a:p>
          <a:endParaRPr lang="en-US"/>
        </a:p>
      </dgm:t>
    </dgm:pt>
    <dgm:pt modelId="{EED3AC10-26B3-49A0-BA69-1A6329BA5568}" type="sibTrans" cxnId="{130D18CF-7382-4CC0-8554-9FCDAB6911A0}">
      <dgm:prSet/>
      <dgm:spPr/>
      <dgm:t>
        <a:bodyPr/>
        <a:lstStyle/>
        <a:p>
          <a:endParaRPr lang="en-US"/>
        </a:p>
      </dgm:t>
    </dgm:pt>
    <dgm:pt modelId="{036E7F22-8FD7-415D-8689-CE6F60B37CCE}">
      <dgm:prSet phldrT="[Text]"/>
      <dgm:spPr>
        <a:solidFill>
          <a:srgbClr val="7030A0"/>
        </a:solidFill>
      </dgm:spPr>
      <dgm:t>
        <a:bodyPr/>
        <a:lstStyle/>
        <a:p>
          <a:r>
            <a:rPr lang="en-US" dirty="0" smtClean="0"/>
            <a:t>Local Steering Committee or Community Stakeholders Team</a:t>
          </a:r>
          <a:endParaRPr lang="en-US" dirty="0"/>
        </a:p>
      </dgm:t>
    </dgm:pt>
    <dgm:pt modelId="{5F08EF77-E829-479C-91A9-FDFFCC76753F}" type="parTrans" cxnId="{3D402884-B71C-4837-8B87-1C09BDBCC909}">
      <dgm:prSet/>
      <dgm:spPr/>
      <dgm:t>
        <a:bodyPr/>
        <a:lstStyle/>
        <a:p>
          <a:endParaRPr lang="en-US"/>
        </a:p>
      </dgm:t>
    </dgm:pt>
    <dgm:pt modelId="{85E7FE05-7260-47EB-AB12-1B35F8E84194}" type="sibTrans" cxnId="{3D402884-B71C-4837-8B87-1C09BDBCC909}">
      <dgm:prSet/>
      <dgm:spPr/>
      <dgm:t>
        <a:bodyPr/>
        <a:lstStyle/>
        <a:p>
          <a:endParaRPr lang="en-US"/>
        </a:p>
      </dgm:t>
    </dgm:pt>
    <dgm:pt modelId="{CBEDAE71-3D3D-4990-B4C6-5688D21186C0}">
      <dgm:prSet phldrT="[Text]"/>
      <dgm:spPr>
        <a:solidFill>
          <a:srgbClr val="7030A0"/>
        </a:solidFill>
      </dgm:spPr>
      <dgm:t>
        <a:bodyPr/>
        <a:lstStyle/>
        <a:p>
          <a:r>
            <a:rPr lang="en-US" dirty="0" smtClean="0"/>
            <a:t>Local Oversight/Policy</a:t>
          </a:r>
          <a:r>
            <a:rPr lang="en-US" baseline="0" dirty="0" smtClean="0"/>
            <a:t> and Procedures Team</a:t>
          </a:r>
          <a:endParaRPr lang="en-US" dirty="0"/>
        </a:p>
      </dgm:t>
    </dgm:pt>
    <dgm:pt modelId="{15CD5403-3278-4E87-A05E-3A512D108A24}" type="parTrans" cxnId="{0AC376B0-1E12-4336-8F95-DC9E63FA3D0E}">
      <dgm:prSet/>
      <dgm:spPr/>
      <dgm:t>
        <a:bodyPr/>
        <a:lstStyle/>
        <a:p>
          <a:endParaRPr lang="en-US"/>
        </a:p>
      </dgm:t>
    </dgm:pt>
    <dgm:pt modelId="{6281C7C6-6F06-4568-8DB7-90BDF61CB152}" type="sibTrans" cxnId="{0AC376B0-1E12-4336-8F95-DC9E63FA3D0E}">
      <dgm:prSet/>
      <dgm:spPr/>
      <dgm:t>
        <a:bodyPr/>
        <a:lstStyle/>
        <a:p>
          <a:endParaRPr lang="en-US"/>
        </a:p>
      </dgm:t>
    </dgm:pt>
    <dgm:pt modelId="{EAF5A092-9EBD-4A67-8A45-8613F9901C32}">
      <dgm:prSet phldrT="[Text]"/>
      <dgm:spPr>
        <a:solidFill>
          <a:srgbClr val="7030A0"/>
        </a:solidFill>
      </dgm:spPr>
      <dgm:t>
        <a:bodyPr/>
        <a:lstStyle/>
        <a:p>
          <a:r>
            <a:rPr lang="en-US" dirty="0" smtClean="0"/>
            <a:t>Local Operational Team</a:t>
          </a:r>
          <a:endParaRPr lang="en-US" dirty="0"/>
        </a:p>
      </dgm:t>
    </dgm:pt>
    <dgm:pt modelId="{69927CE2-A4B4-43F3-B191-5D7C6B0A6139}" type="sibTrans" cxnId="{42F05694-099C-49FB-A4F9-62D121603D40}">
      <dgm:prSet/>
      <dgm:spPr/>
      <dgm:t>
        <a:bodyPr/>
        <a:lstStyle/>
        <a:p>
          <a:endParaRPr lang="en-US"/>
        </a:p>
      </dgm:t>
    </dgm:pt>
    <dgm:pt modelId="{8BD1333D-AB99-474F-B5EF-B401E1B21FEC}" type="parTrans" cxnId="{42F05694-099C-49FB-A4F9-62D121603D40}">
      <dgm:prSet/>
      <dgm:spPr/>
      <dgm:t>
        <a:bodyPr/>
        <a:lstStyle/>
        <a:p>
          <a:endParaRPr lang="en-US"/>
        </a:p>
      </dgm:t>
    </dgm:pt>
    <dgm:pt modelId="{C2AFE389-ED38-4F0C-9C4A-F7456470AAA3}" type="pres">
      <dgm:prSet presAssocID="{34687124-0DBF-4338-855A-324095E73EBC}" presName="cycle" presStyleCnt="0">
        <dgm:presLayoutVars>
          <dgm:chMax val="1"/>
          <dgm:dir/>
          <dgm:animLvl val="ctr"/>
          <dgm:resizeHandles val="exact"/>
        </dgm:presLayoutVars>
      </dgm:prSet>
      <dgm:spPr/>
      <dgm:t>
        <a:bodyPr/>
        <a:lstStyle/>
        <a:p>
          <a:endParaRPr lang="en-US"/>
        </a:p>
      </dgm:t>
    </dgm:pt>
    <dgm:pt modelId="{09837BB5-C59A-4C4B-BE9A-50E2322D81BE}" type="pres">
      <dgm:prSet presAssocID="{2DB52CC1-C1C5-4F23-AF6D-414BA6E0FDA3}" presName="centerShape" presStyleLbl="node0" presStyleIdx="0" presStyleCnt="1"/>
      <dgm:spPr/>
      <dgm:t>
        <a:bodyPr/>
        <a:lstStyle/>
        <a:p>
          <a:endParaRPr lang="en-US"/>
        </a:p>
      </dgm:t>
    </dgm:pt>
    <dgm:pt modelId="{E6C5694B-A98D-4F4E-ACAB-357CB0B858BE}" type="pres">
      <dgm:prSet presAssocID="{5F08EF77-E829-479C-91A9-FDFFCC76753F}" presName="parTrans" presStyleLbl="bgSibTrans2D1" presStyleIdx="0" presStyleCnt="3"/>
      <dgm:spPr/>
      <dgm:t>
        <a:bodyPr/>
        <a:lstStyle/>
        <a:p>
          <a:endParaRPr lang="en-US"/>
        </a:p>
      </dgm:t>
    </dgm:pt>
    <dgm:pt modelId="{3F2457E9-8899-4200-A479-1939AAA4602E}" type="pres">
      <dgm:prSet presAssocID="{036E7F22-8FD7-415D-8689-CE6F60B37CCE}" presName="node" presStyleLbl="node1" presStyleIdx="0" presStyleCnt="3" custRadScaleRad="137181" custRadScaleInc="-33948">
        <dgm:presLayoutVars>
          <dgm:bulletEnabled val="1"/>
        </dgm:presLayoutVars>
      </dgm:prSet>
      <dgm:spPr/>
      <dgm:t>
        <a:bodyPr/>
        <a:lstStyle/>
        <a:p>
          <a:endParaRPr lang="en-US"/>
        </a:p>
      </dgm:t>
    </dgm:pt>
    <dgm:pt modelId="{9516BAEF-FEDE-40AD-8EB9-BE3B2F093799}" type="pres">
      <dgm:prSet presAssocID="{15CD5403-3278-4E87-A05E-3A512D108A24}" presName="parTrans" presStyleLbl="bgSibTrans2D1" presStyleIdx="1" presStyleCnt="3"/>
      <dgm:spPr/>
      <dgm:t>
        <a:bodyPr/>
        <a:lstStyle/>
        <a:p>
          <a:endParaRPr lang="en-US"/>
        </a:p>
      </dgm:t>
    </dgm:pt>
    <dgm:pt modelId="{3A714FD3-8F70-4B6C-BABC-0166D424FB34}" type="pres">
      <dgm:prSet presAssocID="{CBEDAE71-3D3D-4990-B4C6-5688D21186C0}" presName="node" presStyleLbl="node1" presStyleIdx="1" presStyleCnt="3" custRadScaleRad="96656" custRadScaleInc="-504">
        <dgm:presLayoutVars>
          <dgm:bulletEnabled val="1"/>
        </dgm:presLayoutVars>
      </dgm:prSet>
      <dgm:spPr/>
      <dgm:t>
        <a:bodyPr/>
        <a:lstStyle/>
        <a:p>
          <a:endParaRPr lang="en-US"/>
        </a:p>
      </dgm:t>
    </dgm:pt>
    <dgm:pt modelId="{5892A0AF-8406-41F4-A240-B07C98B627F4}" type="pres">
      <dgm:prSet presAssocID="{8BD1333D-AB99-474F-B5EF-B401E1B21FEC}" presName="parTrans" presStyleLbl="bgSibTrans2D1" presStyleIdx="2" presStyleCnt="3"/>
      <dgm:spPr/>
      <dgm:t>
        <a:bodyPr/>
        <a:lstStyle/>
        <a:p>
          <a:endParaRPr lang="en-US"/>
        </a:p>
      </dgm:t>
    </dgm:pt>
    <dgm:pt modelId="{9A1F0600-4D6F-4BAE-BB97-0C9D39D7221A}" type="pres">
      <dgm:prSet presAssocID="{EAF5A092-9EBD-4A67-8A45-8613F9901C32}" presName="node" presStyleLbl="node1" presStyleIdx="2" presStyleCnt="3" custRadScaleRad="130877" custRadScaleInc="32462">
        <dgm:presLayoutVars>
          <dgm:bulletEnabled val="1"/>
        </dgm:presLayoutVars>
      </dgm:prSet>
      <dgm:spPr/>
      <dgm:t>
        <a:bodyPr/>
        <a:lstStyle/>
        <a:p>
          <a:endParaRPr lang="en-US"/>
        </a:p>
      </dgm:t>
    </dgm:pt>
  </dgm:ptLst>
  <dgm:cxnLst>
    <dgm:cxn modelId="{1739FB48-0EBC-4A7C-96BE-37C0F1209424}" type="presOf" srcId="{EAF5A092-9EBD-4A67-8A45-8613F9901C32}" destId="{9A1F0600-4D6F-4BAE-BB97-0C9D39D7221A}" srcOrd="0" destOrd="0" presId="urn:microsoft.com/office/officeart/2005/8/layout/radial4"/>
    <dgm:cxn modelId="{F22B3BD2-BF8A-4AEC-8023-99BFEE9C15D1}" type="presOf" srcId="{CBEDAE71-3D3D-4990-B4C6-5688D21186C0}" destId="{3A714FD3-8F70-4B6C-BABC-0166D424FB34}" srcOrd="0" destOrd="0" presId="urn:microsoft.com/office/officeart/2005/8/layout/radial4"/>
    <dgm:cxn modelId="{51985B3E-87FF-4CAE-8085-2CC4431A46DB}" type="presOf" srcId="{5F08EF77-E829-479C-91A9-FDFFCC76753F}" destId="{E6C5694B-A98D-4F4E-ACAB-357CB0B858BE}" srcOrd="0" destOrd="0" presId="urn:microsoft.com/office/officeart/2005/8/layout/radial4"/>
    <dgm:cxn modelId="{B9F2DF6E-05A6-4B09-8D08-6015DD6EA407}" type="presOf" srcId="{036E7F22-8FD7-415D-8689-CE6F60B37CCE}" destId="{3F2457E9-8899-4200-A479-1939AAA4602E}" srcOrd="0" destOrd="0" presId="urn:microsoft.com/office/officeart/2005/8/layout/radial4"/>
    <dgm:cxn modelId="{4BFA2FB6-ED4C-492B-8D45-561974C7F23F}" type="presOf" srcId="{2DB52CC1-C1C5-4F23-AF6D-414BA6E0FDA3}" destId="{09837BB5-C59A-4C4B-BE9A-50E2322D81BE}" srcOrd="0" destOrd="0" presId="urn:microsoft.com/office/officeart/2005/8/layout/radial4"/>
    <dgm:cxn modelId="{130D18CF-7382-4CC0-8554-9FCDAB6911A0}" srcId="{34687124-0DBF-4338-855A-324095E73EBC}" destId="{2DB52CC1-C1C5-4F23-AF6D-414BA6E0FDA3}" srcOrd="0" destOrd="0" parTransId="{1CFF3C2B-37E8-4A53-8192-B9A886DB710A}" sibTransId="{EED3AC10-26B3-49A0-BA69-1A6329BA5568}"/>
    <dgm:cxn modelId="{A421715A-7C81-4E07-9B06-B35C2CF7EA74}" type="presOf" srcId="{8BD1333D-AB99-474F-B5EF-B401E1B21FEC}" destId="{5892A0AF-8406-41F4-A240-B07C98B627F4}" srcOrd="0" destOrd="0" presId="urn:microsoft.com/office/officeart/2005/8/layout/radial4"/>
    <dgm:cxn modelId="{42F05694-099C-49FB-A4F9-62D121603D40}" srcId="{2DB52CC1-C1C5-4F23-AF6D-414BA6E0FDA3}" destId="{EAF5A092-9EBD-4A67-8A45-8613F9901C32}" srcOrd="2" destOrd="0" parTransId="{8BD1333D-AB99-474F-B5EF-B401E1B21FEC}" sibTransId="{69927CE2-A4B4-43F3-B191-5D7C6B0A6139}"/>
    <dgm:cxn modelId="{3221A846-6819-4109-A2F8-C456040497FB}" type="presOf" srcId="{34687124-0DBF-4338-855A-324095E73EBC}" destId="{C2AFE389-ED38-4F0C-9C4A-F7456470AAA3}" srcOrd="0" destOrd="0" presId="urn:microsoft.com/office/officeart/2005/8/layout/radial4"/>
    <dgm:cxn modelId="{F298834A-B18E-40A3-A485-0A12E0222173}" type="presOf" srcId="{15CD5403-3278-4E87-A05E-3A512D108A24}" destId="{9516BAEF-FEDE-40AD-8EB9-BE3B2F093799}" srcOrd="0" destOrd="0" presId="urn:microsoft.com/office/officeart/2005/8/layout/radial4"/>
    <dgm:cxn modelId="{3D402884-B71C-4837-8B87-1C09BDBCC909}" srcId="{2DB52CC1-C1C5-4F23-AF6D-414BA6E0FDA3}" destId="{036E7F22-8FD7-415D-8689-CE6F60B37CCE}" srcOrd="0" destOrd="0" parTransId="{5F08EF77-E829-479C-91A9-FDFFCC76753F}" sibTransId="{85E7FE05-7260-47EB-AB12-1B35F8E84194}"/>
    <dgm:cxn modelId="{0AC376B0-1E12-4336-8F95-DC9E63FA3D0E}" srcId="{2DB52CC1-C1C5-4F23-AF6D-414BA6E0FDA3}" destId="{CBEDAE71-3D3D-4990-B4C6-5688D21186C0}" srcOrd="1" destOrd="0" parTransId="{15CD5403-3278-4E87-A05E-3A512D108A24}" sibTransId="{6281C7C6-6F06-4568-8DB7-90BDF61CB152}"/>
    <dgm:cxn modelId="{271E69B3-6CBF-4335-9228-532637BA4F4A}" type="presParOf" srcId="{C2AFE389-ED38-4F0C-9C4A-F7456470AAA3}" destId="{09837BB5-C59A-4C4B-BE9A-50E2322D81BE}" srcOrd="0" destOrd="0" presId="urn:microsoft.com/office/officeart/2005/8/layout/radial4"/>
    <dgm:cxn modelId="{D95F9C05-531E-4E02-93F2-5E733B0CEB55}" type="presParOf" srcId="{C2AFE389-ED38-4F0C-9C4A-F7456470AAA3}" destId="{E6C5694B-A98D-4F4E-ACAB-357CB0B858BE}" srcOrd="1" destOrd="0" presId="urn:microsoft.com/office/officeart/2005/8/layout/radial4"/>
    <dgm:cxn modelId="{AB0A9384-378B-4301-9B9F-6F204F5CE665}" type="presParOf" srcId="{C2AFE389-ED38-4F0C-9C4A-F7456470AAA3}" destId="{3F2457E9-8899-4200-A479-1939AAA4602E}" srcOrd="2" destOrd="0" presId="urn:microsoft.com/office/officeart/2005/8/layout/radial4"/>
    <dgm:cxn modelId="{48379F36-8AF6-4A5D-B09A-DE43D29C3E99}" type="presParOf" srcId="{C2AFE389-ED38-4F0C-9C4A-F7456470AAA3}" destId="{9516BAEF-FEDE-40AD-8EB9-BE3B2F093799}" srcOrd="3" destOrd="0" presId="urn:microsoft.com/office/officeart/2005/8/layout/radial4"/>
    <dgm:cxn modelId="{C016A4DE-06DF-47B6-93FA-7BD140B73E4D}" type="presParOf" srcId="{C2AFE389-ED38-4F0C-9C4A-F7456470AAA3}" destId="{3A714FD3-8F70-4B6C-BABC-0166D424FB34}" srcOrd="4" destOrd="0" presId="urn:microsoft.com/office/officeart/2005/8/layout/radial4"/>
    <dgm:cxn modelId="{6F1E31B1-F84D-4D63-905B-6269F53683A3}" type="presParOf" srcId="{C2AFE389-ED38-4F0C-9C4A-F7456470AAA3}" destId="{5892A0AF-8406-41F4-A240-B07C98B627F4}" srcOrd="5" destOrd="0" presId="urn:microsoft.com/office/officeart/2005/8/layout/radial4"/>
    <dgm:cxn modelId="{231D9D1D-8DFC-415F-872E-0AE5F7223143}" type="presParOf" srcId="{C2AFE389-ED38-4F0C-9C4A-F7456470AAA3}" destId="{9A1F0600-4D6F-4BAE-BB97-0C9D39D7221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7BB5-C59A-4C4B-BE9A-50E2322D81BE}">
      <dsp:nvSpPr>
        <dsp:cNvPr id="0" name=""/>
        <dsp:cNvSpPr/>
      </dsp:nvSpPr>
      <dsp:spPr>
        <a:xfrm>
          <a:off x="4240047" y="2690946"/>
          <a:ext cx="2256192" cy="225619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County Family Treatment Court</a:t>
          </a:r>
          <a:endParaRPr lang="en-US" sz="2700" kern="1200" dirty="0"/>
        </a:p>
      </dsp:txBody>
      <dsp:txXfrm>
        <a:off x="4570459" y="3021358"/>
        <a:ext cx="1595368" cy="1595368"/>
      </dsp:txXfrm>
    </dsp:sp>
    <dsp:sp modelId="{E6C5694B-A98D-4F4E-ACAB-357CB0B858BE}">
      <dsp:nvSpPr>
        <dsp:cNvPr id="0" name=""/>
        <dsp:cNvSpPr/>
      </dsp:nvSpPr>
      <dsp:spPr>
        <a:xfrm rot="11677872">
          <a:off x="1393333" y="2821713"/>
          <a:ext cx="2772134"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2457E9-8899-4200-A479-1939AAA4602E}">
      <dsp:nvSpPr>
        <dsp:cNvPr id="0" name=""/>
        <dsp:cNvSpPr/>
      </dsp:nvSpPr>
      <dsp:spPr>
        <a:xfrm>
          <a:off x="366589" y="1935751"/>
          <a:ext cx="2143383" cy="1714706"/>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Local Steering Committee or Community Stakeholders Team</a:t>
          </a:r>
          <a:endParaRPr lang="en-US" sz="2100" kern="1200" dirty="0"/>
        </a:p>
      </dsp:txBody>
      <dsp:txXfrm>
        <a:off x="416811" y="1985973"/>
        <a:ext cx="2042939" cy="1614262"/>
      </dsp:txXfrm>
    </dsp:sp>
    <dsp:sp modelId="{9516BAEF-FEDE-40AD-8EB9-BE3B2F093799}">
      <dsp:nvSpPr>
        <dsp:cNvPr id="0" name=""/>
        <dsp:cNvSpPr/>
      </dsp:nvSpPr>
      <dsp:spPr>
        <a:xfrm rot="16181856">
          <a:off x="4538220" y="1454974"/>
          <a:ext cx="1638285"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714FD3-8F70-4B6C-BABC-0166D424FB34}">
      <dsp:nvSpPr>
        <dsp:cNvPr id="0" name=""/>
        <dsp:cNvSpPr/>
      </dsp:nvSpPr>
      <dsp:spPr>
        <a:xfrm>
          <a:off x="4281348" y="99997"/>
          <a:ext cx="2143383" cy="1714706"/>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Local Oversight/Policy</a:t>
          </a:r>
          <a:r>
            <a:rPr lang="en-US" sz="2100" kern="1200" baseline="0" dirty="0" smtClean="0"/>
            <a:t> and Procedures Team</a:t>
          </a:r>
          <a:endParaRPr lang="en-US" sz="2100" kern="1200" dirty="0"/>
        </a:p>
      </dsp:txBody>
      <dsp:txXfrm>
        <a:off x="4331570" y="150219"/>
        <a:ext cx="2042939" cy="1614262"/>
      </dsp:txXfrm>
    </dsp:sp>
    <dsp:sp modelId="{5892A0AF-8406-41F4-A240-B07C98B627F4}">
      <dsp:nvSpPr>
        <dsp:cNvPr id="0" name=""/>
        <dsp:cNvSpPr/>
      </dsp:nvSpPr>
      <dsp:spPr>
        <a:xfrm rot="20668632">
          <a:off x="6553315" y="2807860"/>
          <a:ext cx="2595754"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F0600-4D6F-4BAE-BB97-0C9D39D7221A}">
      <dsp:nvSpPr>
        <dsp:cNvPr id="0" name=""/>
        <dsp:cNvSpPr/>
      </dsp:nvSpPr>
      <dsp:spPr>
        <a:xfrm>
          <a:off x="8030036" y="1924674"/>
          <a:ext cx="2143383" cy="1714706"/>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Local Operational Team</a:t>
          </a:r>
          <a:endParaRPr lang="en-US" sz="2100" kern="1200" dirty="0"/>
        </a:p>
      </dsp:txBody>
      <dsp:txXfrm>
        <a:off x="8080258" y="1974896"/>
        <a:ext cx="2042939" cy="1614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7BB5-C59A-4C4B-BE9A-50E2322D81BE}">
      <dsp:nvSpPr>
        <dsp:cNvPr id="0" name=""/>
        <dsp:cNvSpPr/>
      </dsp:nvSpPr>
      <dsp:spPr>
        <a:xfrm>
          <a:off x="3447847" y="2690946"/>
          <a:ext cx="2256192" cy="225619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County Family Treatment Court</a:t>
          </a:r>
          <a:endParaRPr lang="en-US" sz="2700" kern="1200" dirty="0"/>
        </a:p>
      </dsp:txBody>
      <dsp:txXfrm>
        <a:off x="3778259" y="3021358"/>
        <a:ext cx="1595368" cy="1595368"/>
      </dsp:txXfrm>
    </dsp:sp>
    <dsp:sp modelId="{E6C5694B-A98D-4F4E-ACAB-357CB0B858BE}">
      <dsp:nvSpPr>
        <dsp:cNvPr id="0" name=""/>
        <dsp:cNvSpPr/>
      </dsp:nvSpPr>
      <dsp:spPr>
        <a:xfrm rot="11779105">
          <a:off x="1023662" y="2806586"/>
          <a:ext cx="2384471"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2457E9-8899-4200-A479-1939AAA4602E}">
      <dsp:nvSpPr>
        <dsp:cNvPr id="0" name=""/>
        <dsp:cNvSpPr/>
      </dsp:nvSpPr>
      <dsp:spPr>
        <a:xfrm>
          <a:off x="0" y="1935751"/>
          <a:ext cx="2143383" cy="1714706"/>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Local Steering Committee or Community Stakeholders Team</a:t>
          </a:r>
          <a:endParaRPr lang="en-US" sz="2100" kern="1200" dirty="0"/>
        </a:p>
      </dsp:txBody>
      <dsp:txXfrm>
        <a:off x="50222" y="1985973"/>
        <a:ext cx="2042939" cy="1614262"/>
      </dsp:txXfrm>
    </dsp:sp>
    <dsp:sp modelId="{9516BAEF-FEDE-40AD-8EB9-BE3B2F093799}">
      <dsp:nvSpPr>
        <dsp:cNvPr id="0" name=""/>
        <dsp:cNvSpPr/>
      </dsp:nvSpPr>
      <dsp:spPr>
        <a:xfrm rot="16181856">
          <a:off x="3746020" y="1454974"/>
          <a:ext cx="1638285"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714FD3-8F70-4B6C-BABC-0166D424FB34}">
      <dsp:nvSpPr>
        <dsp:cNvPr id="0" name=""/>
        <dsp:cNvSpPr/>
      </dsp:nvSpPr>
      <dsp:spPr>
        <a:xfrm>
          <a:off x="3489148" y="99997"/>
          <a:ext cx="2143383" cy="1714706"/>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Local Oversight/Policy</a:t>
          </a:r>
          <a:r>
            <a:rPr lang="en-US" sz="2100" kern="1200" baseline="0" dirty="0" smtClean="0"/>
            <a:t> and Procedures Team</a:t>
          </a:r>
          <a:endParaRPr lang="en-US" sz="2100" kern="1200" dirty="0"/>
        </a:p>
      </dsp:txBody>
      <dsp:txXfrm>
        <a:off x="3539370" y="150219"/>
        <a:ext cx="2042939" cy="1614262"/>
      </dsp:txXfrm>
    </dsp:sp>
    <dsp:sp modelId="{5892A0AF-8406-41F4-A240-B07C98B627F4}">
      <dsp:nvSpPr>
        <dsp:cNvPr id="0" name=""/>
        <dsp:cNvSpPr/>
      </dsp:nvSpPr>
      <dsp:spPr>
        <a:xfrm rot="20283036">
          <a:off x="5660591" y="2625125"/>
          <a:ext cx="2160289"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F0600-4D6F-4BAE-BB97-0C9D39D7221A}">
      <dsp:nvSpPr>
        <dsp:cNvPr id="0" name=""/>
        <dsp:cNvSpPr/>
      </dsp:nvSpPr>
      <dsp:spPr>
        <a:xfrm>
          <a:off x="5086495" y="685586"/>
          <a:ext cx="5312182" cy="3714603"/>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u="sng" kern="1200" dirty="0" smtClean="0"/>
            <a:t>Local Operational Team</a:t>
          </a:r>
        </a:p>
        <a:p>
          <a:pPr lvl="0" algn="l" defTabSz="933450">
            <a:lnSpc>
              <a:spcPct val="90000"/>
            </a:lnSpc>
            <a:spcBef>
              <a:spcPct val="0"/>
            </a:spcBef>
            <a:spcAft>
              <a:spcPct val="35000"/>
            </a:spcAft>
          </a:pPr>
          <a:r>
            <a:rPr lang="en-US" sz="2100" kern="1200" dirty="0" smtClean="0"/>
            <a:t>Organizes, facilitates, or attends staffing</a:t>
          </a:r>
        </a:p>
        <a:p>
          <a:pPr lvl="0" algn="l" defTabSz="933450">
            <a:lnSpc>
              <a:spcPct val="90000"/>
            </a:lnSpc>
            <a:spcBef>
              <a:spcPct val="0"/>
            </a:spcBef>
            <a:spcAft>
              <a:spcPct val="35000"/>
            </a:spcAft>
          </a:pPr>
          <a:r>
            <a:rPr lang="en-US" sz="2100" kern="1200" dirty="0" smtClean="0"/>
            <a:t>Submits information or collects and distributes information for staffing and committees</a:t>
          </a:r>
        </a:p>
        <a:p>
          <a:pPr lvl="0" algn="l" defTabSz="933450">
            <a:lnSpc>
              <a:spcPct val="90000"/>
            </a:lnSpc>
            <a:spcBef>
              <a:spcPct val="0"/>
            </a:spcBef>
            <a:spcAft>
              <a:spcPct val="35000"/>
            </a:spcAft>
          </a:pPr>
          <a:r>
            <a:rPr lang="en-US" sz="2100" kern="1200" dirty="0" smtClean="0"/>
            <a:t>Problem Solve between hearings</a:t>
          </a:r>
        </a:p>
        <a:p>
          <a:pPr lvl="0" algn="l" defTabSz="933450">
            <a:lnSpc>
              <a:spcPct val="90000"/>
            </a:lnSpc>
            <a:spcBef>
              <a:spcPct val="0"/>
            </a:spcBef>
            <a:spcAft>
              <a:spcPct val="35000"/>
            </a:spcAft>
          </a:pPr>
          <a:r>
            <a:rPr lang="en-US" sz="2100" kern="1200" dirty="0" smtClean="0"/>
            <a:t>Administrative tasks</a:t>
          </a:r>
        </a:p>
        <a:p>
          <a:pPr lvl="0" algn="l" defTabSz="933450">
            <a:lnSpc>
              <a:spcPct val="90000"/>
            </a:lnSpc>
            <a:spcBef>
              <a:spcPct val="0"/>
            </a:spcBef>
            <a:spcAft>
              <a:spcPct val="35000"/>
            </a:spcAft>
          </a:pPr>
          <a:r>
            <a:rPr lang="en-US" sz="2100" kern="1200" dirty="0" smtClean="0"/>
            <a:t>Work specific to their roles of the team</a:t>
          </a:r>
        </a:p>
        <a:p>
          <a:pPr lvl="0" algn="l" defTabSz="933450">
            <a:lnSpc>
              <a:spcPct val="90000"/>
            </a:lnSpc>
            <a:spcBef>
              <a:spcPct val="0"/>
            </a:spcBef>
            <a:spcAft>
              <a:spcPct val="35000"/>
            </a:spcAft>
          </a:pPr>
          <a:r>
            <a:rPr lang="en-US" sz="2100" kern="1200" dirty="0" smtClean="0"/>
            <a:t>Data collection and dissemination</a:t>
          </a:r>
          <a:endParaRPr lang="en-US" sz="2100" kern="1200" dirty="0"/>
        </a:p>
      </dsp:txBody>
      <dsp:txXfrm>
        <a:off x="5195292" y="794383"/>
        <a:ext cx="5094588" cy="3497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7BB5-C59A-4C4B-BE9A-50E2322D81BE}">
      <dsp:nvSpPr>
        <dsp:cNvPr id="0" name=""/>
        <dsp:cNvSpPr/>
      </dsp:nvSpPr>
      <dsp:spPr>
        <a:xfrm>
          <a:off x="4240047" y="3286970"/>
          <a:ext cx="2256192" cy="225619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County Family Treatment Court</a:t>
          </a:r>
          <a:endParaRPr lang="en-US" sz="2700" kern="1200" dirty="0"/>
        </a:p>
      </dsp:txBody>
      <dsp:txXfrm>
        <a:off x="4570459" y="3617382"/>
        <a:ext cx="1595368" cy="1595368"/>
      </dsp:txXfrm>
    </dsp:sp>
    <dsp:sp modelId="{E6C5694B-A98D-4F4E-ACAB-357CB0B858BE}">
      <dsp:nvSpPr>
        <dsp:cNvPr id="0" name=""/>
        <dsp:cNvSpPr/>
      </dsp:nvSpPr>
      <dsp:spPr>
        <a:xfrm rot="11677872">
          <a:off x="1393333" y="3417736"/>
          <a:ext cx="2772134"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2457E9-8899-4200-A479-1939AAA4602E}">
      <dsp:nvSpPr>
        <dsp:cNvPr id="0" name=""/>
        <dsp:cNvSpPr/>
      </dsp:nvSpPr>
      <dsp:spPr>
        <a:xfrm>
          <a:off x="366589" y="2531775"/>
          <a:ext cx="2143383" cy="1714706"/>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Local Steering Committee or Community Stakeholders Team</a:t>
          </a:r>
          <a:endParaRPr lang="en-US" sz="2100" kern="1200" dirty="0"/>
        </a:p>
      </dsp:txBody>
      <dsp:txXfrm>
        <a:off x="416811" y="2581997"/>
        <a:ext cx="2042939" cy="1614262"/>
      </dsp:txXfrm>
    </dsp:sp>
    <dsp:sp modelId="{9516BAEF-FEDE-40AD-8EB9-BE3B2F093799}">
      <dsp:nvSpPr>
        <dsp:cNvPr id="0" name=""/>
        <dsp:cNvSpPr/>
      </dsp:nvSpPr>
      <dsp:spPr>
        <a:xfrm rot="16172352">
          <a:off x="5002027" y="2570454"/>
          <a:ext cx="707732"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714FD3-8F70-4B6C-BABC-0166D424FB34}">
      <dsp:nvSpPr>
        <dsp:cNvPr id="0" name=""/>
        <dsp:cNvSpPr/>
      </dsp:nvSpPr>
      <dsp:spPr>
        <a:xfrm>
          <a:off x="3139736" y="488707"/>
          <a:ext cx="4426622" cy="4098800"/>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u="sng" kern="1200" dirty="0" smtClean="0"/>
            <a:t>Local Oversight/Policy</a:t>
          </a:r>
          <a:r>
            <a:rPr lang="en-US" sz="2100" u="sng" kern="1200" baseline="0" dirty="0" smtClean="0"/>
            <a:t> and Procedures Team</a:t>
          </a:r>
        </a:p>
        <a:p>
          <a:pPr lvl="0" algn="l" defTabSz="933450">
            <a:lnSpc>
              <a:spcPct val="90000"/>
            </a:lnSpc>
            <a:spcBef>
              <a:spcPct val="0"/>
            </a:spcBef>
            <a:spcAft>
              <a:spcPct val="35000"/>
            </a:spcAft>
          </a:pPr>
          <a:r>
            <a:rPr lang="en-US" sz="2100" u="none" kern="1200" baseline="0" dirty="0" smtClean="0"/>
            <a:t>Policy and Procedure Decisions</a:t>
          </a:r>
        </a:p>
        <a:p>
          <a:pPr lvl="0" algn="l" defTabSz="933450">
            <a:lnSpc>
              <a:spcPct val="90000"/>
            </a:lnSpc>
            <a:spcBef>
              <a:spcPct val="0"/>
            </a:spcBef>
            <a:spcAft>
              <a:spcPct val="35000"/>
            </a:spcAft>
          </a:pPr>
          <a:r>
            <a:rPr lang="en-US" sz="2100" u="none" kern="1200" baseline="0" dirty="0" smtClean="0"/>
            <a:t>Updates to the Policy and Procedure Manual</a:t>
          </a:r>
        </a:p>
        <a:p>
          <a:pPr lvl="0" algn="l" defTabSz="933450">
            <a:lnSpc>
              <a:spcPct val="90000"/>
            </a:lnSpc>
            <a:spcBef>
              <a:spcPct val="0"/>
            </a:spcBef>
            <a:spcAft>
              <a:spcPct val="35000"/>
            </a:spcAft>
          </a:pPr>
          <a:r>
            <a:rPr lang="en-US" sz="2100" u="none" kern="1200" baseline="0" dirty="0" smtClean="0"/>
            <a:t>Discussion of Entrance and Phasing Requirements</a:t>
          </a:r>
        </a:p>
        <a:p>
          <a:pPr lvl="0" algn="l" defTabSz="933450">
            <a:lnSpc>
              <a:spcPct val="90000"/>
            </a:lnSpc>
            <a:spcBef>
              <a:spcPct val="0"/>
            </a:spcBef>
            <a:spcAft>
              <a:spcPct val="35000"/>
            </a:spcAft>
          </a:pPr>
          <a:r>
            <a:rPr lang="en-US" sz="2100" u="none" kern="1200" baseline="0" dirty="0" smtClean="0"/>
            <a:t>Identification of Needs outside of hearings and staffing</a:t>
          </a:r>
        </a:p>
      </dsp:txBody>
      <dsp:txXfrm>
        <a:off x="3259786" y="608757"/>
        <a:ext cx="4186522" cy="3858700"/>
      </dsp:txXfrm>
    </dsp:sp>
    <dsp:sp modelId="{5892A0AF-8406-41F4-A240-B07C98B627F4}">
      <dsp:nvSpPr>
        <dsp:cNvPr id="0" name=""/>
        <dsp:cNvSpPr/>
      </dsp:nvSpPr>
      <dsp:spPr>
        <a:xfrm rot="20668632">
          <a:off x="6553315" y="3403884"/>
          <a:ext cx="2595754"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F0600-4D6F-4BAE-BB97-0C9D39D7221A}">
      <dsp:nvSpPr>
        <dsp:cNvPr id="0" name=""/>
        <dsp:cNvSpPr/>
      </dsp:nvSpPr>
      <dsp:spPr>
        <a:xfrm>
          <a:off x="8030036" y="2520698"/>
          <a:ext cx="2143383" cy="1714706"/>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Local Operational Team</a:t>
          </a:r>
          <a:endParaRPr lang="en-US" sz="2100" kern="1200" dirty="0"/>
        </a:p>
      </dsp:txBody>
      <dsp:txXfrm>
        <a:off x="8080258" y="2570920"/>
        <a:ext cx="2042939" cy="1614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7BB5-C59A-4C4B-BE9A-50E2322D81BE}">
      <dsp:nvSpPr>
        <dsp:cNvPr id="0" name=""/>
        <dsp:cNvSpPr/>
      </dsp:nvSpPr>
      <dsp:spPr>
        <a:xfrm>
          <a:off x="4240047" y="2690946"/>
          <a:ext cx="2256192" cy="225619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County Family Treatment Court</a:t>
          </a:r>
          <a:endParaRPr lang="en-US" sz="2700" kern="1200" dirty="0"/>
        </a:p>
      </dsp:txBody>
      <dsp:txXfrm>
        <a:off x="4570459" y="3021358"/>
        <a:ext cx="1595368" cy="1595368"/>
      </dsp:txXfrm>
    </dsp:sp>
    <dsp:sp modelId="{E6C5694B-A98D-4F4E-ACAB-357CB0B858BE}">
      <dsp:nvSpPr>
        <dsp:cNvPr id="0" name=""/>
        <dsp:cNvSpPr/>
      </dsp:nvSpPr>
      <dsp:spPr>
        <a:xfrm rot="11677872">
          <a:off x="1393333" y="2821713"/>
          <a:ext cx="2772134"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2457E9-8899-4200-A479-1939AAA4602E}">
      <dsp:nvSpPr>
        <dsp:cNvPr id="0" name=""/>
        <dsp:cNvSpPr/>
      </dsp:nvSpPr>
      <dsp:spPr>
        <a:xfrm>
          <a:off x="366589" y="1935751"/>
          <a:ext cx="2143383" cy="1714706"/>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Local Steering Committee or Community Stakeholders Team</a:t>
          </a:r>
          <a:endParaRPr lang="en-US" sz="2100" kern="1200" dirty="0"/>
        </a:p>
      </dsp:txBody>
      <dsp:txXfrm>
        <a:off x="416811" y="1985973"/>
        <a:ext cx="2042939" cy="1614262"/>
      </dsp:txXfrm>
    </dsp:sp>
    <dsp:sp modelId="{9516BAEF-FEDE-40AD-8EB9-BE3B2F093799}">
      <dsp:nvSpPr>
        <dsp:cNvPr id="0" name=""/>
        <dsp:cNvSpPr/>
      </dsp:nvSpPr>
      <dsp:spPr>
        <a:xfrm rot="16181856">
          <a:off x="4538220" y="1454974"/>
          <a:ext cx="1638285"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714FD3-8F70-4B6C-BABC-0166D424FB34}">
      <dsp:nvSpPr>
        <dsp:cNvPr id="0" name=""/>
        <dsp:cNvSpPr/>
      </dsp:nvSpPr>
      <dsp:spPr>
        <a:xfrm>
          <a:off x="4281348" y="99997"/>
          <a:ext cx="2143383" cy="1714706"/>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Local Oversight/Policy</a:t>
          </a:r>
          <a:r>
            <a:rPr lang="en-US" sz="2100" kern="1200" baseline="0" dirty="0" smtClean="0"/>
            <a:t> and Procedures Team</a:t>
          </a:r>
          <a:endParaRPr lang="en-US" sz="2100" kern="1200" dirty="0"/>
        </a:p>
      </dsp:txBody>
      <dsp:txXfrm>
        <a:off x="4331570" y="150219"/>
        <a:ext cx="2042939" cy="1614262"/>
      </dsp:txXfrm>
    </dsp:sp>
    <dsp:sp modelId="{5892A0AF-8406-41F4-A240-B07C98B627F4}">
      <dsp:nvSpPr>
        <dsp:cNvPr id="0" name=""/>
        <dsp:cNvSpPr/>
      </dsp:nvSpPr>
      <dsp:spPr>
        <a:xfrm rot="20668632">
          <a:off x="6553315" y="2807860"/>
          <a:ext cx="2595754" cy="64301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F0600-4D6F-4BAE-BB97-0C9D39D7221A}">
      <dsp:nvSpPr>
        <dsp:cNvPr id="0" name=""/>
        <dsp:cNvSpPr/>
      </dsp:nvSpPr>
      <dsp:spPr>
        <a:xfrm>
          <a:off x="8030036" y="1924674"/>
          <a:ext cx="2143383" cy="1714706"/>
        </a:xfrm>
        <a:prstGeom prst="roundRect">
          <a:avLst>
            <a:gd name="adj" fmla="val 10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Local Operational Team</a:t>
          </a:r>
          <a:endParaRPr lang="en-US" sz="2100" kern="1200" dirty="0"/>
        </a:p>
      </dsp:txBody>
      <dsp:txXfrm>
        <a:off x="8080258" y="1974896"/>
        <a:ext cx="2042939" cy="161426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37E5338-57B4-4F3F-A0B2-623FD6355CD3}" type="datetimeFigureOut">
              <a:rPr lang="en-US" smtClean="0"/>
              <a:t>12/17/2021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3D7E3E5-B169-48C8-9A21-B95FC89A6A27}" type="slidenum">
              <a:rPr lang="en-US" smtClean="0"/>
              <a:t>‹#›</a:t>
            </a:fld>
            <a:endParaRPr lang="en-US" dirty="0"/>
          </a:p>
        </p:txBody>
      </p:sp>
    </p:spTree>
    <p:extLst>
      <p:ext uri="{BB962C8B-B14F-4D97-AF65-F5344CB8AC3E}">
        <p14:creationId xmlns:p14="http://schemas.microsoft.com/office/powerpoint/2010/main" val="25288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pa.org/pubs/journals/releases/apl-apl0000884.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pa.org/pubs/journals/releases/apl-apl0000884.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pa.org/pubs/journals/releases/apl-apl0000884.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pa.org/pubs/journals/releases/apl-apl0000884.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a:t>
            </a:fld>
            <a:endParaRPr lang="en-US" dirty="0"/>
          </a:p>
        </p:txBody>
      </p:sp>
    </p:spTree>
    <p:extLst>
      <p:ext uri="{BB962C8B-B14F-4D97-AF65-F5344CB8AC3E}">
        <p14:creationId xmlns:p14="http://schemas.microsoft.com/office/powerpoint/2010/main" val="244348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17</a:t>
            </a:fld>
            <a:endParaRPr lang="en-US" dirty="0"/>
          </a:p>
        </p:txBody>
      </p:sp>
    </p:spTree>
    <p:extLst>
      <p:ext uri="{BB962C8B-B14F-4D97-AF65-F5344CB8AC3E}">
        <p14:creationId xmlns:p14="http://schemas.microsoft.com/office/powerpoint/2010/main" val="95530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18</a:t>
            </a:fld>
            <a:endParaRPr lang="en-US" dirty="0"/>
          </a:p>
        </p:txBody>
      </p:sp>
    </p:spTree>
    <p:extLst>
      <p:ext uri="{BB962C8B-B14F-4D97-AF65-F5344CB8AC3E}">
        <p14:creationId xmlns:p14="http://schemas.microsoft.com/office/powerpoint/2010/main" val="418390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hlinkClick r:id="rId3"/>
              </a:rPr>
              <a:t>https://www.apa.org/pubs/journals/releases/apl-apl0000884.pdf</a:t>
            </a:r>
            <a:endParaRPr lang="en-US" dirty="0" smtClean="0"/>
          </a:p>
          <a:p>
            <a:pPr defTabSz="966612">
              <a:defRPr/>
            </a:pPr>
            <a:r>
              <a:rPr lang="en-US" dirty="0" smtClean="0"/>
              <a:t>https://hbr.org/2016/10/u-s-latinos-feel-they-cant-be-themselves-at-work</a:t>
            </a:r>
          </a:p>
          <a:p>
            <a:pPr defTabSz="966612">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19</a:t>
            </a:fld>
            <a:endParaRPr lang="en-US" dirty="0"/>
          </a:p>
        </p:txBody>
      </p:sp>
    </p:spTree>
    <p:extLst>
      <p:ext uri="{BB962C8B-B14F-4D97-AF65-F5344CB8AC3E}">
        <p14:creationId xmlns:p14="http://schemas.microsoft.com/office/powerpoint/2010/main" val="220700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hlinkClick r:id="rId3"/>
              </a:rPr>
              <a:t>https://www.apa.org/pubs/journals/releases/apl-apl0000884.pdf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20</a:t>
            </a:fld>
            <a:endParaRPr lang="en-US" dirty="0"/>
          </a:p>
        </p:txBody>
      </p:sp>
    </p:spTree>
    <p:extLst>
      <p:ext uri="{BB962C8B-B14F-4D97-AF65-F5344CB8AC3E}">
        <p14:creationId xmlns:p14="http://schemas.microsoft.com/office/powerpoint/2010/main" val="325162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hlinkClick r:id="rId3"/>
              </a:rPr>
              <a:t>https://www.apa.org/pubs/journals/releases/apl-apl0000884.pdf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21</a:t>
            </a:fld>
            <a:endParaRPr lang="en-US" dirty="0"/>
          </a:p>
        </p:txBody>
      </p:sp>
    </p:spTree>
    <p:extLst>
      <p:ext uri="{BB962C8B-B14F-4D97-AF65-F5344CB8AC3E}">
        <p14:creationId xmlns:p14="http://schemas.microsoft.com/office/powerpoint/2010/main" val="123034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hlinkClick r:id="rId3"/>
              </a:rPr>
              <a:t>https://www.apa.org/pubs/journals/releases/apl-apl0000884.pdf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22</a:t>
            </a:fld>
            <a:endParaRPr lang="en-US" dirty="0"/>
          </a:p>
        </p:txBody>
      </p:sp>
    </p:spTree>
    <p:extLst>
      <p:ext uri="{BB962C8B-B14F-4D97-AF65-F5344CB8AC3E}">
        <p14:creationId xmlns:p14="http://schemas.microsoft.com/office/powerpoint/2010/main" val="2091892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24</a:t>
            </a:fld>
            <a:endParaRPr lang="en-US" dirty="0"/>
          </a:p>
        </p:txBody>
      </p:sp>
    </p:spTree>
    <p:extLst>
      <p:ext uri="{BB962C8B-B14F-4D97-AF65-F5344CB8AC3E}">
        <p14:creationId xmlns:p14="http://schemas.microsoft.com/office/powerpoint/2010/main" val="58380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25</a:t>
            </a:fld>
            <a:endParaRPr lang="en-US" dirty="0"/>
          </a:p>
        </p:txBody>
      </p:sp>
    </p:spTree>
    <p:extLst>
      <p:ext uri="{BB962C8B-B14F-4D97-AF65-F5344CB8AC3E}">
        <p14:creationId xmlns:p14="http://schemas.microsoft.com/office/powerpoint/2010/main" val="105695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32</a:t>
            </a:fld>
            <a:endParaRPr lang="en-US" dirty="0"/>
          </a:p>
        </p:txBody>
      </p:sp>
    </p:spTree>
    <p:extLst>
      <p:ext uri="{BB962C8B-B14F-4D97-AF65-F5344CB8AC3E}">
        <p14:creationId xmlns:p14="http://schemas.microsoft.com/office/powerpoint/2010/main" val="300828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2</a:t>
            </a:fld>
            <a:endParaRPr lang="en-US" dirty="0"/>
          </a:p>
        </p:txBody>
      </p:sp>
    </p:spTree>
    <p:extLst>
      <p:ext uri="{BB962C8B-B14F-4D97-AF65-F5344CB8AC3E}">
        <p14:creationId xmlns:p14="http://schemas.microsoft.com/office/powerpoint/2010/main" val="403476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3</a:t>
            </a:fld>
            <a:endParaRPr lang="en-US" dirty="0"/>
          </a:p>
        </p:txBody>
      </p:sp>
    </p:spTree>
    <p:extLst>
      <p:ext uri="{BB962C8B-B14F-4D97-AF65-F5344CB8AC3E}">
        <p14:creationId xmlns:p14="http://schemas.microsoft.com/office/powerpoint/2010/main" val="100938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4</a:t>
            </a:fld>
            <a:endParaRPr lang="en-US" dirty="0"/>
          </a:p>
        </p:txBody>
      </p:sp>
    </p:spTree>
    <p:extLst>
      <p:ext uri="{BB962C8B-B14F-4D97-AF65-F5344CB8AC3E}">
        <p14:creationId xmlns:p14="http://schemas.microsoft.com/office/powerpoint/2010/main" val="272615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https://equity.wa.gov/policy/executive-orders</a:t>
            </a:r>
          </a:p>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10</a:t>
            </a:fld>
            <a:endParaRPr lang="en-US" dirty="0"/>
          </a:p>
        </p:txBody>
      </p:sp>
    </p:spTree>
    <p:extLst>
      <p:ext uri="{BB962C8B-B14F-4D97-AF65-F5344CB8AC3E}">
        <p14:creationId xmlns:p14="http://schemas.microsoft.com/office/powerpoint/2010/main" val="140001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https://equity.wa.gov/policy/executive-orders</a:t>
            </a:r>
          </a:p>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11</a:t>
            </a:fld>
            <a:endParaRPr lang="en-US" dirty="0"/>
          </a:p>
        </p:txBody>
      </p:sp>
    </p:spTree>
    <p:extLst>
      <p:ext uri="{BB962C8B-B14F-4D97-AF65-F5344CB8AC3E}">
        <p14:creationId xmlns:p14="http://schemas.microsoft.com/office/powerpoint/2010/main" val="10468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https://equity.wa.gov/policy/executive-orders</a:t>
            </a:r>
          </a:p>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12</a:t>
            </a:fld>
            <a:endParaRPr lang="en-US" dirty="0"/>
          </a:p>
        </p:txBody>
      </p:sp>
    </p:spTree>
    <p:extLst>
      <p:ext uri="{BB962C8B-B14F-4D97-AF65-F5344CB8AC3E}">
        <p14:creationId xmlns:p14="http://schemas.microsoft.com/office/powerpoint/2010/main" val="227639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13</a:t>
            </a:fld>
            <a:endParaRPr lang="en-US" dirty="0"/>
          </a:p>
        </p:txBody>
      </p:sp>
    </p:spTree>
    <p:extLst>
      <p:ext uri="{BB962C8B-B14F-4D97-AF65-F5344CB8AC3E}">
        <p14:creationId xmlns:p14="http://schemas.microsoft.com/office/powerpoint/2010/main" val="292683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14</a:t>
            </a:fld>
            <a:endParaRPr lang="en-US" dirty="0"/>
          </a:p>
        </p:txBody>
      </p:sp>
    </p:spTree>
    <p:extLst>
      <p:ext uri="{BB962C8B-B14F-4D97-AF65-F5344CB8AC3E}">
        <p14:creationId xmlns:p14="http://schemas.microsoft.com/office/powerpoint/2010/main" val="314594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276180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288104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130323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Slide (No Icon) White Background">
    <p:spTree>
      <p:nvGrpSpPr>
        <p:cNvPr id="1" name=""/>
        <p:cNvGrpSpPr/>
        <p:nvPr/>
      </p:nvGrpSpPr>
      <p:grpSpPr>
        <a:xfrm>
          <a:off x="0" y="0"/>
          <a:ext cx="0" cy="0"/>
          <a:chOff x="0" y="0"/>
          <a:chExt cx="0" cy="0"/>
        </a:xfrm>
      </p:grpSpPr>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990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576">
          <p15:clr>
            <a:srgbClr val="FBAE40"/>
          </p15:clr>
        </p15:guide>
        <p15:guide id="4" orient="horz" pos="792">
          <p15:clr>
            <a:srgbClr val="FBAE40"/>
          </p15:clr>
        </p15:guide>
        <p15:guide id="5" pos="5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Image Slide (With Icon)">
    <p:spTree>
      <p:nvGrpSpPr>
        <p:cNvPr id="1" name=""/>
        <p:cNvGrpSpPr/>
        <p:nvPr/>
      </p:nvGrpSpPr>
      <p:grpSpPr>
        <a:xfrm>
          <a:off x="0" y="0"/>
          <a:ext cx="0" cy="0"/>
          <a:chOff x="0" y="0"/>
          <a:chExt cx="0" cy="0"/>
        </a:xfrm>
      </p:grpSpPr>
      <p:sp>
        <p:nvSpPr>
          <p:cNvPr id="6" name="Rectangle 5"/>
          <p:cNvSpPr/>
          <p:nvPr userDrawn="1"/>
        </p:nvSpPr>
        <p:spPr>
          <a:xfrm>
            <a:off x="-13856" y="0"/>
            <a:ext cx="12205855" cy="6210832"/>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grpSp>
        <p:nvGrpSpPr>
          <p:cNvPr id="10" name="Group 9"/>
          <p:cNvGrpSpPr/>
          <p:nvPr userDrawn="1"/>
        </p:nvGrpSpPr>
        <p:grpSpPr>
          <a:xfrm>
            <a:off x="10668001" y="413551"/>
            <a:ext cx="746401" cy="559801"/>
            <a:chOff x="7955549" y="367862"/>
            <a:chExt cx="683233" cy="683233"/>
          </a:xfrm>
        </p:grpSpPr>
        <p:sp>
          <p:nvSpPr>
            <p:cNvPr id="11" name="Oval 10"/>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3" name="Group 12"/>
            <p:cNvGrpSpPr/>
            <p:nvPr/>
          </p:nvGrpSpPr>
          <p:grpSpPr>
            <a:xfrm>
              <a:off x="8011986" y="416609"/>
              <a:ext cx="581205" cy="588579"/>
              <a:chOff x="8011986" y="409235"/>
              <a:chExt cx="581205" cy="588579"/>
            </a:xfrm>
          </p:grpSpPr>
          <p:sp>
            <p:nvSpPr>
              <p:cNvPr id="14" name="Oval 13"/>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B055D"/>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795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179283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411871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90221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373373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54841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147829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406535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C5E54-676D-4412-B07A-8E23D89C56C3}"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EC5D2E-64B1-4D3D-B920-116C1DADF067}" type="slidenum">
              <a:rPr lang="en-US" smtClean="0"/>
              <a:t>‹#›</a:t>
            </a:fld>
            <a:endParaRPr lang="en-US" dirty="0"/>
          </a:p>
        </p:txBody>
      </p:sp>
    </p:spTree>
    <p:extLst>
      <p:ext uri="{BB962C8B-B14F-4D97-AF65-F5344CB8AC3E}">
        <p14:creationId xmlns:p14="http://schemas.microsoft.com/office/powerpoint/2010/main" val="910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C5E54-676D-4412-B07A-8E23D89C56C3}" type="datetimeFigureOut">
              <a:rPr lang="en-US" smtClean="0"/>
              <a:t>12/17/2021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C5D2E-64B1-4D3D-B920-116C1DADF067}" type="slidenum">
              <a:rPr lang="en-US" smtClean="0"/>
              <a:t>‹#›</a:t>
            </a:fld>
            <a:endParaRPr lang="en-US" dirty="0"/>
          </a:p>
        </p:txBody>
      </p:sp>
    </p:spTree>
    <p:extLst>
      <p:ext uri="{BB962C8B-B14F-4D97-AF65-F5344CB8AC3E}">
        <p14:creationId xmlns:p14="http://schemas.microsoft.com/office/powerpoint/2010/main" val="54676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equity.wa.gov/policy/executive-order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ber.org/papers/w9873"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pa.org/pubs/journals/releases/apl-apl0000884.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hbr.org/2016/10/u-s-latinos-feel-they-cant-be-themselves-at-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public.tableau.com/app/profile/wsccr/viz/DependencyDashboard/MonthlyUpdates-CurrentYea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ublic.tableau.com/app/profile/wsccr/viz/DependencyDashboard/MonthlyUpdates-CurrentYear"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public.tableau.com/app/profile/wsccr/viz/DependencyDashboard/MonthlyUpdates-CurrentYea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146388" y="1766075"/>
            <a:ext cx="5045611" cy="1484867"/>
          </a:xfrm>
          <a:prstGeom prst="rect">
            <a:avLst/>
          </a:prstGeom>
        </p:spPr>
        <p:txBody>
          <a:bodyPr>
            <a:noAutofit/>
          </a:bodyPr>
          <a:lstStyle/>
          <a:p>
            <a:r>
              <a:rPr lang="en-US" sz="2800" b="1" dirty="0" smtClean="0">
                <a:solidFill>
                  <a:schemeClr val="tx1">
                    <a:lumMod val="65000"/>
                    <a:lumOff val="35000"/>
                  </a:schemeClr>
                </a:solidFill>
                <a:latin typeface="Arial" panose="020B0604020202020204" pitchFamily="34" charset="0"/>
                <a:cs typeface="Arial" panose="020B0604020202020204" pitchFamily="34" charset="0"/>
              </a:rPr>
              <a:t>Family Treatment Court Best Practice Standards</a:t>
            </a:r>
            <a:br>
              <a:rPr lang="en-US" sz="2800" b="1" dirty="0" smtClean="0">
                <a:solidFill>
                  <a:schemeClr val="tx1">
                    <a:lumMod val="65000"/>
                    <a:lumOff val="35000"/>
                  </a:schemeClr>
                </a:solidFill>
                <a:latin typeface="Arial" panose="020B0604020202020204" pitchFamily="34" charset="0"/>
                <a:cs typeface="Arial" panose="020B0604020202020204" pitchFamily="34" charset="0"/>
              </a:rPr>
            </a:br>
            <a:r>
              <a:rPr lang="en-US" sz="2800" b="1" dirty="0" smtClean="0">
                <a:solidFill>
                  <a:schemeClr val="tx1">
                    <a:lumMod val="65000"/>
                    <a:lumOff val="35000"/>
                  </a:schemeClr>
                </a:solidFill>
                <a:latin typeface="Arial" panose="020B0604020202020204" pitchFamily="34" charset="0"/>
                <a:cs typeface="Arial" panose="020B0604020202020204" pitchFamily="34" charset="0"/>
              </a:rPr>
              <a:t/>
            </a:r>
            <a:br>
              <a:rPr lang="en-US" sz="2800" b="1" dirty="0" smtClean="0">
                <a:solidFill>
                  <a:schemeClr val="tx1">
                    <a:lumMod val="65000"/>
                    <a:lumOff val="35000"/>
                  </a:schemeClr>
                </a:solidFill>
                <a:latin typeface="Arial" panose="020B0604020202020204" pitchFamily="34" charset="0"/>
                <a:cs typeface="Arial" panose="020B0604020202020204" pitchFamily="34" charset="0"/>
              </a:rPr>
            </a:br>
            <a:r>
              <a:rPr lang="en-US" sz="2800" b="1" dirty="0" smtClean="0">
                <a:solidFill>
                  <a:schemeClr val="tx1">
                    <a:lumMod val="65000"/>
                    <a:lumOff val="35000"/>
                  </a:schemeClr>
                </a:solidFill>
                <a:latin typeface="Arial" panose="020B0604020202020204" pitchFamily="34" charset="0"/>
                <a:cs typeface="Arial" panose="020B0604020202020204" pitchFamily="34" charset="0"/>
              </a:rPr>
              <a:t>1c: Multidisciplinary </a:t>
            </a:r>
            <a:r>
              <a:rPr lang="en-US" sz="2800" b="1" dirty="0" smtClean="0">
                <a:solidFill>
                  <a:schemeClr val="tx1">
                    <a:lumMod val="65000"/>
                    <a:lumOff val="35000"/>
                  </a:schemeClr>
                </a:solidFill>
                <a:latin typeface="Arial" panose="020B0604020202020204" pitchFamily="34" charset="0"/>
                <a:cs typeface="Arial" panose="020B0604020202020204" pitchFamily="34" charset="0"/>
              </a:rPr>
              <a:t>Team</a:t>
            </a:r>
            <a:br>
              <a:rPr lang="en-US" sz="2800" b="1" dirty="0" smtClean="0">
                <a:solidFill>
                  <a:schemeClr val="tx1">
                    <a:lumMod val="65000"/>
                    <a:lumOff val="35000"/>
                  </a:schemeClr>
                </a:solidFill>
                <a:latin typeface="Arial" panose="020B0604020202020204" pitchFamily="34" charset="0"/>
                <a:cs typeface="Arial" panose="020B0604020202020204" pitchFamily="34" charset="0"/>
              </a:rPr>
            </a:br>
            <a:r>
              <a:rPr lang="en-US" sz="2800" b="1" dirty="0" smtClean="0">
                <a:solidFill>
                  <a:schemeClr val="tx1">
                    <a:lumMod val="65000"/>
                    <a:lumOff val="35000"/>
                  </a:schemeClr>
                </a:solidFill>
                <a:latin typeface="Arial" panose="020B0604020202020204" pitchFamily="34" charset="0"/>
                <a:cs typeface="Arial" panose="020B0604020202020204" pitchFamily="34" charset="0"/>
              </a:rPr>
              <a:t>1d: Shared Governance</a:t>
            </a:r>
            <a:br>
              <a:rPr lang="en-US" sz="2800" b="1" dirty="0" smtClean="0">
                <a:solidFill>
                  <a:schemeClr val="tx1">
                    <a:lumMod val="65000"/>
                    <a:lumOff val="35000"/>
                  </a:schemeClr>
                </a:solidFill>
                <a:latin typeface="Arial" panose="020B0604020202020204" pitchFamily="34" charset="0"/>
                <a:cs typeface="Arial" panose="020B0604020202020204" pitchFamily="34" charset="0"/>
              </a:rPr>
            </a:br>
            <a:r>
              <a:rPr lang="en-US" sz="2800" b="1" dirty="0" smtClean="0">
                <a:solidFill>
                  <a:schemeClr val="tx1">
                    <a:lumMod val="65000"/>
                    <a:lumOff val="35000"/>
                  </a:schemeClr>
                </a:solidFill>
                <a:latin typeface="Arial" panose="020B0604020202020204" pitchFamily="34" charset="0"/>
                <a:cs typeface="Arial" panose="020B0604020202020204" pitchFamily="34" charset="0"/>
              </a:rPr>
              <a:t>1e: Shared </a:t>
            </a:r>
            <a:r>
              <a:rPr lang="en-US" sz="2800" b="1" dirty="0">
                <a:solidFill>
                  <a:schemeClr val="tx1">
                    <a:lumMod val="65000"/>
                    <a:lumOff val="35000"/>
                  </a:schemeClr>
                </a:solidFill>
                <a:latin typeface="Arial" panose="020B0604020202020204" pitchFamily="34" charset="0"/>
                <a:cs typeface="Arial" panose="020B0604020202020204" pitchFamily="34" charset="0"/>
              </a:rPr>
              <a:t>M</a:t>
            </a:r>
            <a:r>
              <a:rPr lang="en-US" sz="2800" b="1" dirty="0" smtClean="0">
                <a:solidFill>
                  <a:schemeClr val="tx1">
                    <a:lumMod val="65000"/>
                    <a:lumOff val="35000"/>
                  </a:schemeClr>
                </a:solidFill>
                <a:latin typeface="Arial" panose="020B0604020202020204" pitchFamily="34" charset="0"/>
                <a:cs typeface="Arial" panose="020B0604020202020204" pitchFamily="34" charset="0"/>
              </a:rPr>
              <a:t>ission &amp;	</a:t>
            </a:r>
            <a:r>
              <a:rPr lang="en-US" sz="2800" b="1" dirty="0" smtClean="0">
                <a:solidFill>
                  <a:schemeClr val="tx1">
                    <a:lumMod val="65000"/>
                    <a:lumOff val="35000"/>
                  </a:schemeClr>
                </a:solidFill>
                <a:latin typeface="Arial" panose="020B0604020202020204" pitchFamily="34" charset="0"/>
                <a:cs typeface="Arial" panose="020B0604020202020204" pitchFamily="34" charset="0"/>
              </a:rPr>
              <a:t>V</a:t>
            </a:r>
            <a:r>
              <a:rPr lang="en-US" sz="2800" b="1" dirty="0" smtClean="0">
                <a:solidFill>
                  <a:schemeClr val="tx1">
                    <a:lumMod val="65000"/>
                    <a:lumOff val="35000"/>
                  </a:schemeClr>
                </a:solidFill>
                <a:latin typeface="Arial" panose="020B0604020202020204" pitchFamily="34" charset="0"/>
                <a:cs typeface="Arial" panose="020B0604020202020204" pitchFamily="34" charset="0"/>
              </a:rPr>
              <a:t>ision </a:t>
            </a:r>
            <a:endParaRPr lang="en-US" sz="28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2667000" y="5446424"/>
            <a:ext cx="6858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2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0314" y="5352810"/>
            <a:ext cx="1702796" cy="469490"/>
          </a:xfrm>
          <a:prstGeom prst="rect">
            <a:avLst/>
          </a:prstGeom>
        </p:spPr>
      </p:pic>
      <p:pic>
        <p:nvPicPr>
          <p:cNvPr id="10" name="Picture 9"/>
          <p:cNvPicPr>
            <a:picLocks noChangeAspect="1"/>
          </p:cNvPicPr>
          <p:nvPr/>
        </p:nvPicPr>
        <p:blipFill>
          <a:blip r:embed="rId4"/>
          <a:stretch>
            <a:fillRect/>
          </a:stretch>
        </p:blipFill>
        <p:spPr>
          <a:xfrm>
            <a:off x="-112541" y="-244930"/>
            <a:ext cx="7137400" cy="9205101"/>
          </a:xfrm>
          <a:prstGeom prst="rect">
            <a:avLst/>
          </a:prstGeom>
        </p:spPr>
      </p:pic>
    </p:spTree>
    <p:extLst>
      <p:ext uri="{BB962C8B-B14F-4D97-AF65-F5344CB8AC3E}">
        <p14:creationId xmlns:p14="http://schemas.microsoft.com/office/powerpoint/2010/main" val="470513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What expertise are we looking for? </a:t>
            </a:r>
            <a:endParaRPr lang="en-US" dirty="0"/>
          </a:p>
        </p:txBody>
      </p:sp>
      <p:sp>
        <p:nvSpPr>
          <p:cNvPr id="3" name="Content Placeholder 2"/>
          <p:cNvSpPr>
            <a:spLocks noGrp="1"/>
          </p:cNvSpPr>
          <p:nvPr>
            <p:ph idx="1"/>
          </p:nvPr>
        </p:nvSpPr>
        <p:spPr>
          <a:xfrm>
            <a:off x="599090" y="1320139"/>
            <a:ext cx="11059510" cy="4705103"/>
          </a:xfrm>
        </p:spPr>
        <p:txBody>
          <a:bodyPr>
            <a:normAutofit/>
          </a:bodyPr>
          <a:lstStyle/>
          <a:p>
            <a:pPr marL="0" indent="0" algn="ctr">
              <a:buNone/>
            </a:pPr>
            <a:r>
              <a:rPr lang="en-US" sz="4000" dirty="0" smtClean="0"/>
              <a:t>Multidisciplinary Team – Brings in the expertise of child welfare, SUD treatment, quality legal representation, ethical standards, experts in law</a:t>
            </a:r>
          </a:p>
          <a:p>
            <a:pPr marL="0" indent="0" algn="ctr">
              <a:buNone/>
            </a:pPr>
            <a:endParaRPr lang="en-US" sz="4000" dirty="0"/>
          </a:p>
          <a:p>
            <a:pPr marL="0" indent="0">
              <a:buNone/>
            </a:pPr>
            <a:endParaRPr lang="en-US" dirty="0"/>
          </a:p>
        </p:txBody>
      </p:sp>
    </p:spTree>
    <p:extLst>
      <p:ext uri="{BB962C8B-B14F-4D97-AF65-F5344CB8AC3E}">
        <p14:creationId xmlns:p14="http://schemas.microsoft.com/office/powerpoint/2010/main" val="1700783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Washington Diversity and Inclusion</a:t>
            </a:r>
            <a:endParaRPr lang="en-US" dirty="0"/>
          </a:p>
        </p:txBody>
      </p:sp>
      <p:sp>
        <p:nvSpPr>
          <p:cNvPr id="3" name="Content Placeholder 2"/>
          <p:cNvSpPr>
            <a:spLocks noGrp="1"/>
          </p:cNvSpPr>
          <p:nvPr>
            <p:ph idx="1"/>
          </p:nvPr>
        </p:nvSpPr>
        <p:spPr>
          <a:xfrm>
            <a:off x="599090" y="1320140"/>
            <a:ext cx="11059510" cy="3392538"/>
          </a:xfrm>
        </p:spPr>
        <p:txBody>
          <a:bodyPr>
            <a:normAutofit lnSpcReduction="10000"/>
          </a:bodyPr>
          <a:lstStyle/>
          <a:p>
            <a:pPr marL="0" indent="0" algn="ctr">
              <a:buNone/>
            </a:pPr>
            <a:r>
              <a:rPr lang="en-US" sz="4000" dirty="0" smtClean="0"/>
              <a:t>Multidisciplinary Team – Brings in the expertise of child welfare, SUD treatment, law</a:t>
            </a:r>
          </a:p>
          <a:p>
            <a:pPr marL="0" indent="0" algn="ctr">
              <a:buNone/>
            </a:pPr>
            <a:endParaRPr lang="en-US" sz="4000" dirty="0"/>
          </a:p>
          <a:p>
            <a:pPr marL="0" indent="0" algn="ctr">
              <a:buNone/>
            </a:pPr>
            <a:r>
              <a:rPr lang="en-US" sz="4000" dirty="0" smtClean="0"/>
              <a:t>Expertise in culture, representation, removing bias, understanding of the families we serve – those with lived experience </a:t>
            </a:r>
            <a:endParaRPr lang="en-US" sz="4000" dirty="0"/>
          </a:p>
          <a:p>
            <a:pPr marL="0" indent="0">
              <a:buNone/>
            </a:pPr>
            <a:endParaRPr lang="en-US" dirty="0"/>
          </a:p>
        </p:txBody>
      </p:sp>
    </p:spTree>
    <p:extLst>
      <p:ext uri="{BB962C8B-B14F-4D97-AF65-F5344CB8AC3E}">
        <p14:creationId xmlns:p14="http://schemas.microsoft.com/office/powerpoint/2010/main" val="634482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Washington Diversity and Inclusion</a:t>
            </a:r>
            <a:endParaRPr lang="en-US" dirty="0"/>
          </a:p>
        </p:txBody>
      </p:sp>
      <p:sp>
        <p:nvSpPr>
          <p:cNvPr id="3" name="Content Placeholder 2"/>
          <p:cNvSpPr>
            <a:spLocks noGrp="1"/>
          </p:cNvSpPr>
          <p:nvPr>
            <p:ph idx="1"/>
          </p:nvPr>
        </p:nvSpPr>
        <p:spPr>
          <a:xfrm>
            <a:off x="599090" y="1320139"/>
            <a:ext cx="11059510" cy="4705103"/>
          </a:xfrm>
        </p:spPr>
        <p:txBody>
          <a:bodyPr>
            <a:normAutofit lnSpcReduction="10000"/>
          </a:bodyPr>
          <a:lstStyle/>
          <a:p>
            <a:pPr marL="0" indent="0" algn="ctr">
              <a:buNone/>
            </a:pPr>
            <a:r>
              <a:rPr lang="en-US" sz="4000" dirty="0" smtClean="0"/>
              <a:t>Multidisciplinary Team – Brings in the expertise of child welfare, SUD treatment, law</a:t>
            </a:r>
          </a:p>
          <a:p>
            <a:pPr marL="0" indent="0" algn="ctr">
              <a:buNone/>
            </a:pPr>
            <a:endParaRPr lang="en-US" sz="4000" dirty="0" smtClean="0"/>
          </a:p>
          <a:p>
            <a:pPr marL="0" indent="0" algn="ctr">
              <a:buNone/>
            </a:pPr>
            <a:r>
              <a:rPr lang="en-US" sz="4000" dirty="0" smtClean="0"/>
              <a:t>Expertise </a:t>
            </a:r>
            <a:r>
              <a:rPr lang="en-US" sz="4000" dirty="0"/>
              <a:t>in culture, representation, removing bias, understanding of the families we serve – those with lived experience </a:t>
            </a:r>
          </a:p>
          <a:p>
            <a:pPr marL="0" indent="0" algn="ctr">
              <a:buNone/>
            </a:pPr>
            <a:endParaRPr lang="en-US" sz="4000" dirty="0"/>
          </a:p>
          <a:p>
            <a:pPr marL="0" indent="0" algn="ctr">
              <a:buNone/>
            </a:pPr>
            <a:r>
              <a:rPr lang="en-US" sz="4000" dirty="0" smtClean="0">
                <a:hlinkClick r:id="rId3"/>
              </a:rPr>
              <a:t>Equality and Justice for All is the Law</a:t>
            </a:r>
            <a:endParaRPr lang="en-US" dirty="0" smtClean="0"/>
          </a:p>
          <a:p>
            <a:pPr marL="0" indent="0">
              <a:buNone/>
            </a:pPr>
            <a:endParaRPr lang="en-US" dirty="0"/>
          </a:p>
        </p:txBody>
      </p:sp>
    </p:spTree>
    <p:extLst>
      <p:ext uri="{BB962C8B-B14F-4D97-AF65-F5344CB8AC3E}">
        <p14:creationId xmlns:p14="http://schemas.microsoft.com/office/powerpoint/2010/main" val="2817509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Hiring and Implicit Bias</a:t>
            </a:r>
            <a:endParaRPr lang="en-US" dirty="0"/>
          </a:p>
        </p:txBody>
      </p:sp>
      <p:sp>
        <p:nvSpPr>
          <p:cNvPr id="3" name="Content Placeholder 2"/>
          <p:cNvSpPr>
            <a:spLocks noGrp="1"/>
          </p:cNvSpPr>
          <p:nvPr>
            <p:ph idx="1"/>
          </p:nvPr>
        </p:nvSpPr>
        <p:spPr>
          <a:xfrm>
            <a:off x="599090" y="1320139"/>
            <a:ext cx="11059510" cy="4705103"/>
          </a:xfrm>
        </p:spPr>
        <p:txBody>
          <a:bodyPr>
            <a:normAutofit/>
          </a:bodyPr>
          <a:lstStyle/>
          <a:p>
            <a:pPr marL="0" indent="0" algn="ctr">
              <a:buNone/>
            </a:pPr>
            <a:r>
              <a:rPr lang="en-US" sz="4000" dirty="0" smtClean="0"/>
              <a:t>Implicit Bias definition: when we have attitudes towards people or associate stereotypes with them without our conscious knowledge. </a:t>
            </a:r>
          </a:p>
          <a:p>
            <a:pPr marL="0" indent="0">
              <a:buNone/>
            </a:pPr>
            <a:endParaRPr lang="en-US" sz="2000" dirty="0" smtClean="0"/>
          </a:p>
          <a:p>
            <a:pPr marL="0" indent="0">
              <a:buNone/>
            </a:pPr>
            <a:r>
              <a:rPr lang="en-US" dirty="0" smtClean="0"/>
              <a:t>Implicit </a:t>
            </a:r>
            <a:r>
              <a:rPr lang="en-US" dirty="0"/>
              <a:t>Bias test: </a:t>
            </a:r>
            <a:r>
              <a:rPr lang="en-US" dirty="0">
                <a:hlinkClick r:id="rId3"/>
              </a:rPr>
              <a:t>https://</a:t>
            </a:r>
            <a:r>
              <a:rPr lang="en-US" dirty="0" smtClean="0">
                <a:hlinkClick r:id="rId3"/>
              </a:rPr>
              <a:t>implicit.harvard.edu/implicit/takeatest.html</a:t>
            </a:r>
            <a:endParaRPr lang="en-US" dirty="0" smtClean="0"/>
          </a:p>
          <a:p>
            <a:pPr marL="0" indent="0">
              <a:buNone/>
            </a:pPr>
            <a:endParaRPr lang="en-US" dirty="0"/>
          </a:p>
        </p:txBody>
      </p:sp>
    </p:spTree>
    <p:extLst>
      <p:ext uri="{BB962C8B-B14F-4D97-AF65-F5344CB8AC3E}">
        <p14:creationId xmlns:p14="http://schemas.microsoft.com/office/powerpoint/2010/main" val="2974192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Dismissing Black applicants due to implicit bias</a:t>
            </a:r>
            <a:endParaRPr lang="en-US" dirty="0"/>
          </a:p>
        </p:txBody>
      </p:sp>
      <p:sp>
        <p:nvSpPr>
          <p:cNvPr id="3" name="Content Placeholder 2"/>
          <p:cNvSpPr>
            <a:spLocks noGrp="1"/>
          </p:cNvSpPr>
          <p:nvPr>
            <p:ph idx="1"/>
          </p:nvPr>
        </p:nvSpPr>
        <p:spPr>
          <a:xfrm>
            <a:off x="599090" y="1320139"/>
            <a:ext cx="11059510" cy="4705103"/>
          </a:xfrm>
        </p:spPr>
        <p:txBody>
          <a:bodyPr>
            <a:normAutofit/>
          </a:bodyPr>
          <a:lstStyle/>
          <a:p>
            <a:pPr marL="0" indent="0">
              <a:buNone/>
            </a:pPr>
            <a:r>
              <a:rPr lang="en-US" sz="2400" dirty="0"/>
              <a:t>I</a:t>
            </a:r>
            <a:r>
              <a:rPr lang="en-US" sz="2400" dirty="0" smtClean="0"/>
              <a:t>nfluential work in implicit bias research from 2003 experiment called:</a:t>
            </a:r>
          </a:p>
          <a:p>
            <a:pPr marL="0" indent="0">
              <a:buNone/>
            </a:pPr>
            <a:endParaRPr lang="en-US" sz="2400" dirty="0" smtClean="0"/>
          </a:p>
          <a:p>
            <a:pPr marL="0" indent="0" algn="ctr">
              <a:buNone/>
            </a:pPr>
            <a:r>
              <a:rPr lang="en-US" sz="3000" b="1" dirty="0" smtClean="0"/>
              <a:t>Are </a:t>
            </a:r>
            <a:r>
              <a:rPr lang="en-US" sz="3000" b="1" dirty="0"/>
              <a:t>Emily and Greg More Employable than Lakisha and Jamal? A Field Experiment on Labor Market Discrimination</a:t>
            </a:r>
          </a:p>
          <a:p>
            <a:pPr marL="0" indent="0">
              <a:lnSpc>
                <a:spcPct val="200000"/>
              </a:lnSpc>
              <a:buNone/>
            </a:pPr>
            <a:r>
              <a:rPr lang="en-US" sz="2000" dirty="0" smtClean="0"/>
              <a:t>Results: </a:t>
            </a:r>
          </a:p>
          <a:p>
            <a:r>
              <a:rPr lang="en-US" sz="2000" dirty="0"/>
              <a:t>Responded to1300 employment ads and sent 500 resumes</a:t>
            </a:r>
          </a:p>
          <a:p>
            <a:r>
              <a:rPr lang="en-US" sz="2000" dirty="0" smtClean="0"/>
              <a:t>50% more callbacks for interviews for White names version African American names</a:t>
            </a:r>
          </a:p>
          <a:p>
            <a:r>
              <a:rPr lang="en-US" sz="2000" dirty="0" smtClean="0"/>
              <a:t>Uniform across occupations and industries</a:t>
            </a:r>
          </a:p>
          <a:p>
            <a:pPr marL="0" indent="0">
              <a:buNone/>
            </a:pPr>
            <a:r>
              <a:rPr lang="en-US" sz="2000" dirty="0" smtClean="0"/>
              <a:t>You can read the original paper here: </a:t>
            </a:r>
            <a:r>
              <a:rPr lang="en-US" sz="2000" dirty="0" smtClean="0">
                <a:hlinkClick r:id="rId3"/>
              </a:rPr>
              <a:t>https</a:t>
            </a:r>
            <a:r>
              <a:rPr lang="en-US" sz="2000" dirty="0">
                <a:hlinkClick r:id="rId3"/>
              </a:rPr>
              <a:t>://</a:t>
            </a:r>
            <a:r>
              <a:rPr lang="en-US" sz="2000" dirty="0" smtClean="0">
                <a:hlinkClick r:id="rId3"/>
              </a:rPr>
              <a:t>www.nber.org/papers/w9873</a:t>
            </a:r>
            <a:endParaRPr lang="en-US" sz="2000" dirty="0" smtClean="0"/>
          </a:p>
          <a:p>
            <a:pPr marL="0" indent="0">
              <a:buNone/>
            </a:pPr>
            <a:endParaRPr lang="en-US" sz="2000" dirty="0" smtClean="0"/>
          </a:p>
          <a:p>
            <a:pPr marL="0" indent="0">
              <a:buNone/>
            </a:pPr>
            <a:endParaRPr lang="en-US" dirty="0"/>
          </a:p>
        </p:txBody>
      </p:sp>
    </p:spTree>
    <p:extLst>
      <p:ext uri="{BB962C8B-B14F-4D97-AF65-F5344CB8AC3E}">
        <p14:creationId xmlns:p14="http://schemas.microsoft.com/office/powerpoint/2010/main" val="2930293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Removing bias =</a:t>
            </a:r>
            <a:endParaRPr lang="en-US" dirty="0"/>
          </a:p>
        </p:txBody>
      </p:sp>
      <p:sp>
        <p:nvSpPr>
          <p:cNvPr id="3" name="Content Placeholder 2"/>
          <p:cNvSpPr>
            <a:spLocks noGrp="1"/>
          </p:cNvSpPr>
          <p:nvPr>
            <p:ph idx="1"/>
          </p:nvPr>
        </p:nvSpPr>
        <p:spPr>
          <a:xfrm>
            <a:off x="2902226" y="2623930"/>
            <a:ext cx="6480313" cy="1570107"/>
          </a:xfrm>
        </p:spPr>
        <p:txBody>
          <a:bodyPr>
            <a:noAutofit/>
          </a:bodyPr>
          <a:lstStyle/>
          <a:p>
            <a:pPr marL="0" indent="0" algn="ctr">
              <a:buNone/>
            </a:pPr>
            <a:r>
              <a:rPr lang="en-US" sz="8800" dirty="0" smtClean="0"/>
              <a:t>Subjectivity</a:t>
            </a:r>
            <a:endParaRPr lang="en-US" sz="8800" dirty="0"/>
          </a:p>
        </p:txBody>
      </p:sp>
      <p:sp>
        <p:nvSpPr>
          <p:cNvPr id="4" name="&quot;No&quot; Symbol 3"/>
          <p:cNvSpPr/>
          <p:nvPr/>
        </p:nvSpPr>
        <p:spPr>
          <a:xfrm>
            <a:off x="3752505" y="1659988"/>
            <a:ext cx="4726745" cy="3165231"/>
          </a:xfrm>
          <a:prstGeom prst="noSmoking">
            <a:avLst/>
          </a:prstGeom>
          <a:solidFill>
            <a:srgbClr val="C0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19216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 Subjective Criteria	</a:t>
            </a:r>
            <a:endParaRPr lang="en-US" dirty="0"/>
          </a:p>
        </p:txBody>
      </p:sp>
      <p:sp>
        <p:nvSpPr>
          <p:cNvPr id="3" name="Content Placeholder 2"/>
          <p:cNvSpPr>
            <a:spLocks noGrp="1"/>
          </p:cNvSpPr>
          <p:nvPr>
            <p:ph idx="1"/>
          </p:nvPr>
        </p:nvSpPr>
        <p:spPr/>
        <p:txBody>
          <a:bodyPr/>
          <a:lstStyle/>
          <a:p>
            <a:pPr>
              <a:lnSpc>
                <a:spcPct val="150000"/>
              </a:lnSpc>
            </a:pPr>
            <a:r>
              <a:rPr lang="en-US" dirty="0" smtClean="0"/>
              <a:t>Decide beforehand what criteria are necessary to do the work</a:t>
            </a:r>
          </a:p>
          <a:p>
            <a:pPr>
              <a:lnSpc>
                <a:spcPct val="150000"/>
              </a:lnSpc>
            </a:pPr>
            <a:r>
              <a:rPr lang="en-US" dirty="0" smtClean="0"/>
              <a:t>Place value in knowledge and understanding on equity </a:t>
            </a:r>
          </a:p>
          <a:p>
            <a:pPr marL="0" indent="0">
              <a:lnSpc>
                <a:spcPct val="150000"/>
              </a:lnSpc>
              <a:buNone/>
            </a:pPr>
            <a:r>
              <a:rPr lang="en-US" dirty="0"/>
              <a:t>	</a:t>
            </a:r>
            <a:r>
              <a:rPr lang="en-US" dirty="0" smtClean="0"/>
              <a:t>Ask team members questions about equity and inclusion</a:t>
            </a:r>
          </a:p>
          <a:p>
            <a:pPr>
              <a:lnSpc>
                <a:spcPct val="150000"/>
              </a:lnSpc>
            </a:pPr>
            <a:r>
              <a:rPr lang="en-US" dirty="0" smtClean="0"/>
              <a:t>Use a rubric and scoring system that is decided prior to seeing application materials</a:t>
            </a:r>
          </a:p>
          <a:p>
            <a:pPr marL="0" indent="0">
              <a:buNone/>
            </a:pPr>
            <a:endParaRPr lang="en-US" dirty="0"/>
          </a:p>
        </p:txBody>
      </p:sp>
    </p:spTree>
    <p:extLst>
      <p:ext uri="{BB962C8B-B14F-4D97-AF65-F5344CB8AC3E}">
        <p14:creationId xmlns:p14="http://schemas.microsoft.com/office/powerpoint/2010/main" val="1190777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Example hiring questions</a:t>
            </a:r>
            <a:endParaRPr lang="en-US" dirty="0"/>
          </a:p>
        </p:txBody>
      </p:sp>
      <p:sp>
        <p:nvSpPr>
          <p:cNvPr id="3" name="Content Placeholder 2"/>
          <p:cNvSpPr>
            <a:spLocks noGrp="1"/>
          </p:cNvSpPr>
          <p:nvPr>
            <p:ph idx="1"/>
          </p:nvPr>
        </p:nvSpPr>
        <p:spPr>
          <a:xfrm>
            <a:off x="838200" y="1320139"/>
            <a:ext cx="10622285" cy="4705103"/>
          </a:xfrm>
        </p:spPr>
        <p:txBody>
          <a:bodyPr>
            <a:normAutofit fontScale="85000" lnSpcReduction="20000"/>
          </a:bodyPr>
          <a:lstStyle/>
          <a:p>
            <a:pPr marL="0" indent="0">
              <a:buNone/>
            </a:pPr>
            <a:r>
              <a:rPr lang="en-US" dirty="0" smtClean="0"/>
              <a:t>Diversity of experience: How might a person’s background impact their success in navigating the child welfare system? </a:t>
            </a:r>
          </a:p>
          <a:p>
            <a:pPr marL="0" indent="0">
              <a:buNone/>
            </a:pPr>
            <a:endParaRPr lang="en-US" dirty="0" smtClean="0"/>
          </a:p>
          <a:p>
            <a:pPr marL="0" indent="0">
              <a:buNone/>
            </a:pPr>
            <a:r>
              <a:rPr lang="en-US" dirty="0" smtClean="0"/>
              <a:t>Inclusion: What practices would you try to incorporate to make sure all members of a family arrive in court and feel safe and that their needs will be met? </a:t>
            </a:r>
          </a:p>
          <a:p>
            <a:pPr marL="0" indent="0">
              <a:buNone/>
            </a:pPr>
            <a:endParaRPr lang="en-US" dirty="0"/>
          </a:p>
          <a:p>
            <a:pPr marL="0" indent="0">
              <a:buNone/>
            </a:pPr>
            <a:r>
              <a:rPr lang="en-US" dirty="0" smtClean="0"/>
              <a:t>Valuing diverse opinions: I will give an example of a time in a working group when colleagues from diverse backgrounds have very different approaches to a situation. Tell me what you notice about their viewpoints and what you might be able to take from both positions. </a:t>
            </a:r>
          </a:p>
          <a:p>
            <a:pPr marL="0" indent="0">
              <a:buNone/>
            </a:pPr>
            <a:endParaRPr lang="en-US" dirty="0"/>
          </a:p>
          <a:p>
            <a:pPr marL="0" indent="0">
              <a:buNone/>
            </a:pPr>
            <a:r>
              <a:rPr lang="en-US" dirty="0" smtClean="0"/>
              <a:t>Policies that are designed to ensure equity and inclusion often become out of date and ineffective. From your point of view, why does this happen, and what can we do to ensure our practices are effective?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60795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Don’t fall into the trap of “Being a good fit” </a:t>
            </a:r>
            <a:endParaRPr lang="en-US" dirty="0"/>
          </a:p>
        </p:txBody>
      </p:sp>
      <p:sp>
        <p:nvSpPr>
          <p:cNvPr id="3" name="Content Placeholder 2"/>
          <p:cNvSpPr>
            <a:spLocks noGrp="1"/>
          </p:cNvSpPr>
          <p:nvPr>
            <p:ph idx="1"/>
          </p:nvPr>
        </p:nvSpPr>
        <p:spPr>
          <a:xfrm>
            <a:off x="838200" y="1320139"/>
            <a:ext cx="10622285" cy="4705103"/>
          </a:xfrm>
        </p:spPr>
        <p:txBody>
          <a:bodyPr>
            <a:normAutofit/>
          </a:bodyPr>
          <a:lstStyle/>
          <a:p>
            <a:pPr marL="0" indent="0">
              <a:buNone/>
            </a:pPr>
            <a:r>
              <a:rPr lang="en-US" dirty="0" smtClean="0"/>
              <a:t>While trusting our intuition is valuable in some cases – it also introduces a grey area of subjectivity that allows bias to creep in. </a:t>
            </a:r>
          </a:p>
          <a:p>
            <a:r>
              <a:rPr lang="en-US" dirty="0" smtClean="0"/>
              <a:t>Often being a good fit means someone who “fits with the team”, </a:t>
            </a:r>
          </a:p>
          <a:p>
            <a:r>
              <a:rPr lang="en-US" dirty="0" smtClean="0"/>
              <a:t>however challenging a team is a strength when it is challenging stereotypes or bias. </a:t>
            </a:r>
          </a:p>
          <a:p>
            <a:pPr lvl="1"/>
            <a:r>
              <a:rPr lang="en-US" dirty="0" smtClean="0"/>
              <a:t>Can you break down </a:t>
            </a:r>
            <a:r>
              <a:rPr lang="en-US" i="1" dirty="0" smtClean="0"/>
              <a:t>why </a:t>
            </a:r>
            <a:r>
              <a:rPr lang="en-US" dirty="0" smtClean="0"/>
              <a:t>someone is or is not a good fit? Are there objective reasons? </a:t>
            </a:r>
            <a:endParaRPr lang="en-US" dirty="0"/>
          </a:p>
          <a:p>
            <a:pPr marL="0" indent="0">
              <a:buNone/>
            </a:pPr>
            <a:endParaRPr lang="en-US" dirty="0"/>
          </a:p>
        </p:txBody>
      </p:sp>
    </p:spTree>
    <p:extLst>
      <p:ext uri="{BB962C8B-B14F-4D97-AF65-F5344CB8AC3E}">
        <p14:creationId xmlns:p14="http://schemas.microsoft.com/office/powerpoint/2010/main" val="1472037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Some thoughts on “Being a good fit” </a:t>
            </a:r>
            <a:endParaRPr lang="en-US" dirty="0"/>
          </a:p>
        </p:txBody>
      </p:sp>
      <p:sp>
        <p:nvSpPr>
          <p:cNvPr id="3" name="Content Placeholder 2"/>
          <p:cNvSpPr>
            <a:spLocks noGrp="1"/>
          </p:cNvSpPr>
          <p:nvPr>
            <p:ph idx="1"/>
          </p:nvPr>
        </p:nvSpPr>
        <p:spPr>
          <a:xfrm>
            <a:off x="838200" y="1320139"/>
            <a:ext cx="10622285" cy="4705103"/>
          </a:xfrm>
        </p:spPr>
        <p:txBody>
          <a:bodyPr>
            <a:normAutofit/>
          </a:bodyPr>
          <a:lstStyle/>
          <a:p>
            <a:pPr marL="0" indent="0">
              <a:buNone/>
            </a:pPr>
            <a:r>
              <a:rPr lang="en-US" dirty="0" smtClean="0"/>
              <a:t>Consider the stereotype of an “Angry Black woman” </a:t>
            </a:r>
          </a:p>
          <a:p>
            <a:pPr lvl="1"/>
            <a:r>
              <a:rPr lang="en-US" dirty="0" smtClean="0"/>
              <a:t>Anger expressed by Black women in the workplace is more likely to </a:t>
            </a:r>
            <a:r>
              <a:rPr lang="en-US" dirty="0"/>
              <a:t>result in a </a:t>
            </a:r>
            <a:r>
              <a:rPr lang="en-US" dirty="0" smtClean="0"/>
              <a:t>negative </a:t>
            </a:r>
            <a:r>
              <a:rPr lang="en-US" dirty="0"/>
              <a:t>performance </a:t>
            </a:r>
            <a:r>
              <a:rPr lang="en-US" dirty="0" smtClean="0"/>
              <a:t>evaluation </a:t>
            </a:r>
            <a:r>
              <a:rPr lang="en-US" dirty="0"/>
              <a:t>and </a:t>
            </a:r>
            <a:r>
              <a:rPr lang="en-US" dirty="0" smtClean="0"/>
              <a:t>negative assessment </a:t>
            </a:r>
            <a:r>
              <a:rPr lang="en-US" dirty="0"/>
              <a:t>of leadership </a:t>
            </a:r>
            <a:r>
              <a:rPr lang="en-US" dirty="0" smtClean="0"/>
              <a:t>capability</a:t>
            </a:r>
          </a:p>
          <a:p>
            <a:pPr lvl="2"/>
            <a:r>
              <a:rPr lang="en-US" dirty="0"/>
              <a:t>From </a:t>
            </a:r>
            <a:r>
              <a:rPr lang="en-US" dirty="0" smtClean="0">
                <a:hlinkClick r:id="rId3"/>
              </a:rPr>
              <a:t>Race </a:t>
            </a:r>
            <a:r>
              <a:rPr lang="en-US" dirty="0">
                <a:hlinkClick r:id="rId3"/>
              </a:rPr>
              <a:t>and Reactions to Women’s Expressions of Anger at Work: Examining the Effects of the “Angry Black Woman” </a:t>
            </a:r>
            <a:r>
              <a:rPr lang="en-US" dirty="0" smtClean="0">
                <a:hlinkClick r:id="rId3"/>
              </a:rPr>
              <a:t>Stereotype</a:t>
            </a:r>
            <a:endParaRPr lang="en-US" dirty="0" smtClean="0"/>
          </a:p>
          <a:p>
            <a:pPr lvl="2"/>
            <a:endParaRPr lang="en-US" dirty="0" smtClean="0"/>
          </a:p>
          <a:p>
            <a:pPr lvl="1"/>
            <a:r>
              <a:rPr lang="en-US" dirty="0" smtClean="0"/>
              <a:t>Or an “Emotional Latina/o” who is told to conform more to get ahead</a:t>
            </a:r>
          </a:p>
          <a:p>
            <a:pPr lvl="2"/>
            <a:r>
              <a:rPr lang="en-US" dirty="0" smtClean="0">
                <a:hlinkClick r:id="rId4"/>
              </a:rPr>
              <a:t>Found that 76% of Latinos </a:t>
            </a:r>
            <a:r>
              <a:rPr lang="en-US" dirty="0">
                <a:hlinkClick r:id="rId4"/>
              </a:rPr>
              <a:t>repress parts of their personas at work</a:t>
            </a:r>
            <a:r>
              <a:rPr lang="en-US" dirty="0"/>
              <a:t>.</a:t>
            </a:r>
            <a:endParaRPr lang="en-US" dirty="0" smtClean="0"/>
          </a:p>
          <a:p>
            <a:pPr lvl="3"/>
            <a:r>
              <a:rPr lang="en-US" dirty="0" smtClean="0"/>
              <a:t>“too expressive”</a:t>
            </a:r>
          </a:p>
          <a:p>
            <a:pPr lvl="3"/>
            <a:r>
              <a:rPr lang="en-US" dirty="0" smtClean="0"/>
              <a:t>“tone down the hands” </a:t>
            </a:r>
          </a:p>
          <a:p>
            <a:pPr marL="914400" lvl="2" indent="0">
              <a:buNone/>
            </a:pPr>
            <a:endParaRPr lang="en-US" dirty="0"/>
          </a:p>
          <a:p>
            <a:pPr marL="0" indent="0">
              <a:buNone/>
            </a:pPr>
            <a:endParaRPr lang="en-US" dirty="0"/>
          </a:p>
        </p:txBody>
      </p:sp>
    </p:spTree>
    <p:extLst>
      <p:ext uri="{BB962C8B-B14F-4D97-AF65-F5344CB8AC3E}">
        <p14:creationId xmlns:p14="http://schemas.microsoft.com/office/powerpoint/2010/main" val="1576284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Funding and Partners Acknowledgement</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t>This </a:t>
            </a:r>
            <a:r>
              <a:rPr lang="en-US" sz="1800" dirty="0"/>
              <a:t>project is supported by Grant # 2020-AR-BX-K001 awarded by the Office of Juvenile Justice and Delinquency Prevention, Office of Justice Programs, U.S. Department of Justice. The opinions, findings, and conclusions or recommendations expressed in this publication/program/exhibition are those of the author(s) and do not necessarily reflect those of the Department of </a:t>
            </a:r>
            <a:r>
              <a:rPr lang="en-US" sz="1800" dirty="0" smtClean="0"/>
              <a:t>Justice or our partner organizations.</a:t>
            </a:r>
          </a:p>
          <a:p>
            <a:pPr marL="0" indent="0">
              <a:buNone/>
            </a:pP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9591" y="4747329"/>
            <a:ext cx="5423001" cy="15217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470" y="3895467"/>
            <a:ext cx="6230125" cy="1057658"/>
          </a:xfrm>
          <a:prstGeom prst="rect">
            <a:avLst/>
          </a:prstGeom>
        </p:spPr>
      </p:pic>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Segoe UI" panose="020B0502040204020203" pitchFamily="34" charset="0"/>
                <a:cs typeface="Segoe UI" panose="020B0502040204020203" pitchFamily="34" charset="0"/>
              </a:rPr>
              <a:t>2020-AR-BX-K001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descr="Z:\Logos\CCFF_CFF_Logos\Medium CCFF Log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006" y="2493789"/>
            <a:ext cx="4527919" cy="1189211"/>
          </a:xfrm>
          <a:prstGeom prst="rect">
            <a:avLst/>
          </a:prstGeom>
          <a:noFill/>
          <a:ln>
            <a:noFill/>
          </a:ln>
        </p:spPr>
      </p:pic>
      <p:pic>
        <p:nvPicPr>
          <p:cNvPr id="8" name="Picture 7" descr="JJ-FDC-TTA-LOGO (3).png"/>
          <p:cNvPicPr/>
          <p:nvPr/>
        </p:nvPicPr>
        <p:blipFill>
          <a:blip r:embed="rId6" cstate="print">
            <a:extLst>
              <a:ext uri="{28A0092B-C50C-407E-A947-70E740481C1C}">
                <a14:useLocalDpi xmlns:a14="http://schemas.microsoft.com/office/drawing/2010/main" val="0"/>
              </a:ext>
            </a:extLst>
          </a:blip>
          <a:stretch>
            <a:fillRect/>
          </a:stretch>
        </p:blipFill>
        <p:spPr>
          <a:xfrm>
            <a:off x="1301412" y="3909129"/>
            <a:ext cx="2022109" cy="126135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1323" y="2493789"/>
            <a:ext cx="3683000" cy="1015467"/>
          </a:xfrm>
          <a:prstGeom prst="rect">
            <a:avLst/>
          </a:prstGeom>
        </p:spPr>
      </p:pic>
    </p:spTree>
    <p:extLst>
      <p:ext uri="{BB962C8B-B14F-4D97-AF65-F5344CB8AC3E}">
        <p14:creationId xmlns:p14="http://schemas.microsoft.com/office/powerpoint/2010/main" val="4010675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4725" y="2330349"/>
            <a:ext cx="6289675" cy="3320723"/>
          </a:xfrm>
          <a:prstGeom prst="rect">
            <a:avLst/>
          </a:prstGeom>
        </p:spPr>
      </p:pic>
      <p:sp>
        <p:nvSpPr>
          <p:cNvPr id="2" name="Title 1"/>
          <p:cNvSpPr>
            <a:spLocks noGrp="1"/>
          </p:cNvSpPr>
          <p:nvPr>
            <p:ph type="title"/>
          </p:nvPr>
        </p:nvSpPr>
        <p:spPr>
          <a:xfrm>
            <a:off x="838200" y="477423"/>
            <a:ext cx="10820400" cy="505687"/>
          </a:xfrm>
        </p:spPr>
        <p:txBody>
          <a:bodyPr>
            <a:normAutofit fontScale="90000"/>
          </a:bodyPr>
          <a:lstStyle/>
          <a:p>
            <a:r>
              <a:rPr lang="en-US" dirty="0" smtClean="0"/>
              <a:t>Some thoughts on “Being a good fit” </a:t>
            </a:r>
            <a:endParaRPr lang="en-US" dirty="0"/>
          </a:p>
        </p:txBody>
      </p:sp>
      <p:sp>
        <p:nvSpPr>
          <p:cNvPr id="7" name="Content Placeholder 2"/>
          <p:cNvSpPr txBox="1">
            <a:spLocks/>
          </p:cNvSpPr>
          <p:nvPr/>
        </p:nvSpPr>
        <p:spPr>
          <a:xfrm>
            <a:off x="567266" y="1120434"/>
            <a:ext cx="10622285" cy="11684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8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8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t>If the dependency demographics of the population we serve is 47% Hispanic/Latino (Okanogan), 21% African American/Black (King), or 17% Multiracial American Indian/Alaska Native (Clallam) – </a:t>
            </a:r>
            <a:r>
              <a:rPr lang="en-US" dirty="0" smtClean="0">
                <a:hlinkClick r:id="rId4"/>
              </a:rPr>
              <a:t>2020 Interactive Dependency Dashboard</a:t>
            </a:r>
            <a:endParaRPr lang="en-US" dirty="0" smtClean="0"/>
          </a:p>
          <a:p>
            <a:pPr marL="914400" lvl="2"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5" name="Content Placeholder 4"/>
          <p:cNvSpPr>
            <a:spLocks noGrp="1"/>
          </p:cNvSpPr>
          <p:nvPr>
            <p:ph idx="1"/>
          </p:nvPr>
        </p:nvSpPr>
        <p:spPr>
          <a:xfrm>
            <a:off x="365760" y="4276578"/>
            <a:ext cx="10998835" cy="1231614"/>
          </a:xfrm>
        </p:spPr>
        <p:txBody>
          <a:bodyPr/>
          <a:lstStyle/>
          <a:p>
            <a:endParaRPr lang="en-US" dirty="0"/>
          </a:p>
        </p:txBody>
      </p:sp>
    </p:spTree>
    <p:extLst>
      <p:ext uri="{BB962C8B-B14F-4D97-AF65-F5344CB8AC3E}">
        <p14:creationId xmlns:p14="http://schemas.microsoft.com/office/powerpoint/2010/main" val="4276487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Autofit/>
          </a:bodyPr>
          <a:lstStyle/>
          <a:p>
            <a:r>
              <a:rPr lang="en-US" sz="3200" dirty="0" smtClean="0"/>
              <a:t>Does the “fit” to your team matter more than the “fit” to our population? </a:t>
            </a:r>
            <a:endParaRPr lang="en-US" sz="3200" dirty="0"/>
          </a:p>
        </p:txBody>
      </p:sp>
      <p:sp>
        <p:nvSpPr>
          <p:cNvPr id="7" name="Content Placeholder 2"/>
          <p:cNvSpPr txBox="1">
            <a:spLocks/>
          </p:cNvSpPr>
          <p:nvPr/>
        </p:nvSpPr>
        <p:spPr>
          <a:xfrm>
            <a:off x="567266" y="1120434"/>
            <a:ext cx="10622285" cy="121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8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8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t>If the population we serve is 47% Hispanic/Latino (Okanogan), 21% African American/Black, or 17% Multiracial American Indian/Alaska Native (Clallam) – </a:t>
            </a:r>
            <a:r>
              <a:rPr lang="en-US" dirty="0" smtClean="0">
                <a:hlinkClick r:id="rId3"/>
              </a:rPr>
              <a:t>2020 Interactive Dependency Dashboard</a:t>
            </a:r>
            <a:endParaRPr lang="en-US" dirty="0" smtClean="0"/>
          </a:p>
          <a:p>
            <a:pPr marL="914400" lvl="2"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pic>
        <p:nvPicPr>
          <p:cNvPr id="4" name="Picture 3"/>
          <p:cNvPicPr>
            <a:picLocks noChangeAspect="1"/>
          </p:cNvPicPr>
          <p:nvPr/>
        </p:nvPicPr>
        <p:blipFill>
          <a:blip r:embed="rId4"/>
          <a:stretch>
            <a:fillRect/>
          </a:stretch>
        </p:blipFill>
        <p:spPr>
          <a:xfrm>
            <a:off x="0" y="242465"/>
            <a:ext cx="12192000" cy="6436939"/>
          </a:xfrm>
          <a:prstGeom prst="rect">
            <a:avLst/>
          </a:prstGeom>
        </p:spPr>
      </p:pic>
    </p:spTree>
    <p:extLst>
      <p:ext uri="{BB962C8B-B14F-4D97-AF65-F5344CB8AC3E}">
        <p14:creationId xmlns:p14="http://schemas.microsoft.com/office/powerpoint/2010/main" val="943947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4725" y="2330349"/>
            <a:ext cx="6289675" cy="3320723"/>
          </a:xfrm>
          <a:prstGeom prst="rect">
            <a:avLst/>
          </a:prstGeom>
        </p:spPr>
      </p:pic>
      <p:sp>
        <p:nvSpPr>
          <p:cNvPr id="2" name="Title 1"/>
          <p:cNvSpPr>
            <a:spLocks noGrp="1"/>
          </p:cNvSpPr>
          <p:nvPr>
            <p:ph type="title"/>
          </p:nvPr>
        </p:nvSpPr>
        <p:spPr>
          <a:xfrm>
            <a:off x="838200" y="477423"/>
            <a:ext cx="10820400" cy="505687"/>
          </a:xfrm>
        </p:spPr>
        <p:txBody>
          <a:bodyPr>
            <a:normAutofit fontScale="90000"/>
          </a:bodyPr>
          <a:lstStyle/>
          <a:p>
            <a:r>
              <a:rPr lang="en-US" dirty="0" smtClean="0"/>
              <a:t>Some thoughts on “Being a good fit” </a:t>
            </a:r>
            <a:endParaRPr lang="en-US" dirty="0"/>
          </a:p>
        </p:txBody>
      </p:sp>
      <p:sp>
        <p:nvSpPr>
          <p:cNvPr id="3" name="Content Placeholder 2"/>
          <p:cNvSpPr>
            <a:spLocks noGrp="1"/>
          </p:cNvSpPr>
          <p:nvPr>
            <p:ph idx="1"/>
          </p:nvPr>
        </p:nvSpPr>
        <p:spPr>
          <a:xfrm>
            <a:off x="7264400" y="2844800"/>
            <a:ext cx="4687152" cy="2469242"/>
          </a:xfrm>
        </p:spPr>
        <p:txBody>
          <a:bodyPr>
            <a:normAutofit/>
          </a:bodyPr>
          <a:lstStyle/>
          <a:p>
            <a:pPr marL="457200" lvl="1" indent="0">
              <a:buNone/>
            </a:pPr>
            <a:r>
              <a:rPr lang="en-US" dirty="0" smtClean="0"/>
              <a:t>Then being culturally </a:t>
            </a:r>
            <a:r>
              <a:rPr lang="en-US" dirty="0"/>
              <a:t>u</a:t>
            </a:r>
            <a:r>
              <a:rPr lang="en-US" dirty="0" smtClean="0"/>
              <a:t>nderstood and represented by an FTC court team may well be more important than a bachelor’s degree in criminal justice or an understanding of Microsoft office. </a:t>
            </a:r>
          </a:p>
          <a:p>
            <a:pPr marL="914400" lvl="2" indent="0">
              <a:buNone/>
            </a:pPr>
            <a:endParaRPr lang="en-US" dirty="0"/>
          </a:p>
          <a:p>
            <a:pPr marL="0" indent="0">
              <a:buNone/>
            </a:pPr>
            <a:endParaRPr lang="en-US" dirty="0"/>
          </a:p>
        </p:txBody>
      </p:sp>
      <p:sp>
        <p:nvSpPr>
          <p:cNvPr id="7" name="Content Placeholder 2"/>
          <p:cNvSpPr txBox="1">
            <a:spLocks/>
          </p:cNvSpPr>
          <p:nvPr/>
        </p:nvSpPr>
        <p:spPr>
          <a:xfrm>
            <a:off x="567266" y="1120434"/>
            <a:ext cx="10622285" cy="11684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8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8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t>If the dependency demographics of the population we serve is 47% Hispanic/Latino (Okanogan), 21% African American/Black (King), or 17% Multiracial American Indian/Alaska Native (Clallam) – </a:t>
            </a:r>
            <a:r>
              <a:rPr lang="en-US" dirty="0" smtClean="0">
                <a:hlinkClick r:id="rId4"/>
              </a:rPr>
              <a:t>2020 Interactive Dependency Dashboard</a:t>
            </a:r>
            <a:endParaRPr lang="en-US" dirty="0" smtClean="0"/>
          </a:p>
          <a:p>
            <a:pPr marL="914400" lvl="2"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77276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Bringing this back to BP 1</a:t>
            </a:r>
            <a:endParaRPr lang="en-US" dirty="0"/>
          </a:p>
        </p:txBody>
      </p:sp>
      <p:sp>
        <p:nvSpPr>
          <p:cNvPr id="3" name="Content Placeholder 2"/>
          <p:cNvSpPr>
            <a:spLocks noGrp="1"/>
          </p:cNvSpPr>
          <p:nvPr>
            <p:ph idx="1"/>
          </p:nvPr>
        </p:nvSpPr>
        <p:spPr/>
        <p:txBody>
          <a:bodyPr/>
          <a:lstStyle/>
          <a:p>
            <a:pPr marL="0" indent="0">
              <a:buNone/>
            </a:pPr>
            <a:r>
              <a:rPr lang="en-US" dirty="0" smtClean="0"/>
              <a:t>Remember that a Multidisciplinary Team is built on the values of your court, one of those values is a diverse team that has the expertise families need to change their lives. </a:t>
            </a:r>
            <a:endParaRPr lang="en-US" dirty="0"/>
          </a:p>
        </p:txBody>
      </p:sp>
    </p:spTree>
    <p:extLst>
      <p:ext uri="{BB962C8B-B14F-4D97-AF65-F5344CB8AC3E}">
        <p14:creationId xmlns:p14="http://schemas.microsoft.com/office/powerpoint/2010/main" val="2112926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Provisions check in	</a:t>
            </a:r>
            <a:endParaRPr lang="en-US" dirty="0"/>
          </a:p>
        </p:txBody>
      </p:sp>
      <p:sp>
        <p:nvSpPr>
          <p:cNvPr id="3" name="Content Placeholder 2"/>
          <p:cNvSpPr>
            <a:spLocks noGrp="1"/>
          </p:cNvSpPr>
          <p:nvPr>
            <p:ph idx="1"/>
          </p:nvPr>
        </p:nvSpPr>
        <p:spPr>
          <a:xfrm>
            <a:off x="599090" y="1320139"/>
            <a:ext cx="11059510" cy="4705103"/>
          </a:xfrm>
        </p:spPr>
        <p:txBody>
          <a:bodyPr>
            <a:normAutofit/>
          </a:bodyPr>
          <a:lstStyle/>
          <a:p>
            <a:pPr marL="0" indent="0">
              <a:buNone/>
            </a:pPr>
            <a:r>
              <a:rPr lang="en-US" sz="4000" dirty="0" smtClean="0"/>
              <a:t>Provision A: Collaboration</a:t>
            </a:r>
          </a:p>
          <a:p>
            <a:pPr marL="0" indent="0">
              <a:buNone/>
            </a:pPr>
            <a:r>
              <a:rPr lang="en-US" sz="4000" dirty="0" smtClean="0"/>
              <a:t>Provision B: Community Partnerships</a:t>
            </a:r>
          </a:p>
          <a:p>
            <a:pPr marL="0" indent="0">
              <a:buNone/>
            </a:pPr>
            <a:r>
              <a:rPr lang="en-US" sz="4000" dirty="0" smtClean="0"/>
              <a:t>Provision C: Multidisciplinary Team </a:t>
            </a:r>
            <a:endParaRPr lang="en-US" dirty="0" smtClean="0"/>
          </a:p>
          <a:p>
            <a:pPr marL="0" indent="0">
              <a:buNone/>
            </a:pPr>
            <a:r>
              <a:rPr lang="en-US" sz="4000" dirty="0" smtClean="0"/>
              <a:t>Provision E: Shared Mission and Vision</a:t>
            </a:r>
          </a:p>
          <a:p>
            <a:pPr marL="0" indent="0">
              <a:buNone/>
            </a:pPr>
            <a:r>
              <a:rPr lang="en-US" sz="4000" dirty="0" smtClean="0"/>
              <a:t>Provision D: Governance Structure</a:t>
            </a:r>
            <a:endParaRPr lang="en-US" sz="4000" dirty="0"/>
          </a:p>
        </p:txBody>
      </p:sp>
    </p:spTree>
    <p:extLst>
      <p:ext uri="{BB962C8B-B14F-4D97-AF65-F5344CB8AC3E}">
        <p14:creationId xmlns:p14="http://schemas.microsoft.com/office/powerpoint/2010/main" val="868512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Provisions check in	</a:t>
            </a:r>
            <a:endParaRPr lang="en-US" dirty="0"/>
          </a:p>
        </p:txBody>
      </p:sp>
      <p:sp>
        <p:nvSpPr>
          <p:cNvPr id="3" name="Content Placeholder 2"/>
          <p:cNvSpPr>
            <a:spLocks noGrp="1"/>
          </p:cNvSpPr>
          <p:nvPr>
            <p:ph idx="1"/>
          </p:nvPr>
        </p:nvSpPr>
        <p:spPr>
          <a:xfrm>
            <a:off x="599090" y="1320139"/>
            <a:ext cx="11059510" cy="4705103"/>
          </a:xfrm>
        </p:spPr>
        <p:txBody>
          <a:bodyPr>
            <a:normAutofit/>
          </a:bodyPr>
          <a:lstStyle/>
          <a:p>
            <a:pPr marL="0" indent="0">
              <a:buNone/>
            </a:pPr>
            <a:r>
              <a:rPr lang="en-US" sz="4000" dirty="0" smtClean="0"/>
              <a:t>Provision A: Collaboration</a:t>
            </a:r>
          </a:p>
          <a:p>
            <a:pPr marL="0" indent="0">
              <a:buNone/>
            </a:pPr>
            <a:r>
              <a:rPr lang="en-US" sz="4000" dirty="0" smtClean="0"/>
              <a:t>Provision B: Community Partnerships</a:t>
            </a:r>
          </a:p>
          <a:p>
            <a:pPr marL="0" indent="0">
              <a:buNone/>
            </a:pPr>
            <a:r>
              <a:rPr lang="en-US" sz="4000" dirty="0" smtClean="0"/>
              <a:t>Provision C: Multidisciplinary Team </a:t>
            </a:r>
            <a:endParaRPr lang="en-US" dirty="0" smtClean="0"/>
          </a:p>
          <a:p>
            <a:pPr marL="0" indent="0">
              <a:buNone/>
            </a:pPr>
            <a:r>
              <a:rPr lang="en-US" sz="4000" dirty="0" smtClean="0"/>
              <a:t>Provision E: Shared Mission and Vision</a:t>
            </a:r>
          </a:p>
          <a:p>
            <a:pPr marL="0" indent="0">
              <a:buNone/>
            </a:pPr>
            <a:r>
              <a:rPr lang="en-US" sz="4000" dirty="0" smtClean="0"/>
              <a:t>Provision D: Governance Structure</a:t>
            </a:r>
            <a:endParaRPr lang="en-US" sz="4000" dirty="0"/>
          </a:p>
        </p:txBody>
      </p:sp>
      <p:sp>
        <p:nvSpPr>
          <p:cNvPr id="4" name="Curved Left Arrow 3"/>
          <p:cNvSpPr/>
          <p:nvPr/>
        </p:nvSpPr>
        <p:spPr>
          <a:xfrm rot="10800000" flipH="1">
            <a:off x="8637563" y="2968282"/>
            <a:ext cx="1139483" cy="1308294"/>
          </a:xfrm>
          <a:prstGeom prst="curvedLeftArrow">
            <a:avLst>
              <a:gd name="adj1" fmla="val 9386"/>
              <a:gd name="adj2" fmla="val 3631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981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BP1 Provision D</a:t>
            </a:r>
            <a:endParaRPr lang="en-US" dirty="0"/>
          </a:p>
        </p:txBody>
      </p:sp>
      <p:sp>
        <p:nvSpPr>
          <p:cNvPr id="3" name="Content Placeholder 2"/>
          <p:cNvSpPr>
            <a:spLocks noGrp="1"/>
          </p:cNvSpPr>
          <p:nvPr>
            <p:ph idx="1"/>
          </p:nvPr>
        </p:nvSpPr>
        <p:spPr>
          <a:xfrm>
            <a:off x="742310" y="1156854"/>
            <a:ext cx="5353689" cy="4351338"/>
          </a:xfrm>
        </p:spPr>
        <p:txBody>
          <a:bodyPr/>
          <a:lstStyle/>
          <a:p>
            <a:pPr marL="0" indent="0">
              <a:buNone/>
            </a:pPr>
            <a:r>
              <a:rPr lang="en-US" b="1" dirty="0" smtClean="0"/>
              <a:t>Governance at the State level: </a:t>
            </a:r>
          </a:p>
          <a:p>
            <a:pPr marL="0" indent="0">
              <a:buNone/>
            </a:pPr>
            <a:r>
              <a:rPr lang="en-US" dirty="0" smtClean="0"/>
              <a:t>Washington FTC Steering Committee</a:t>
            </a:r>
          </a:p>
          <a:p>
            <a:pPr marL="0" indent="0">
              <a:buNone/>
            </a:pPr>
            <a:r>
              <a:rPr lang="en-US" dirty="0" smtClean="0"/>
              <a:t>Washington FTC Grant Team + Partners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25333102"/>
              </p:ext>
            </p:extLst>
          </p:nvPr>
        </p:nvGraphicFramePr>
        <p:xfrm>
          <a:off x="6907237" y="12521"/>
          <a:ext cx="5284763" cy="7045663"/>
        </p:xfrm>
        <a:graphic>
          <a:graphicData uri="http://schemas.openxmlformats.org/presentationml/2006/ole">
            <mc:AlternateContent xmlns:mc="http://schemas.openxmlformats.org/markup-compatibility/2006">
              <mc:Choice xmlns:v="urn:schemas-microsoft-com:vml" Requires="v">
                <p:oleObj spid="_x0000_s1035" name="Acrobat Document" r:id="rId3" imgW="12344226" imgH="16459200" progId="Acrobat.Document.2020">
                  <p:embed/>
                </p:oleObj>
              </mc:Choice>
              <mc:Fallback>
                <p:oleObj name="Acrobat Document" r:id="rId3" imgW="12344226" imgH="16459200" progId="Acrobat.Document.2020">
                  <p:embed/>
                  <p:pic>
                    <p:nvPicPr>
                      <p:cNvPr id="0" name=""/>
                      <p:cNvPicPr/>
                      <p:nvPr/>
                    </p:nvPicPr>
                    <p:blipFill>
                      <a:blip r:embed="rId4"/>
                      <a:stretch>
                        <a:fillRect/>
                      </a:stretch>
                    </p:blipFill>
                    <p:spPr>
                      <a:xfrm>
                        <a:off x="6907237" y="12521"/>
                        <a:ext cx="5284763" cy="7045663"/>
                      </a:xfrm>
                      <a:prstGeom prst="rect">
                        <a:avLst/>
                      </a:prstGeom>
                    </p:spPr>
                  </p:pic>
                </p:oleObj>
              </mc:Fallback>
            </mc:AlternateContent>
          </a:graphicData>
        </a:graphic>
      </p:graphicFrame>
    </p:spTree>
    <p:extLst>
      <p:ext uri="{BB962C8B-B14F-4D97-AF65-F5344CB8AC3E}">
        <p14:creationId xmlns:p14="http://schemas.microsoft.com/office/powerpoint/2010/main" val="1875917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BP1 Provision D: Local Governance Structure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2442281"/>
              </p:ext>
            </p:extLst>
          </p:nvPr>
        </p:nvGraphicFramePr>
        <p:xfrm>
          <a:off x="742950" y="1157288"/>
          <a:ext cx="10736287" cy="4948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885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BP1 Provision D: Local Governance Structure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7466515"/>
              </p:ext>
            </p:extLst>
          </p:nvPr>
        </p:nvGraphicFramePr>
        <p:xfrm>
          <a:off x="742950" y="1157288"/>
          <a:ext cx="10736287" cy="4948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371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BP1 Provision D: Local Governance Structure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2635613"/>
              </p:ext>
            </p:extLst>
          </p:nvPr>
        </p:nvGraphicFramePr>
        <p:xfrm>
          <a:off x="742950" y="1157288"/>
          <a:ext cx="10736287" cy="4948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992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Provisions check in	</a:t>
            </a:r>
            <a:endParaRPr lang="en-US" dirty="0"/>
          </a:p>
        </p:txBody>
      </p:sp>
      <p:sp>
        <p:nvSpPr>
          <p:cNvPr id="3" name="Content Placeholder 2"/>
          <p:cNvSpPr>
            <a:spLocks noGrp="1"/>
          </p:cNvSpPr>
          <p:nvPr>
            <p:ph idx="1"/>
          </p:nvPr>
        </p:nvSpPr>
        <p:spPr>
          <a:xfrm>
            <a:off x="599090" y="1320139"/>
            <a:ext cx="11059510" cy="4705103"/>
          </a:xfrm>
        </p:spPr>
        <p:txBody>
          <a:bodyPr>
            <a:normAutofit/>
          </a:bodyPr>
          <a:lstStyle/>
          <a:p>
            <a:pPr marL="0" indent="0">
              <a:buNone/>
            </a:pPr>
            <a:r>
              <a:rPr lang="en-US" sz="4000" dirty="0" smtClean="0"/>
              <a:t>Provision A: Collaboration</a:t>
            </a:r>
          </a:p>
          <a:p>
            <a:pPr marL="0" indent="0">
              <a:buNone/>
            </a:pPr>
            <a:r>
              <a:rPr lang="en-US" sz="4000" dirty="0" smtClean="0"/>
              <a:t>Provision B: Community Partnerships</a:t>
            </a:r>
          </a:p>
          <a:p>
            <a:pPr marL="0" indent="0">
              <a:buNone/>
            </a:pPr>
            <a:r>
              <a:rPr lang="en-US" sz="4000" dirty="0" smtClean="0"/>
              <a:t>Provision C: Multidisciplinary Team </a:t>
            </a:r>
            <a:endParaRPr lang="en-US" dirty="0" smtClean="0"/>
          </a:p>
          <a:p>
            <a:pPr marL="0" indent="0">
              <a:buNone/>
            </a:pPr>
            <a:endParaRPr lang="en-US" dirty="0"/>
          </a:p>
        </p:txBody>
      </p:sp>
    </p:spTree>
    <p:extLst>
      <p:ext uri="{BB962C8B-B14F-4D97-AF65-F5344CB8AC3E}">
        <p14:creationId xmlns:p14="http://schemas.microsoft.com/office/powerpoint/2010/main" val="1040053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BP1 Provision D: Local Governance Structure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2442281"/>
              </p:ext>
            </p:extLst>
          </p:nvPr>
        </p:nvGraphicFramePr>
        <p:xfrm>
          <a:off x="742950" y="1157288"/>
          <a:ext cx="10736287" cy="4948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580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BP1 Provision D: Local Governance Structure</a:t>
            </a:r>
            <a:endParaRPr lang="en-US" dirty="0"/>
          </a:p>
        </p:txBody>
      </p:sp>
      <p:grpSp>
        <p:nvGrpSpPr>
          <p:cNvPr id="3" name="Group 2"/>
          <p:cNvGrpSpPr/>
          <p:nvPr/>
        </p:nvGrpSpPr>
        <p:grpSpPr>
          <a:xfrm>
            <a:off x="2088398" y="1257285"/>
            <a:ext cx="9390838" cy="4847141"/>
            <a:chOff x="2088398" y="1257285"/>
            <a:chExt cx="9390838" cy="4847141"/>
          </a:xfrm>
        </p:grpSpPr>
        <p:sp>
          <p:nvSpPr>
            <p:cNvPr id="4" name="Freeform 3"/>
            <p:cNvSpPr/>
            <p:nvPr/>
          </p:nvSpPr>
          <p:spPr>
            <a:xfrm>
              <a:off x="5654626" y="3848234"/>
              <a:ext cx="2256192" cy="2256192"/>
            </a:xfrm>
            <a:custGeom>
              <a:avLst/>
              <a:gdLst>
                <a:gd name="connsiteX0" fmla="*/ 0 w 2256192"/>
                <a:gd name="connsiteY0" fmla="*/ 1128096 h 2256192"/>
                <a:gd name="connsiteX1" fmla="*/ 1128096 w 2256192"/>
                <a:gd name="connsiteY1" fmla="*/ 0 h 2256192"/>
                <a:gd name="connsiteX2" fmla="*/ 2256192 w 2256192"/>
                <a:gd name="connsiteY2" fmla="*/ 1128096 h 2256192"/>
                <a:gd name="connsiteX3" fmla="*/ 1128096 w 2256192"/>
                <a:gd name="connsiteY3" fmla="*/ 2256192 h 2256192"/>
                <a:gd name="connsiteX4" fmla="*/ 0 w 2256192"/>
                <a:gd name="connsiteY4" fmla="*/ 1128096 h 225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192" h="2256192">
                  <a:moveTo>
                    <a:pt x="0" y="1128096"/>
                  </a:moveTo>
                  <a:cubicBezTo>
                    <a:pt x="0" y="505066"/>
                    <a:pt x="505066" y="0"/>
                    <a:pt x="1128096" y="0"/>
                  </a:cubicBezTo>
                  <a:cubicBezTo>
                    <a:pt x="1751126" y="0"/>
                    <a:pt x="2256192" y="505066"/>
                    <a:pt x="2256192" y="1128096"/>
                  </a:cubicBezTo>
                  <a:cubicBezTo>
                    <a:pt x="2256192" y="1751126"/>
                    <a:pt x="1751126" y="2256192"/>
                    <a:pt x="1128096" y="2256192"/>
                  </a:cubicBezTo>
                  <a:cubicBezTo>
                    <a:pt x="505066" y="2256192"/>
                    <a:pt x="0" y="1751126"/>
                    <a:pt x="0" y="1128096"/>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347557" tIns="347557" rIns="347557" bIns="347557" numCol="1" spcCol="1270" anchor="ctr" anchorCtr="0">
              <a:noAutofit/>
            </a:bodyPr>
            <a:lstStyle/>
            <a:p>
              <a:pPr lvl="0" algn="ctr" defTabSz="1200150">
                <a:lnSpc>
                  <a:spcPct val="90000"/>
                </a:lnSpc>
                <a:spcBef>
                  <a:spcPct val="0"/>
                </a:spcBef>
                <a:spcAft>
                  <a:spcPct val="35000"/>
                </a:spcAft>
              </a:pPr>
              <a:r>
                <a:rPr lang="en-US" sz="2700" kern="1200" dirty="0" smtClean="0"/>
                <a:t>County Family Treatment Court</a:t>
              </a:r>
              <a:endParaRPr lang="en-US" sz="2700" kern="1200" dirty="0"/>
            </a:p>
          </p:txBody>
        </p:sp>
        <p:sp>
          <p:nvSpPr>
            <p:cNvPr id="6" name="Left Arrow 5"/>
            <p:cNvSpPr/>
            <p:nvPr/>
          </p:nvSpPr>
          <p:spPr>
            <a:xfrm rot="11999136">
              <a:off x="4466433" y="4035359"/>
              <a:ext cx="1225987" cy="643014"/>
            </a:xfrm>
            <a:prstGeom prst="lef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8" name="Left Arrow 7"/>
            <p:cNvSpPr/>
            <p:nvPr/>
          </p:nvSpPr>
          <p:spPr>
            <a:xfrm rot="16181856">
              <a:off x="5952799" y="2612262"/>
              <a:ext cx="1638285" cy="643014"/>
            </a:xfrm>
            <a:prstGeom prst="lef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9" name="Freeform 8"/>
            <p:cNvSpPr/>
            <p:nvPr/>
          </p:nvSpPr>
          <p:spPr>
            <a:xfrm>
              <a:off x="5695927" y="1257285"/>
              <a:ext cx="2143383" cy="1714706"/>
            </a:xfrm>
            <a:custGeom>
              <a:avLst/>
              <a:gdLst>
                <a:gd name="connsiteX0" fmla="*/ 0 w 2143383"/>
                <a:gd name="connsiteY0" fmla="*/ 171471 h 1714706"/>
                <a:gd name="connsiteX1" fmla="*/ 171471 w 2143383"/>
                <a:gd name="connsiteY1" fmla="*/ 0 h 1714706"/>
                <a:gd name="connsiteX2" fmla="*/ 1971912 w 2143383"/>
                <a:gd name="connsiteY2" fmla="*/ 0 h 1714706"/>
                <a:gd name="connsiteX3" fmla="*/ 2143383 w 2143383"/>
                <a:gd name="connsiteY3" fmla="*/ 171471 h 1714706"/>
                <a:gd name="connsiteX4" fmla="*/ 2143383 w 2143383"/>
                <a:gd name="connsiteY4" fmla="*/ 1543235 h 1714706"/>
                <a:gd name="connsiteX5" fmla="*/ 1971912 w 2143383"/>
                <a:gd name="connsiteY5" fmla="*/ 1714706 h 1714706"/>
                <a:gd name="connsiteX6" fmla="*/ 171471 w 2143383"/>
                <a:gd name="connsiteY6" fmla="*/ 1714706 h 1714706"/>
                <a:gd name="connsiteX7" fmla="*/ 0 w 2143383"/>
                <a:gd name="connsiteY7" fmla="*/ 1543235 h 1714706"/>
                <a:gd name="connsiteX8" fmla="*/ 0 w 2143383"/>
                <a:gd name="connsiteY8" fmla="*/ 171471 h 171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383" h="1714706">
                  <a:moveTo>
                    <a:pt x="0" y="171471"/>
                  </a:moveTo>
                  <a:cubicBezTo>
                    <a:pt x="0" y="76770"/>
                    <a:pt x="76770" y="0"/>
                    <a:pt x="171471" y="0"/>
                  </a:cubicBezTo>
                  <a:lnTo>
                    <a:pt x="1971912" y="0"/>
                  </a:lnTo>
                  <a:cubicBezTo>
                    <a:pt x="2066613" y="0"/>
                    <a:pt x="2143383" y="76770"/>
                    <a:pt x="2143383" y="171471"/>
                  </a:cubicBezTo>
                  <a:lnTo>
                    <a:pt x="2143383" y="1543235"/>
                  </a:lnTo>
                  <a:cubicBezTo>
                    <a:pt x="2143383" y="1637936"/>
                    <a:pt x="2066613" y="1714706"/>
                    <a:pt x="1971912" y="1714706"/>
                  </a:cubicBezTo>
                  <a:lnTo>
                    <a:pt x="171471" y="1714706"/>
                  </a:lnTo>
                  <a:cubicBezTo>
                    <a:pt x="76770" y="1714706"/>
                    <a:pt x="0" y="1637936"/>
                    <a:pt x="0" y="1543235"/>
                  </a:cubicBezTo>
                  <a:lnTo>
                    <a:pt x="0" y="171471"/>
                  </a:lnTo>
                  <a:close/>
                </a:path>
              </a:pathLst>
            </a:custGeom>
            <a:solidFill>
              <a:srgbClr val="7030A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94037" tIns="94037" rIns="94037" bIns="94037" numCol="1" spcCol="1270" anchor="ctr" anchorCtr="0">
              <a:noAutofit/>
            </a:bodyPr>
            <a:lstStyle/>
            <a:p>
              <a:pPr lvl="0" algn="ctr" defTabSz="1022350">
                <a:lnSpc>
                  <a:spcPct val="90000"/>
                </a:lnSpc>
                <a:spcBef>
                  <a:spcPct val="0"/>
                </a:spcBef>
                <a:spcAft>
                  <a:spcPct val="35000"/>
                </a:spcAft>
              </a:pPr>
              <a:r>
                <a:rPr lang="en-US" sz="2300" kern="1200" dirty="0" smtClean="0"/>
                <a:t>Local Oversight/Policy</a:t>
              </a:r>
              <a:r>
                <a:rPr lang="en-US" sz="2300" kern="1200" baseline="0" dirty="0" smtClean="0"/>
                <a:t> and Procedures Team</a:t>
              </a:r>
              <a:endParaRPr lang="en-US" sz="2300" kern="1200" dirty="0"/>
            </a:p>
          </p:txBody>
        </p:sp>
        <p:sp>
          <p:nvSpPr>
            <p:cNvPr id="10" name="Left Arrow 9"/>
            <p:cNvSpPr/>
            <p:nvPr/>
          </p:nvSpPr>
          <p:spPr>
            <a:xfrm rot="20642092">
              <a:off x="7958868" y="3961188"/>
              <a:ext cx="2496829" cy="643014"/>
            </a:xfrm>
            <a:prstGeom prst="lef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1" name="Freeform 10"/>
            <p:cNvSpPr/>
            <p:nvPr/>
          </p:nvSpPr>
          <p:spPr>
            <a:xfrm>
              <a:off x="9335853" y="3081962"/>
              <a:ext cx="2143383" cy="1714706"/>
            </a:xfrm>
            <a:custGeom>
              <a:avLst/>
              <a:gdLst>
                <a:gd name="connsiteX0" fmla="*/ 0 w 2143383"/>
                <a:gd name="connsiteY0" fmla="*/ 171471 h 1714706"/>
                <a:gd name="connsiteX1" fmla="*/ 171471 w 2143383"/>
                <a:gd name="connsiteY1" fmla="*/ 0 h 1714706"/>
                <a:gd name="connsiteX2" fmla="*/ 1971912 w 2143383"/>
                <a:gd name="connsiteY2" fmla="*/ 0 h 1714706"/>
                <a:gd name="connsiteX3" fmla="*/ 2143383 w 2143383"/>
                <a:gd name="connsiteY3" fmla="*/ 171471 h 1714706"/>
                <a:gd name="connsiteX4" fmla="*/ 2143383 w 2143383"/>
                <a:gd name="connsiteY4" fmla="*/ 1543235 h 1714706"/>
                <a:gd name="connsiteX5" fmla="*/ 1971912 w 2143383"/>
                <a:gd name="connsiteY5" fmla="*/ 1714706 h 1714706"/>
                <a:gd name="connsiteX6" fmla="*/ 171471 w 2143383"/>
                <a:gd name="connsiteY6" fmla="*/ 1714706 h 1714706"/>
                <a:gd name="connsiteX7" fmla="*/ 0 w 2143383"/>
                <a:gd name="connsiteY7" fmla="*/ 1543235 h 1714706"/>
                <a:gd name="connsiteX8" fmla="*/ 0 w 2143383"/>
                <a:gd name="connsiteY8" fmla="*/ 171471 h 171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383" h="1714706">
                  <a:moveTo>
                    <a:pt x="0" y="171471"/>
                  </a:moveTo>
                  <a:cubicBezTo>
                    <a:pt x="0" y="76770"/>
                    <a:pt x="76770" y="0"/>
                    <a:pt x="171471" y="0"/>
                  </a:cubicBezTo>
                  <a:lnTo>
                    <a:pt x="1971912" y="0"/>
                  </a:lnTo>
                  <a:cubicBezTo>
                    <a:pt x="2066613" y="0"/>
                    <a:pt x="2143383" y="76770"/>
                    <a:pt x="2143383" y="171471"/>
                  </a:cubicBezTo>
                  <a:lnTo>
                    <a:pt x="2143383" y="1543235"/>
                  </a:lnTo>
                  <a:cubicBezTo>
                    <a:pt x="2143383" y="1637936"/>
                    <a:pt x="2066613" y="1714706"/>
                    <a:pt x="1971912" y="1714706"/>
                  </a:cubicBezTo>
                  <a:lnTo>
                    <a:pt x="171471" y="1714706"/>
                  </a:lnTo>
                  <a:cubicBezTo>
                    <a:pt x="76770" y="1714706"/>
                    <a:pt x="0" y="1637936"/>
                    <a:pt x="0" y="1543235"/>
                  </a:cubicBezTo>
                  <a:lnTo>
                    <a:pt x="0" y="171471"/>
                  </a:lnTo>
                  <a:close/>
                </a:path>
              </a:pathLst>
            </a:custGeom>
            <a:solidFill>
              <a:srgbClr val="7030A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94037" tIns="94037" rIns="94037" bIns="94037" numCol="1" spcCol="1270" anchor="ctr" anchorCtr="0">
              <a:noAutofit/>
            </a:bodyPr>
            <a:lstStyle/>
            <a:p>
              <a:pPr lvl="0" algn="ctr" defTabSz="1022350">
                <a:lnSpc>
                  <a:spcPct val="90000"/>
                </a:lnSpc>
                <a:spcBef>
                  <a:spcPct val="0"/>
                </a:spcBef>
                <a:spcAft>
                  <a:spcPct val="35000"/>
                </a:spcAft>
              </a:pPr>
              <a:r>
                <a:rPr lang="en-US" sz="2300" kern="1200" dirty="0" smtClean="0"/>
                <a:t>Local Operational Team</a:t>
              </a:r>
              <a:endParaRPr lang="en-US" sz="2300" kern="1200" dirty="0"/>
            </a:p>
          </p:txBody>
        </p:sp>
        <p:sp>
          <p:nvSpPr>
            <p:cNvPr id="7" name="Freeform 6"/>
            <p:cNvSpPr/>
            <p:nvPr/>
          </p:nvSpPr>
          <p:spPr>
            <a:xfrm>
              <a:off x="2088398" y="2217470"/>
              <a:ext cx="4829899" cy="3859770"/>
            </a:xfrm>
            <a:custGeom>
              <a:avLst/>
              <a:gdLst>
                <a:gd name="connsiteX0" fmla="*/ 0 w 4829899"/>
                <a:gd name="connsiteY0" fmla="*/ 385977 h 3859770"/>
                <a:gd name="connsiteX1" fmla="*/ 385977 w 4829899"/>
                <a:gd name="connsiteY1" fmla="*/ 0 h 3859770"/>
                <a:gd name="connsiteX2" fmla="*/ 4443922 w 4829899"/>
                <a:gd name="connsiteY2" fmla="*/ 0 h 3859770"/>
                <a:gd name="connsiteX3" fmla="*/ 4829899 w 4829899"/>
                <a:gd name="connsiteY3" fmla="*/ 385977 h 3859770"/>
                <a:gd name="connsiteX4" fmla="*/ 4829899 w 4829899"/>
                <a:gd name="connsiteY4" fmla="*/ 3473793 h 3859770"/>
                <a:gd name="connsiteX5" fmla="*/ 4443922 w 4829899"/>
                <a:gd name="connsiteY5" fmla="*/ 3859770 h 3859770"/>
                <a:gd name="connsiteX6" fmla="*/ 385977 w 4829899"/>
                <a:gd name="connsiteY6" fmla="*/ 3859770 h 3859770"/>
                <a:gd name="connsiteX7" fmla="*/ 0 w 4829899"/>
                <a:gd name="connsiteY7" fmla="*/ 3473793 h 3859770"/>
                <a:gd name="connsiteX8" fmla="*/ 0 w 4829899"/>
                <a:gd name="connsiteY8" fmla="*/ 385977 h 38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899" h="3859770">
                  <a:moveTo>
                    <a:pt x="0" y="385977"/>
                  </a:moveTo>
                  <a:cubicBezTo>
                    <a:pt x="0" y="172808"/>
                    <a:pt x="172808" y="0"/>
                    <a:pt x="385977" y="0"/>
                  </a:cubicBezTo>
                  <a:lnTo>
                    <a:pt x="4443922" y="0"/>
                  </a:lnTo>
                  <a:cubicBezTo>
                    <a:pt x="4657091" y="0"/>
                    <a:pt x="4829899" y="172808"/>
                    <a:pt x="4829899" y="385977"/>
                  </a:cubicBezTo>
                  <a:lnTo>
                    <a:pt x="4829899" y="3473793"/>
                  </a:lnTo>
                  <a:cubicBezTo>
                    <a:pt x="4829899" y="3686962"/>
                    <a:pt x="4657091" y="3859770"/>
                    <a:pt x="4443922" y="3859770"/>
                  </a:cubicBezTo>
                  <a:lnTo>
                    <a:pt x="385977" y="3859770"/>
                  </a:lnTo>
                  <a:cubicBezTo>
                    <a:pt x="172808" y="3859770"/>
                    <a:pt x="0" y="3686962"/>
                    <a:pt x="0" y="3473793"/>
                  </a:cubicBezTo>
                  <a:lnTo>
                    <a:pt x="0" y="385977"/>
                  </a:lnTo>
                  <a:close/>
                </a:path>
              </a:pathLst>
            </a:custGeom>
            <a:solidFill>
              <a:srgbClr val="7030A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56864" tIns="156864" rIns="156864" bIns="156864" numCol="1" spcCol="1270" anchor="ctr" anchorCtr="0">
              <a:noAutofit/>
            </a:bodyPr>
            <a:lstStyle/>
            <a:p>
              <a:pPr lvl="0" algn="ctr" defTabSz="1022350">
                <a:lnSpc>
                  <a:spcPct val="90000"/>
                </a:lnSpc>
                <a:spcBef>
                  <a:spcPct val="0"/>
                </a:spcBef>
                <a:spcAft>
                  <a:spcPct val="35000"/>
                </a:spcAft>
              </a:pPr>
              <a:r>
                <a:rPr lang="en-US" sz="2300" u="sng" kern="1200" dirty="0" smtClean="0"/>
                <a:t>Local Steering Committee or Community Stakeholders Team</a:t>
              </a:r>
            </a:p>
            <a:p>
              <a:pPr lvl="0" defTabSz="1022350">
                <a:lnSpc>
                  <a:spcPct val="90000"/>
                </a:lnSpc>
                <a:spcBef>
                  <a:spcPct val="0"/>
                </a:spcBef>
                <a:spcAft>
                  <a:spcPct val="35000"/>
                </a:spcAft>
              </a:pPr>
              <a:r>
                <a:rPr lang="en-US" sz="2300" dirty="0" smtClean="0"/>
                <a:t>Decision Makers in the community</a:t>
              </a:r>
            </a:p>
            <a:p>
              <a:pPr lvl="0" defTabSz="1022350">
                <a:lnSpc>
                  <a:spcPct val="90000"/>
                </a:lnSpc>
                <a:spcBef>
                  <a:spcPct val="0"/>
                </a:spcBef>
                <a:spcAft>
                  <a:spcPct val="35000"/>
                </a:spcAft>
              </a:pPr>
              <a:r>
                <a:rPr lang="en-US" sz="2300" kern="1200" dirty="0" smtClean="0"/>
                <a:t>Executives </a:t>
              </a:r>
              <a:r>
                <a:rPr lang="en-US" sz="2300" dirty="0" smtClean="0"/>
                <a:t>of Service Providers</a:t>
              </a:r>
            </a:p>
            <a:p>
              <a:pPr lvl="0" defTabSz="1022350">
                <a:lnSpc>
                  <a:spcPct val="90000"/>
                </a:lnSpc>
                <a:spcBef>
                  <a:spcPct val="0"/>
                </a:spcBef>
                <a:spcAft>
                  <a:spcPct val="35000"/>
                </a:spcAft>
              </a:pPr>
              <a:r>
                <a:rPr lang="en-US" sz="2300" kern="1200" dirty="0" smtClean="0"/>
                <a:t>Leaders in child welfare</a:t>
              </a:r>
            </a:p>
            <a:p>
              <a:pPr lvl="0" defTabSz="1022350">
                <a:lnSpc>
                  <a:spcPct val="90000"/>
                </a:lnSpc>
                <a:spcBef>
                  <a:spcPct val="0"/>
                </a:spcBef>
                <a:spcAft>
                  <a:spcPct val="35000"/>
                </a:spcAft>
              </a:pPr>
              <a:r>
                <a:rPr lang="en-US" sz="2300" dirty="0" smtClean="0"/>
                <a:t>Local Government </a:t>
              </a:r>
            </a:p>
            <a:p>
              <a:pPr lvl="0" defTabSz="1022350">
                <a:lnSpc>
                  <a:spcPct val="90000"/>
                </a:lnSpc>
                <a:spcBef>
                  <a:spcPct val="0"/>
                </a:spcBef>
                <a:spcAft>
                  <a:spcPct val="35000"/>
                </a:spcAft>
              </a:pPr>
              <a:r>
                <a:rPr lang="en-US" sz="2300" kern="1200" dirty="0" smtClean="0"/>
                <a:t>Focus: Problem solving </a:t>
              </a:r>
            </a:p>
            <a:p>
              <a:pPr lvl="0" defTabSz="1022350">
                <a:lnSpc>
                  <a:spcPct val="90000"/>
                </a:lnSpc>
                <a:spcBef>
                  <a:spcPct val="0"/>
                </a:spcBef>
                <a:spcAft>
                  <a:spcPct val="35000"/>
                </a:spcAft>
              </a:pPr>
              <a:r>
                <a:rPr lang="en-US" sz="2300" dirty="0" smtClean="0"/>
                <a:t>Meets Quarterly</a:t>
              </a:r>
              <a:endParaRPr lang="en-US" sz="2300" kern="1200" dirty="0"/>
            </a:p>
          </p:txBody>
        </p:sp>
      </p:grpSp>
    </p:spTree>
    <p:extLst>
      <p:ext uri="{BB962C8B-B14F-4D97-AF65-F5344CB8AC3E}">
        <p14:creationId xmlns:p14="http://schemas.microsoft.com/office/powerpoint/2010/main" val="1578196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Best Practice 1 Provisions check in	</a:t>
            </a:r>
            <a:endParaRPr lang="en-US" dirty="0"/>
          </a:p>
        </p:txBody>
      </p:sp>
      <p:sp>
        <p:nvSpPr>
          <p:cNvPr id="3" name="Content Placeholder 2"/>
          <p:cNvSpPr>
            <a:spLocks noGrp="1"/>
          </p:cNvSpPr>
          <p:nvPr>
            <p:ph idx="1"/>
          </p:nvPr>
        </p:nvSpPr>
        <p:spPr>
          <a:xfrm>
            <a:off x="599090" y="1320139"/>
            <a:ext cx="11059510" cy="4705103"/>
          </a:xfrm>
        </p:spPr>
        <p:txBody>
          <a:bodyPr>
            <a:normAutofit/>
          </a:bodyPr>
          <a:lstStyle/>
          <a:p>
            <a:pPr marL="0" indent="0">
              <a:buNone/>
            </a:pPr>
            <a:r>
              <a:rPr lang="en-US" sz="4000" dirty="0" smtClean="0"/>
              <a:t>Provision A: Collaboration</a:t>
            </a:r>
          </a:p>
          <a:p>
            <a:pPr marL="0" indent="0">
              <a:buNone/>
            </a:pPr>
            <a:r>
              <a:rPr lang="en-US" sz="4000" dirty="0" smtClean="0"/>
              <a:t>Provision B: Community Partnerships</a:t>
            </a:r>
          </a:p>
          <a:p>
            <a:pPr marL="0" indent="0">
              <a:buNone/>
            </a:pPr>
            <a:r>
              <a:rPr lang="en-US" sz="4000" dirty="0" smtClean="0"/>
              <a:t>Provision C: Multidisciplinary Team </a:t>
            </a:r>
            <a:endParaRPr lang="en-US" dirty="0" smtClean="0"/>
          </a:p>
          <a:p>
            <a:pPr marL="0" indent="0">
              <a:buNone/>
            </a:pPr>
            <a:r>
              <a:rPr lang="en-US" sz="4000" dirty="0"/>
              <a:t>Provision D: Governance Structure</a:t>
            </a:r>
          </a:p>
          <a:p>
            <a:pPr marL="0" indent="0">
              <a:buNone/>
            </a:pPr>
            <a:r>
              <a:rPr lang="en-US" sz="4000" dirty="0" smtClean="0"/>
              <a:t>Provision E: Shared Mission and Vision</a:t>
            </a:r>
          </a:p>
        </p:txBody>
      </p:sp>
    </p:spTree>
    <p:extLst>
      <p:ext uri="{BB962C8B-B14F-4D97-AF65-F5344CB8AC3E}">
        <p14:creationId xmlns:p14="http://schemas.microsoft.com/office/powerpoint/2010/main" val="866350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420935"/>
            <a:ext cx="10820400" cy="505687"/>
          </a:xfrm>
        </p:spPr>
        <p:txBody>
          <a:bodyPr>
            <a:noAutofit/>
          </a:bodyPr>
          <a:lstStyle/>
          <a:p>
            <a:r>
              <a:rPr lang="en-US" dirty="0" smtClean="0"/>
              <a:t>Provisions check in	</a:t>
            </a:r>
            <a:endParaRPr lang="en-US" dirty="0"/>
          </a:p>
        </p:txBody>
      </p:sp>
      <p:sp>
        <p:nvSpPr>
          <p:cNvPr id="3" name="Content Placeholder 2"/>
          <p:cNvSpPr>
            <a:spLocks noGrp="1"/>
          </p:cNvSpPr>
          <p:nvPr>
            <p:ph idx="1"/>
          </p:nvPr>
        </p:nvSpPr>
        <p:spPr>
          <a:xfrm>
            <a:off x="599090" y="1320139"/>
            <a:ext cx="11059510" cy="4705103"/>
          </a:xfrm>
        </p:spPr>
        <p:txBody>
          <a:bodyPr>
            <a:normAutofit/>
          </a:bodyPr>
          <a:lstStyle/>
          <a:p>
            <a:pPr marL="0" indent="0">
              <a:buNone/>
            </a:pPr>
            <a:r>
              <a:rPr lang="en-US" sz="4000" dirty="0" smtClean="0"/>
              <a:t>Provision A: Collaboration</a:t>
            </a:r>
          </a:p>
          <a:p>
            <a:pPr marL="0" indent="0">
              <a:buNone/>
            </a:pPr>
            <a:r>
              <a:rPr lang="en-US" sz="4000" dirty="0" smtClean="0"/>
              <a:t>Provision B: Community Partnerships</a:t>
            </a:r>
          </a:p>
          <a:p>
            <a:pPr marL="0" indent="0">
              <a:buNone/>
            </a:pPr>
            <a:r>
              <a:rPr lang="en-US" sz="4000" dirty="0" smtClean="0"/>
              <a:t>Provision C: Multidisciplinary Team – Brings in the expertise needed to help families with a wide variety of needs </a:t>
            </a:r>
            <a:endParaRPr lang="en-US" dirty="0" smtClean="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362" y="3801793"/>
            <a:ext cx="5101883" cy="2869809"/>
          </a:xfrm>
          <a:prstGeom prst="rect">
            <a:avLst/>
          </a:prstGeom>
        </p:spPr>
      </p:pic>
    </p:spTree>
    <p:extLst>
      <p:ext uri="{BB962C8B-B14F-4D97-AF65-F5344CB8AC3E}">
        <p14:creationId xmlns:p14="http://schemas.microsoft.com/office/powerpoint/2010/main" val="3348237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10" y="408713"/>
            <a:ext cx="9778429" cy="505687"/>
          </a:xfrm>
        </p:spPr>
        <p:txBody>
          <a:bodyPr>
            <a:normAutofit fontScale="90000"/>
          </a:bodyPr>
          <a:lstStyle/>
          <a:p>
            <a:r>
              <a:rPr lang="en-US" dirty="0" smtClean="0"/>
              <a:t>How to Build a Multidisciplinary Team</a:t>
            </a:r>
            <a:endParaRPr lang="en-US" dirty="0"/>
          </a:p>
        </p:txBody>
      </p:sp>
      <p:sp>
        <p:nvSpPr>
          <p:cNvPr id="3" name="Content Placeholder 2"/>
          <p:cNvSpPr>
            <a:spLocks noGrp="1"/>
          </p:cNvSpPr>
          <p:nvPr>
            <p:ph idx="1"/>
          </p:nvPr>
        </p:nvSpPr>
        <p:spPr/>
        <p:txBody>
          <a:bodyPr/>
          <a:lstStyle/>
          <a:p>
            <a:pPr marL="0" indent="0">
              <a:buNone/>
            </a:pPr>
            <a:r>
              <a:rPr lang="en-US" dirty="0" smtClean="0"/>
              <a:t>Who should we include? What should we consider? </a:t>
            </a:r>
            <a:endParaRPr lang="en-US" dirty="0"/>
          </a:p>
        </p:txBody>
      </p:sp>
      <p:pic>
        <p:nvPicPr>
          <p:cNvPr id="1026" name="Picture 2" descr="Join us - HR recruiter searching workers online | 🇩🇪Profes…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2166781"/>
            <a:ext cx="5668450" cy="37808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34305" y="2166781"/>
            <a:ext cx="2321170" cy="3154710"/>
          </a:xfrm>
          <a:prstGeom prst="rect">
            <a:avLst/>
          </a:prstGeom>
          <a:noFill/>
        </p:spPr>
        <p:txBody>
          <a:bodyPr wrap="square" rtlCol="0">
            <a:spAutoFit/>
          </a:bodyPr>
          <a:lstStyle/>
          <a:p>
            <a:r>
              <a:rPr lang="en-US" sz="19900" dirty="0" smtClean="0">
                <a:solidFill>
                  <a:srgbClr val="00B0F0"/>
                </a:solidFill>
              </a:rPr>
              <a:t>?</a:t>
            </a:r>
            <a:endParaRPr lang="en-US" sz="19900" dirty="0">
              <a:solidFill>
                <a:srgbClr val="00B0F0"/>
              </a:solidFill>
            </a:endParaRPr>
          </a:p>
        </p:txBody>
      </p:sp>
    </p:spTree>
    <p:extLst>
      <p:ext uri="{BB962C8B-B14F-4D97-AF65-F5344CB8AC3E}">
        <p14:creationId xmlns:p14="http://schemas.microsoft.com/office/powerpoint/2010/main" val="2520658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10" y="408713"/>
            <a:ext cx="9778429" cy="505687"/>
          </a:xfrm>
        </p:spPr>
        <p:txBody>
          <a:bodyPr>
            <a:normAutofit fontScale="90000"/>
          </a:bodyPr>
          <a:lstStyle/>
          <a:p>
            <a:r>
              <a:rPr lang="en-US" dirty="0" smtClean="0"/>
              <a:t>How to Hire a Multidisciplinary Team</a:t>
            </a:r>
            <a:endParaRPr lang="en-US" dirty="0"/>
          </a:p>
        </p:txBody>
      </p:sp>
      <p:sp>
        <p:nvSpPr>
          <p:cNvPr id="3" name="Content Placeholder 2"/>
          <p:cNvSpPr>
            <a:spLocks noGrp="1"/>
          </p:cNvSpPr>
          <p:nvPr>
            <p:ph idx="1"/>
          </p:nvPr>
        </p:nvSpPr>
        <p:spPr>
          <a:xfrm>
            <a:off x="742310" y="1899138"/>
            <a:ext cx="10622285" cy="3609054"/>
          </a:xfrm>
        </p:spPr>
        <p:txBody>
          <a:bodyPr/>
          <a:lstStyle/>
          <a:p>
            <a:pPr marL="0" indent="0">
              <a:buNone/>
            </a:pPr>
            <a:r>
              <a:rPr lang="en-US" dirty="0" smtClean="0"/>
              <a:t>Provision C says that </a:t>
            </a:r>
          </a:p>
          <a:p>
            <a:pPr marL="0" indent="0" algn="ctr">
              <a:buNone/>
            </a:pPr>
            <a:r>
              <a:rPr lang="en-US" i="1" dirty="0" smtClean="0"/>
              <a:t>“</a:t>
            </a:r>
            <a:r>
              <a:rPr lang="en-US" i="1" dirty="0"/>
              <a:t>implementation research suggests that individuals be selected to the values of an organization. An individual can be trained to do a particular job, but cannot necessarily be trained to believe in a </a:t>
            </a:r>
            <a:r>
              <a:rPr lang="en-US" i="1" u="sng" dirty="0"/>
              <a:t>particular value</a:t>
            </a:r>
            <a:r>
              <a:rPr lang="en-US" i="1" dirty="0"/>
              <a:t>.” </a:t>
            </a:r>
            <a:r>
              <a:rPr lang="en-US" sz="2000" i="1" dirty="0" smtClean="0"/>
              <a:t>p. 16 FTC Best Practice Standards</a:t>
            </a:r>
            <a:endParaRPr lang="en-US" sz="2000" i="1" dirty="0"/>
          </a:p>
        </p:txBody>
      </p:sp>
    </p:spTree>
    <p:extLst>
      <p:ext uri="{BB962C8B-B14F-4D97-AF65-F5344CB8AC3E}">
        <p14:creationId xmlns:p14="http://schemas.microsoft.com/office/powerpoint/2010/main" val="1621630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10" y="408713"/>
            <a:ext cx="9778429" cy="505687"/>
          </a:xfrm>
        </p:spPr>
        <p:txBody>
          <a:bodyPr>
            <a:normAutofit fontScale="90000"/>
          </a:bodyPr>
          <a:lstStyle/>
          <a:p>
            <a:r>
              <a:rPr lang="en-US" dirty="0" smtClean="0"/>
              <a:t>How to Hire a Multidisciplinary Team</a:t>
            </a:r>
            <a:endParaRPr lang="en-US" dirty="0"/>
          </a:p>
        </p:txBody>
      </p:sp>
      <p:sp>
        <p:nvSpPr>
          <p:cNvPr id="3" name="Content Placeholder 2"/>
          <p:cNvSpPr>
            <a:spLocks noGrp="1"/>
          </p:cNvSpPr>
          <p:nvPr>
            <p:ph idx="1"/>
          </p:nvPr>
        </p:nvSpPr>
        <p:spPr>
          <a:xfrm>
            <a:off x="742310" y="1899138"/>
            <a:ext cx="10622285" cy="3609054"/>
          </a:xfrm>
        </p:spPr>
        <p:txBody>
          <a:bodyPr/>
          <a:lstStyle/>
          <a:p>
            <a:pPr marL="0" indent="0">
              <a:buNone/>
            </a:pPr>
            <a:r>
              <a:rPr lang="en-US" dirty="0" smtClean="0"/>
              <a:t>Does your FTC team have a shared mission and vision? </a:t>
            </a:r>
            <a:endParaRPr lang="en-US" sz="2000" i="1" dirty="0"/>
          </a:p>
        </p:txBody>
      </p:sp>
    </p:spTree>
    <p:extLst>
      <p:ext uri="{BB962C8B-B14F-4D97-AF65-F5344CB8AC3E}">
        <p14:creationId xmlns:p14="http://schemas.microsoft.com/office/powerpoint/2010/main" val="1055687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10" y="408713"/>
            <a:ext cx="9778429" cy="505687"/>
          </a:xfrm>
        </p:spPr>
        <p:txBody>
          <a:bodyPr>
            <a:normAutofit fontScale="90000"/>
          </a:bodyPr>
          <a:lstStyle/>
          <a:p>
            <a:r>
              <a:rPr lang="en-US" dirty="0" smtClean="0"/>
              <a:t>How to Hire a Multidisciplinary Team</a:t>
            </a:r>
            <a:endParaRPr lang="en-US" dirty="0"/>
          </a:p>
        </p:txBody>
      </p:sp>
      <p:sp>
        <p:nvSpPr>
          <p:cNvPr id="3" name="Content Placeholder 2"/>
          <p:cNvSpPr>
            <a:spLocks noGrp="1"/>
          </p:cNvSpPr>
          <p:nvPr>
            <p:ph idx="1"/>
          </p:nvPr>
        </p:nvSpPr>
        <p:spPr>
          <a:xfrm>
            <a:off x="742310" y="1899138"/>
            <a:ext cx="10622285" cy="3609054"/>
          </a:xfrm>
        </p:spPr>
        <p:txBody>
          <a:bodyPr/>
          <a:lstStyle/>
          <a:p>
            <a:pPr marL="0" indent="0">
              <a:buNone/>
            </a:pPr>
            <a:r>
              <a:rPr lang="en-US" dirty="0" smtClean="0"/>
              <a:t>Does your FTC team have a shared mission and vision?</a:t>
            </a:r>
          </a:p>
          <a:p>
            <a:pPr marL="0" indent="0">
              <a:buNone/>
            </a:pPr>
            <a:endParaRPr lang="en-US" dirty="0"/>
          </a:p>
          <a:p>
            <a:pPr marL="457200" lvl="1" indent="0">
              <a:buNone/>
            </a:pPr>
            <a:r>
              <a:rPr lang="en-US" dirty="0" smtClean="0"/>
              <a:t>Best Practice Standard 1, provision E gives evidence that a shared mission and vision statement can have a positive impact on organizational performance, and can increase organizational innovation.  </a:t>
            </a:r>
            <a:endParaRPr lang="en-US" sz="1600" i="1" dirty="0"/>
          </a:p>
        </p:txBody>
      </p:sp>
    </p:spTree>
    <p:extLst>
      <p:ext uri="{BB962C8B-B14F-4D97-AF65-F5344CB8AC3E}">
        <p14:creationId xmlns:p14="http://schemas.microsoft.com/office/powerpoint/2010/main" val="304875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10" y="408713"/>
            <a:ext cx="9778429" cy="505687"/>
          </a:xfrm>
        </p:spPr>
        <p:txBody>
          <a:bodyPr>
            <a:normAutofit fontScale="90000"/>
          </a:bodyPr>
          <a:lstStyle/>
          <a:p>
            <a:r>
              <a:rPr lang="en-US" dirty="0" smtClean="0"/>
              <a:t>Mission and Vision Guide Values</a:t>
            </a:r>
            <a:endParaRPr lang="en-US" dirty="0"/>
          </a:p>
        </p:txBody>
      </p:sp>
      <p:sp>
        <p:nvSpPr>
          <p:cNvPr id="3" name="Content Placeholder 2"/>
          <p:cNvSpPr>
            <a:spLocks noGrp="1"/>
          </p:cNvSpPr>
          <p:nvPr>
            <p:ph idx="1"/>
          </p:nvPr>
        </p:nvSpPr>
        <p:spPr>
          <a:xfrm>
            <a:off x="742311" y="1899138"/>
            <a:ext cx="5644422" cy="3609054"/>
          </a:xfrm>
        </p:spPr>
        <p:txBody>
          <a:bodyPr/>
          <a:lstStyle/>
          <a:p>
            <a:pPr marL="0" indent="0">
              <a:buNone/>
            </a:pPr>
            <a:r>
              <a:rPr lang="en-US" dirty="0" smtClean="0"/>
              <a:t>Without a shared mission and vision for your team – hiring or building a team for values that you all uphold will be a challenge.</a:t>
            </a:r>
          </a:p>
          <a:p>
            <a:pPr marL="0" indent="0">
              <a:buNone/>
            </a:pPr>
            <a:endParaRPr lang="en-US" dirty="0" smtClean="0"/>
          </a:p>
          <a:p>
            <a:pPr marL="0" indent="0">
              <a:buNone/>
            </a:pPr>
            <a:r>
              <a:rPr lang="en-US" dirty="0" smtClean="0"/>
              <a:t> </a:t>
            </a:r>
            <a:endParaRPr lang="en-US" sz="2000" i="1" dirty="0"/>
          </a:p>
        </p:txBody>
      </p:sp>
      <p:pic>
        <p:nvPicPr>
          <p:cNvPr id="4" name="Picture 3"/>
          <p:cNvPicPr>
            <a:picLocks noChangeAspect="1"/>
          </p:cNvPicPr>
          <p:nvPr/>
        </p:nvPicPr>
        <p:blipFill>
          <a:blip r:embed="rId2"/>
          <a:stretch>
            <a:fillRect/>
          </a:stretch>
        </p:blipFill>
        <p:spPr>
          <a:xfrm>
            <a:off x="8056523" y="0"/>
            <a:ext cx="4135477" cy="6858000"/>
          </a:xfrm>
          <a:prstGeom prst="rect">
            <a:avLst/>
          </a:prstGeom>
        </p:spPr>
      </p:pic>
    </p:spTree>
    <p:extLst>
      <p:ext uri="{BB962C8B-B14F-4D97-AF65-F5344CB8AC3E}">
        <p14:creationId xmlns:p14="http://schemas.microsoft.com/office/powerpoint/2010/main" val="1968032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1451</Words>
  <Application>Microsoft Office PowerPoint</Application>
  <PresentationFormat>Widescreen</PresentationFormat>
  <Paragraphs>181</Paragraphs>
  <Slides>32</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Calibri</vt:lpstr>
      <vt:lpstr>Calibri Light</vt:lpstr>
      <vt:lpstr>Segoe UI</vt:lpstr>
      <vt:lpstr>Office Theme</vt:lpstr>
      <vt:lpstr>Acrobat Document</vt:lpstr>
      <vt:lpstr>Family Treatment Court Best Practice Standards  1c: Multidisciplinary Team 1d: Shared Governance 1e: Shared Mission &amp; Vision </vt:lpstr>
      <vt:lpstr>Funding and Partners Acknowledgement</vt:lpstr>
      <vt:lpstr>Provisions check in </vt:lpstr>
      <vt:lpstr>Provisions check in </vt:lpstr>
      <vt:lpstr>How to Build a Multidisciplinary Team</vt:lpstr>
      <vt:lpstr>How to Hire a Multidisciplinary Team</vt:lpstr>
      <vt:lpstr>How to Hire a Multidisciplinary Team</vt:lpstr>
      <vt:lpstr>How to Hire a Multidisciplinary Team</vt:lpstr>
      <vt:lpstr>Mission and Vision Guide Values</vt:lpstr>
      <vt:lpstr>What expertise are we looking for? </vt:lpstr>
      <vt:lpstr>Washington Diversity and Inclusion</vt:lpstr>
      <vt:lpstr>Washington Diversity and Inclusion</vt:lpstr>
      <vt:lpstr>Hiring and Implicit Bias</vt:lpstr>
      <vt:lpstr>Dismissing Black applicants due to implicit bias</vt:lpstr>
      <vt:lpstr>Removing bias =</vt:lpstr>
      <vt:lpstr>Less Subjective Criteria </vt:lpstr>
      <vt:lpstr>Example hiring questions</vt:lpstr>
      <vt:lpstr>Don’t fall into the trap of “Being a good fit” </vt:lpstr>
      <vt:lpstr>Some thoughts on “Being a good fit” </vt:lpstr>
      <vt:lpstr>Some thoughts on “Being a good fit” </vt:lpstr>
      <vt:lpstr>Does the “fit” to your team matter more than the “fit” to our population? </vt:lpstr>
      <vt:lpstr>Some thoughts on “Being a good fit” </vt:lpstr>
      <vt:lpstr>Bringing this back to BP 1</vt:lpstr>
      <vt:lpstr>Provisions check in </vt:lpstr>
      <vt:lpstr>Provisions check in </vt:lpstr>
      <vt:lpstr>BP1 Provision D</vt:lpstr>
      <vt:lpstr>BP1 Provision D: Local Governance Structure</vt:lpstr>
      <vt:lpstr>BP1 Provision D: Local Governance Structure</vt:lpstr>
      <vt:lpstr>BP1 Provision D: Local Governance Structure</vt:lpstr>
      <vt:lpstr>BP1 Provision D: Local Governance Structure</vt:lpstr>
      <vt:lpstr>BP1 Provision D: Local Governance Structure</vt:lpstr>
      <vt:lpstr>Best Practice 1 Provisions check in </vt:lpstr>
    </vt:vector>
  </TitlesOfParts>
  <Company>Administrative Office of the Courts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Modules</dc:title>
  <dc:creator>Fitzgerald, Meghan</dc:creator>
  <cp:lastModifiedBy>Fitzgerald, Meghan</cp:lastModifiedBy>
  <cp:revision>39</cp:revision>
  <cp:lastPrinted>2021-12-17T23:28:42Z</cp:lastPrinted>
  <dcterms:created xsi:type="dcterms:W3CDTF">2021-11-23T18:30:54Z</dcterms:created>
  <dcterms:modified xsi:type="dcterms:W3CDTF">2021-12-17T23:45:16Z</dcterms:modified>
</cp:coreProperties>
</file>