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8"/>
  </p:notesMasterIdLst>
  <p:sldIdLst>
    <p:sldId id="272" r:id="rId2"/>
    <p:sldId id="273" r:id="rId3"/>
    <p:sldId id="275" r:id="rId4"/>
    <p:sldId id="276" r:id="rId5"/>
    <p:sldId id="278" r:id="rId6"/>
    <p:sldId id="279" r:id="rId7"/>
    <p:sldId id="277" r:id="rId8"/>
    <p:sldId id="287" r:id="rId9"/>
    <p:sldId id="286" r:id="rId10"/>
    <p:sldId id="290" r:id="rId11"/>
    <p:sldId id="291" r:id="rId12"/>
    <p:sldId id="293" r:id="rId13"/>
    <p:sldId id="280" r:id="rId14"/>
    <p:sldId id="288" r:id="rId15"/>
    <p:sldId id="289" r:id="rId16"/>
    <p:sldId id="2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 userDrawn="1">
          <p15:clr>
            <a:srgbClr val="A4A3A4"/>
          </p15:clr>
        </p15:guide>
        <p15:guide id="8" orient="horz"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055D"/>
    <a:srgbClr val="93699E"/>
    <a:srgbClr val="36208D"/>
    <a:srgbClr val="CEC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88" autoAdjust="0"/>
    <p:restoredTop sz="87518" autoAdjust="0"/>
  </p:normalViewPr>
  <p:slideViewPr>
    <p:cSldViewPr snapToGrid="0">
      <p:cViewPr varScale="1">
        <p:scale>
          <a:sx n="59" d="100"/>
          <a:sy n="59" d="100"/>
        </p:scale>
        <p:origin x="78" y="174"/>
      </p:cViewPr>
      <p:guideLst>
        <p:guide pos="768"/>
        <p:guide orient="horz" pos="381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16E921-DEDC-45CD-9C6B-00CBB1A4CBC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E5A5813C-D07B-4A29-A243-7604C6A1FCF6}">
      <dgm:prSet phldrT="[Text]"/>
      <dgm:spPr/>
      <dgm:t>
        <a:bodyPr/>
        <a:lstStyle/>
        <a:p>
          <a:r>
            <a:rPr lang="en-US" dirty="0" smtClean="0"/>
            <a:t>Child Welfare</a:t>
          </a:r>
          <a:endParaRPr lang="en-US" dirty="0"/>
        </a:p>
      </dgm:t>
    </dgm:pt>
    <dgm:pt modelId="{B8DF3E9B-62BC-4E65-AAB8-868D1A2093CC}" type="parTrans" cxnId="{50CAE0C2-32BC-496F-99B0-57B2E4C6918A}">
      <dgm:prSet/>
      <dgm:spPr/>
      <dgm:t>
        <a:bodyPr/>
        <a:lstStyle/>
        <a:p>
          <a:endParaRPr lang="en-US"/>
        </a:p>
      </dgm:t>
    </dgm:pt>
    <dgm:pt modelId="{25EE583D-8220-4C03-8C9D-F383F76CA256}" type="sibTrans" cxnId="{50CAE0C2-32BC-496F-99B0-57B2E4C6918A}">
      <dgm:prSet/>
      <dgm:spPr>
        <a:solidFill>
          <a:srgbClr val="4B055D"/>
        </a:solidFill>
      </dgm:spPr>
      <dgm:t>
        <a:bodyPr/>
        <a:lstStyle/>
        <a:p>
          <a:endParaRPr lang="en-US"/>
        </a:p>
      </dgm:t>
    </dgm:pt>
    <dgm:pt modelId="{28C861FA-2696-430C-A7C0-8FF01D5466C8}">
      <dgm:prSet phldrT="[Text]"/>
      <dgm:spPr/>
      <dgm:t>
        <a:bodyPr/>
        <a:lstStyle/>
        <a:p>
          <a:r>
            <a:rPr lang="en-US" dirty="0" smtClean="0"/>
            <a:t>SUD Treatment</a:t>
          </a:r>
          <a:endParaRPr lang="en-US" dirty="0"/>
        </a:p>
      </dgm:t>
    </dgm:pt>
    <dgm:pt modelId="{13F779DA-BF59-40CB-B0F0-45F806C3CDE6}" type="parTrans" cxnId="{7BDDBB99-4FDF-45D9-932F-868D061BB0C7}">
      <dgm:prSet/>
      <dgm:spPr/>
      <dgm:t>
        <a:bodyPr/>
        <a:lstStyle/>
        <a:p>
          <a:endParaRPr lang="en-US"/>
        </a:p>
      </dgm:t>
    </dgm:pt>
    <dgm:pt modelId="{BA2EDD37-2B46-432C-9EA9-B27D1818ACC5}" type="sibTrans" cxnId="{7BDDBB99-4FDF-45D9-932F-868D061BB0C7}">
      <dgm:prSet/>
      <dgm:spPr>
        <a:solidFill>
          <a:srgbClr val="4B055D"/>
        </a:solidFill>
        <a:ln>
          <a:solidFill>
            <a:srgbClr val="93699E"/>
          </a:solidFill>
        </a:ln>
      </dgm:spPr>
      <dgm:t>
        <a:bodyPr/>
        <a:lstStyle/>
        <a:p>
          <a:endParaRPr lang="en-US"/>
        </a:p>
      </dgm:t>
    </dgm:pt>
    <dgm:pt modelId="{E548CBAB-FA99-40A0-A008-AE6A5188380F}">
      <dgm:prSet phldrT="[Text]"/>
      <dgm:spPr/>
      <dgm:t>
        <a:bodyPr/>
        <a:lstStyle/>
        <a:p>
          <a:r>
            <a:rPr lang="en-US" dirty="0" smtClean="0"/>
            <a:t>Dependency Court</a:t>
          </a:r>
          <a:endParaRPr lang="en-US" dirty="0"/>
        </a:p>
      </dgm:t>
    </dgm:pt>
    <dgm:pt modelId="{E07C426B-68DA-4C1B-A3D5-C1BF8B46CBC1}" type="parTrans" cxnId="{8D913FA3-C7C8-435C-89FA-37003E1DFB90}">
      <dgm:prSet/>
      <dgm:spPr/>
      <dgm:t>
        <a:bodyPr/>
        <a:lstStyle/>
        <a:p>
          <a:endParaRPr lang="en-US"/>
        </a:p>
      </dgm:t>
    </dgm:pt>
    <dgm:pt modelId="{81CDBE51-20FD-4CDD-AEF5-8DDB17AD00D3}" type="sibTrans" cxnId="{8D913FA3-C7C8-435C-89FA-37003E1DFB90}">
      <dgm:prSet/>
      <dgm:spPr>
        <a:solidFill>
          <a:srgbClr val="4B055D"/>
        </a:solidFill>
      </dgm:spPr>
      <dgm:t>
        <a:bodyPr/>
        <a:lstStyle/>
        <a:p>
          <a:endParaRPr lang="en-US"/>
        </a:p>
      </dgm:t>
    </dgm:pt>
    <dgm:pt modelId="{029C3417-1595-432F-9439-9766DC1D3AFF}" type="pres">
      <dgm:prSet presAssocID="{6916E921-DEDC-45CD-9C6B-00CBB1A4CBC1}" presName="cycle" presStyleCnt="0">
        <dgm:presLayoutVars>
          <dgm:dir/>
          <dgm:resizeHandles val="exact"/>
        </dgm:presLayoutVars>
      </dgm:prSet>
      <dgm:spPr/>
      <dgm:t>
        <a:bodyPr/>
        <a:lstStyle/>
        <a:p>
          <a:endParaRPr lang="en-US"/>
        </a:p>
      </dgm:t>
    </dgm:pt>
    <dgm:pt modelId="{FF3E4FA9-4EAD-4295-9780-00305EC7A71A}" type="pres">
      <dgm:prSet presAssocID="{E5A5813C-D07B-4A29-A243-7604C6A1FCF6}" presName="dummy" presStyleCnt="0"/>
      <dgm:spPr/>
    </dgm:pt>
    <dgm:pt modelId="{263013AF-5249-4001-8708-20318FC87CE2}" type="pres">
      <dgm:prSet presAssocID="{E5A5813C-D07B-4A29-A243-7604C6A1FCF6}" presName="node" presStyleLbl="revTx" presStyleIdx="0" presStyleCnt="3">
        <dgm:presLayoutVars>
          <dgm:bulletEnabled val="1"/>
        </dgm:presLayoutVars>
      </dgm:prSet>
      <dgm:spPr/>
      <dgm:t>
        <a:bodyPr/>
        <a:lstStyle/>
        <a:p>
          <a:endParaRPr lang="en-US"/>
        </a:p>
      </dgm:t>
    </dgm:pt>
    <dgm:pt modelId="{B0A53F07-11DF-4E2C-B6E6-AF9EC5622229}" type="pres">
      <dgm:prSet presAssocID="{25EE583D-8220-4C03-8C9D-F383F76CA256}" presName="sibTrans" presStyleLbl="node1" presStyleIdx="0" presStyleCnt="3" custLinFactNeighborX="0" custLinFactNeighborY="-1420"/>
      <dgm:spPr/>
      <dgm:t>
        <a:bodyPr/>
        <a:lstStyle/>
        <a:p>
          <a:endParaRPr lang="en-US"/>
        </a:p>
      </dgm:t>
    </dgm:pt>
    <dgm:pt modelId="{6EBBDE9B-0E9A-4485-AFF3-5FCCDD562E51}" type="pres">
      <dgm:prSet presAssocID="{28C861FA-2696-430C-A7C0-8FF01D5466C8}" presName="dummy" presStyleCnt="0"/>
      <dgm:spPr/>
    </dgm:pt>
    <dgm:pt modelId="{6C50A62E-1EA4-481B-B0C6-A8D235B4A069}" type="pres">
      <dgm:prSet presAssocID="{28C861FA-2696-430C-A7C0-8FF01D5466C8}" presName="node" presStyleLbl="revTx" presStyleIdx="1" presStyleCnt="3">
        <dgm:presLayoutVars>
          <dgm:bulletEnabled val="1"/>
        </dgm:presLayoutVars>
      </dgm:prSet>
      <dgm:spPr/>
      <dgm:t>
        <a:bodyPr/>
        <a:lstStyle/>
        <a:p>
          <a:endParaRPr lang="en-US"/>
        </a:p>
      </dgm:t>
    </dgm:pt>
    <dgm:pt modelId="{59876809-2DED-4A5E-AAE3-38BEB068B4CC}" type="pres">
      <dgm:prSet presAssocID="{BA2EDD37-2B46-432C-9EA9-B27D1818ACC5}" presName="sibTrans" presStyleLbl="node1" presStyleIdx="1" presStyleCnt="3"/>
      <dgm:spPr/>
      <dgm:t>
        <a:bodyPr/>
        <a:lstStyle/>
        <a:p>
          <a:endParaRPr lang="en-US"/>
        </a:p>
      </dgm:t>
    </dgm:pt>
    <dgm:pt modelId="{3DA57791-D335-45C6-9CC5-A80609D48A55}" type="pres">
      <dgm:prSet presAssocID="{E548CBAB-FA99-40A0-A008-AE6A5188380F}" presName="dummy" presStyleCnt="0"/>
      <dgm:spPr/>
    </dgm:pt>
    <dgm:pt modelId="{EF7D4C12-7CFB-4345-B5D7-277373F26FCC}" type="pres">
      <dgm:prSet presAssocID="{E548CBAB-FA99-40A0-A008-AE6A5188380F}" presName="node" presStyleLbl="revTx" presStyleIdx="2" presStyleCnt="3">
        <dgm:presLayoutVars>
          <dgm:bulletEnabled val="1"/>
        </dgm:presLayoutVars>
      </dgm:prSet>
      <dgm:spPr/>
      <dgm:t>
        <a:bodyPr/>
        <a:lstStyle/>
        <a:p>
          <a:endParaRPr lang="en-US"/>
        </a:p>
      </dgm:t>
    </dgm:pt>
    <dgm:pt modelId="{5CE374CA-226A-4E33-A460-212541930659}" type="pres">
      <dgm:prSet presAssocID="{81CDBE51-20FD-4CDD-AEF5-8DDB17AD00D3}" presName="sibTrans" presStyleLbl="node1" presStyleIdx="2" presStyleCnt="3"/>
      <dgm:spPr/>
      <dgm:t>
        <a:bodyPr/>
        <a:lstStyle/>
        <a:p>
          <a:endParaRPr lang="en-US"/>
        </a:p>
      </dgm:t>
    </dgm:pt>
  </dgm:ptLst>
  <dgm:cxnLst>
    <dgm:cxn modelId="{50CAE0C2-32BC-496F-99B0-57B2E4C6918A}" srcId="{6916E921-DEDC-45CD-9C6B-00CBB1A4CBC1}" destId="{E5A5813C-D07B-4A29-A243-7604C6A1FCF6}" srcOrd="0" destOrd="0" parTransId="{B8DF3E9B-62BC-4E65-AAB8-868D1A2093CC}" sibTransId="{25EE583D-8220-4C03-8C9D-F383F76CA256}"/>
    <dgm:cxn modelId="{8D913FA3-C7C8-435C-89FA-37003E1DFB90}" srcId="{6916E921-DEDC-45CD-9C6B-00CBB1A4CBC1}" destId="{E548CBAB-FA99-40A0-A008-AE6A5188380F}" srcOrd="2" destOrd="0" parTransId="{E07C426B-68DA-4C1B-A3D5-C1BF8B46CBC1}" sibTransId="{81CDBE51-20FD-4CDD-AEF5-8DDB17AD00D3}"/>
    <dgm:cxn modelId="{AA6F46F6-E154-49B8-AF6F-2276EA87D55D}" type="presOf" srcId="{6916E921-DEDC-45CD-9C6B-00CBB1A4CBC1}" destId="{029C3417-1595-432F-9439-9766DC1D3AFF}" srcOrd="0" destOrd="0" presId="urn:microsoft.com/office/officeart/2005/8/layout/cycle1"/>
    <dgm:cxn modelId="{9AEDDA52-504E-4BFF-8B2D-47CD11F35B35}" type="presOf" srcId="{BA2EDD37-2B46-432C-9EA9-B27D1818ACC5}" destId="{59876809-2DED-4A5E-AAE3-38BEB068B4CC}" srcOrd="0" destOrd="0" presId="urn:microsoft.com/office/officeart/2005/8/layout/cycle1"/>
    <dgm:cxn modelId="{790305C8-05C3-4FD6-B488-CD93B1C3AD3A}" type="presOf" srcId="{25EE583D-8220-4C03-8C9D-F383F76CA256}" destId="{B0A53F07-11DF-4E2C-B6E6-AF9EC5622229}" srcOrd="0" destOrd="0" presId="urn:microsoft.com/office/officeart/2005/8/layout/cycle1"/>
    <dgm:cxn modelId="{BF255B6E-9F7C-4795-92C9-7569ABAAB708}" type="presOf" srcId="{E5A5813C-D07B-4A29-A243-7604C6A1FCF6}" destId="{263013AF-5249-4001-8708-20318FC87CE2}" srcOrd="0" destOrd="0" presId="urn:microsoft.com/office/officeart/2005/8/layout/cycle1"/>
    <dgm:cxn modelId="{22FA627F-1066-4E31-B9E1-157DBD824631}" type="presOf" srcId="{81CDBE51-20FD-4CDD-AEF5-8DDB17AD00D3}" destId="{5CE374CA-226A-4E33-A460-212541930659}" srcOrd="0" destOrd="0" presId="urn:microsoft.com/office/officeart/2005/8/layout/cycle1"/>
    <dgm:cxn modelId="{B77EB0D3-9705-46A1-83FB-3D75A5DE329B}" type="presOf" srcId="{E548CBAB-FA99-40A0-A008-AE6A5188380F}" destId="{EF7D4C12-7CFB-4345-B5D7-277373F26FCC}" srcOrd="0" destOrd="0" presId="urn:microsoft.com/office/officeart/2005/8/layout/cycle1"/>
    <dgm:cxn modelId="{7BDDBB99-4FDF-45D9-932F-868D061BB0C7}" srcId="{6916E921-DEDC-45CD-9C6B-00CBB1A4CBC1}" destId="{28C861FA-2696-430C-A7C0-8FF01D5466C8}" srcOrd="1" destOrd="0" parTransId="{13F779DA-BF59-40CB-B0F0-45F806C3CDE6}" sibTransId="{BA2EDD37-2B46-432C-9EA9-B27D1818ACC5}"/>
    <dgm:cxn modelId="{BF0E7CFA-9A34-4514-A4B9-2481366BB663}" type="presOf" srcId="{28C861FA-2696-430C-A7C0-8FF01D5466C8}" destId="{6C50A62E-1EA4-481B-B0C6-A8D235B4A069}" srcOrd="0" destOrd="0" presId="urn:microsoft.com/office/officeart/2005/8/layout/cycle1"/>
    <dgm:cxn modelId="{3923D5D4-0D81-4479-A198-840C92213B2D}" type="presParOf" srcId="{029C3417-1595-432F-9439-9766DC1D3AFF}" destId="{FF3E4FA9-4EAD-4295-9780-00305EC7A71A}" srcOrd="0" destOrd="0" presId="urn:microsoft.com/office/officeart/2005/8/layout/cycle1"/>
    <dgm:cxn modelId="{0918475B-9ECA-46C2-8815-94092B8C7E5C}" type="presParOf" srcId="{029C3417-1595-432F-9439-9766DC1D3AFF}" destId="{263013AF-5249-4001-8708-20318FC87CE2}" srcOrd="1" destOrd="0" presId="urn:microsoft.com/office/officeart/2005/8/layout/cycle1"/>
    <dgm:cxn modelId="{386CD05E-7BB0-44B8-AB14-D4F8131BD137}" type="presParOf" srcId="{029C3417-1595-432F-9439-9766DC1D3AFF}" destId="{B0A53F07-11DF-4E2C-B6E6-AF9EC5622229}" srcOrd="2" destOrd="0" presId="urn:microsoft.com/office/officeart/2005/8/layout/cycle1"/>
    <dgm:cxn modelId="{0204884F-0FA7-45A1-BA63-330917A83E9A}" type="presParOf" srcId="{029C3417-1595-432F-9439-9766DC1D3AFF}" destId="{6EBBDE9B-0E9A-4485-AFF3-5FCCDD562E51}" srcOrd="3" destOrd="0" presId="urn:microsoft.com/office/officeart/2005/8/layout/cycle1"/>
    <dgm:cxn modelId="{B036D3E3-C577-442F-A1AB-86CF7A936A5F}" type="presParOf" srcId="{029C3417-1595-432F-9439-9766DC1D3AFF}" destId="{6C50A62E-1EA4-481B-B0C6-A8D235B4A069}" srcOrd="4" destOrd="0" presId="urn:microsoft.com/office/officeart/2005/8/layout/cycle1"/>
    <dgm:cxn modelId="{B8812A99-7BAE-4334-B225-E71446DF3D4D}" type="presParOf" srcId="{029C3417-1595-432F-9439-9766DC1D3AFF}" destId="{59876809-2DED-4A5E-AAE3-38BEB068B4CC}" srcOrd="5" destOrd="0" presId="urn:microsoft.com/office/officeart/2005/8/layout/cycle1"/>
    <dgm:cxn modelId="{C9278AE5-4D70-44BD-89E4-73C99F11CF34}" type="presParOf" srcId="{029C3417-1595-432F-9439-9766DC1D3AFF}" destId="{3DA57791-D335-45C6-9CC5-A80609D48A55}" srcOrd="6" destOrd="0" presId="urn:microsoft.com/office/officeart/2005/8/layout/cycle1"/>
    <dgm:cxn modelId="{D442903E-2ED1-402F-B02E-9093ED2FA860}" type="presParOf" srcId="{029C3417-1595-432F-9439-9766DC1D3AFF}" destId="{EF7D4C12-7CFB-4345-B5D7-277373F26FCC}" srcOrd="7" destOrd="0" presId="urn:microsoft.com/office/officeart/2005/8/layout/cycle1"/>
    <dgm:cxn modelId="{B07C2617-0602-4CA9-8A42-2C10FBE04955}" type="presParOf" srcId="{029C3417-1595-432F-9439-9766DC1D3AFF}" destId="{5CE374CA-226A-4E33-A460-212541930659}"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E4F4D-B157-4452-A23B-58A6EA216EAC}"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85169-FE02-4CAC-8808-3E5212A5319C}" type="slidenum">
              <a:rPr lang="en-US" smtClean="0"/>
              <a:t>‹#›</a:t>
            </a:fld>
            <a:endParaRPr lang="en-US"/>
          </a:p>
        </p:txBody>
      </p:sp>
    </p:spTree>
    <p:extLst>
      <p:ext uri="{BB962C8B-B14F-4D97-AF65-F5344CB8AC3E}">
        <p14:creationId xmlns:p14="http://schemas.microsoft.com/office/powerpoint/2010/main" val="1618083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485169-FE02-4CAC-8808-3E5212A5319C}" type="slidenum">
              <a:rPr lang="en-US" smtClean="0"/>
              <a:t>1</a:t>
            </a:fld>
            <a:endParaRPr lang="en-US"/>
          </a:p>
        </p:txBody>
      </p:sp>
    </p:spTree>
    <p:extLst>
      <p:ext uri="{BB962C8B-B14F-4D97-AF65-F5344CB8AC3E}">
        <p14:creationId xmlns:p14="http://schemas.microsoft.com/office/powerpoint/2010/main" val="1877022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485169-FE02-4CAC-8808-3E5212A5319C}" type="slidenum">
              <a:rPr lang="en-US" smtClean="0"/>
              <a:t>2</a:t>
            </a:fld>
            <a:endParaRPr lang="en-US" dirty="0"/>
          </a:p>
        </p:txBody>
      </p:sp>
    </p:spTree>
    <p:extLst>
      <p:ext uri="{BB962C8B-B14F-4D97-AF65-F5344CB8AC3E}">
        <p14:creationId xmlns:p14="http://schemas.microsoft.com/office/powerpoint/2010/main" val="1269091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485169-FE02-4CAC-8808-3E5212A5319C}" type="slidenum">
              <a:rPr lang="en-US" smtClean="0"/>
              <a:t>3</a:t>
            </a:fld>
            <a:endParaRPr lang="en-US"/>
          </a:p>
        </p:txBody>
      </p:sp>
    </p:spTree>
    <p:extLst>
      <p:ext uri="{BB962C8B-B14F-4D97-AF65-F5344CB8AC3E}">
        <p14:creationId xmlns:p14="http://schemas.microsoft.com/office/powerpoint/2010/main" val="43142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485169-FE02-4CAC-8808-3E5212A5319C}" type="slidenum">
              <a:rPr lang="en-US" smtClean="0"/>
              <a:t>4</a:t>
            </a:fld>
            <a:endParaRPr lang="en-US"/>
          </a:p>
        </p:txBody>
      </p:sp>
    </p:spTree>
    <p:extLst>
      <p:ext uri="{BB962C8B-B14F-4D97-AF65-F5344CB8AC3E}">
        <p14:creationId xmlns:p14="http://schemas.microsoft.com/office/powerpoint/2010/main" val="2018009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485169-FE02-4CAC-8808-3E5212A5319C}" type="slidenum">
              <a:rPr lang="en-US" smtClean="0"/>
              <a:t>5</a:t>
            </a:fld>
            <a:endParaRPr lang="en-US"/>
          </a:p>
        </p:txBody>
      </p:sp>
    </p:spTree>
    <p:extLst>
      <p:ext uri="{BB962C8B-B14F-4D97-AF65-F5344CB8AC3E}">
        <p14:creationId xmlns:p14="http://schemas.microsoft.com/office/powerpoint/2010/main" val="1474309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485169-FE02-4CAC-8808-3E5212A5319C}" type="slidenum">
              <a:rPr lang="en-US" smtClean="0"/>
              <a:t>7</a:t>
            </a:fld>
            <a:endParaRPr lang="en-US"/>
          </a:p>
        </p:txBody>
      </p:sp>
    </p:spTree>
    <p:extLst>
      <p:ext uri="{BB962C8B-B14F-4D97-AF65-F5344CB8AC3E}">
        <p14:creationId xmlns:p14="http://schemas.microsoft.com/office/powerpoint/2010/main" val="101402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64863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111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38173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Image Slide (With Icon)">
    <p:spTree>
      <p:nvGrpSpPr>
        <p:cNvPr id="1" name=""/>
        <p:cNvGrpSpPr/>
        <p:nvPr/>
      </p:nvGrpSpPr>
      <p:grpSpPr>
        <a:xfrm>
          <a:off x="0" y="0"/>
          <a:ext cx="0" cy="0"/>
          <a:chOff x="0" y="0"/>
          <a:chExt cx="0" cy="0"/>
        </a:xfrm>
      </p:grpSpPr>
      <p:sp>
        <p:nvSpPr>
          <p:cNvPr id="6" name="Rectangle 5"/>
          <p:cNvSpPr/>
          <p:nvPr userDrawn="1"/>
        </p:nvSpPr>
        <p:spPr>
          <a:xfrm>
            <a:off x="-13856" y="0"/>
            <a:ext cx="12205855" cy="621083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2"/>
          <p:cNvSpPr txBox="1">
            <a:spLocks/>
          </p:cNvSpPr>
          <p:nvPr userDrawn="1"/>
        </p:nvSpPr>
        <p:spPr>
          <a:xfrm>
            <a:off x="1524000" y="5446424"/>
            <a:ext cx="9144000" cy="7517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latin typeface="Arial" panose="020B0604020202020204" pitchFamily="34" charset="0"/>
              <a:cs typeface="Arial" panose="020B0604020202020204" pitchFamily="34" charset="0"/>
            </a:endParaRPr>
          </a:p>
        </p:txBody>
      </p:sp>
      <p:grpSp>
        <p:nvGrpSpPr>
          <p:cNvPr id="10" name="Group 9"/>
          <p:cNvGrpSpPr/>
          <p:nvPr userDrawn="1"/>
        </p:nvGrpSpPr>
        <p:grpSpPr>
          <a:xfrm>
            <a:off x="10668001" y="413551"/>
            <a:ext cx="746401" cy="559801"/>
            <a:chOff x="7955549" y="367862"/>
            <a:chExt cx="683233" cy="683233"/>
          </a:xfrm>
        </p:grpSpPr>
        <p:sp>
          <p:nvSpPr>
            <p:cNvPr id="11" name="Oval 10"/>
            <p:cNvSpPr/>
            <p:nvPr/>
          </p:nvSpPr>
          <p:spPr>
            <a:xfrm>
              <a:off x="7955549" y="367862"/>
              <a:ext cx="683233" cy="6832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3" name="Group 12"/>
            <p:cNvGrpSpPr/>
            <p:nvPr/>
          </p:nvGrpSpPr>
          <p:grpSpPr>
            <a:xfrm>
              <a:off x="8011986" y="416609"/>
              <a:ext cx="581205" cy="588579"/>
              <a:chOff x="8011986" y="409235"/>
              <a:chExt cx="581205" cy="588579"/>
            </a:xfrm>
          </p:grpSpPr>
          <p:sp>
            <p:nvSpPr>
              <p:cNvPr id="14" name="Oval 13"/>
              <p:cNvSpPr/>
              <p:nvPr/>
            </p:nvSpPr>
            <p:spPr>
              <a:xfrm>
                <a:off x="8011986" y="416609"/>
                <a:ext cx="581205" cy="581205"/>
              </a:xfrm>
              <a:prstGeom prst="ellipse">
                <a:avLst/>
              </a:prstGeom>
              <a:solidFill>
                <a:srgbClr val="4B055D">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B055D"/>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9360" y="409235"/>
                <a:ext cx="560165" cy="501966"/>
              </a:xfrm>
              <a:prstGeom prst="rect">
                <a:avLst/>
              </a:prstGeom>
            </p:spPr>
          </p:pic>
        </p:grpSp>
      </p:grpSp>
      <p:sp>
        <p:nvSpPr>
          <p:cNvPr id="16" name="Rectangle 1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21" name="Straight Connector 20"/>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7181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Slide (No Icon) White Background">
    <p:spTree>
      <p:nvGrpSpPr>
        <p:cNvPr id="1" name=""/>
        <p:cNvGrpSpPr/>
        <p:nvPr/>
      </p:nvGrpSpPr>
      <p:grpSpPr>
        <a:xfrm>
          <a:off x="0" y="0"/>
          <a:ext cx="0" cy="0"/>
          <a:chOff x="0" y="0"/>
          <a:chExt cx="0" cy="0"/>
        </a:xfrm>
      </p:grpSpPr>
      <p:sp>
        <p:nvSpPr>
          <p:cNvPr id="20" name="Title 1"/>
          <p:cNvSpPr>
            <a:spLocks noGrp="1"/>
          </p:cNvSpPr>
          <p:nvPr>
            <p:ph type="title"/>
          </p:nvPr>
        </p:nvSpPr>
        <p:spPr>
          <a:xfrm>
            <a:off x="838200" y="477423"/>
            <a:ext cx="9778429" cy="505687"/>
          </a:xfrm>
          <a:prstGeom prst="rect">
            <a:avLst/>
          </a:prstGeom>
        </p:spPr>
        <p:txBody>
          <a:bodyPr lIns="0" tIns="0" rIns="0" bIns="0"/>
          <a:lstStyle>
            <a:lvl1pPr>
              <a:defRPr sz="40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3" name="Content Placeholder 2"/>
          <p:cNvSpPr>
            <a:spLocks noGrp="1"/>
          </p:cNvSpPr>
          <p:nvPr>
            <p:ph idx="1"/>
          </p:nvPr>
        </p:nvSpPr>
        <p:spPr>
          <a:xfrm>
            <a:off x="742310" y="1156854"/>
            <a:ext cx="10622285" cy="4351338"/>
          </a:xfrm>
          <a:prstGeom prst="rect">
            <a:avLst/>
          </a:prstGeom>
        </p:spPr>
        <p:txBody>
          <a:bodyPr/>
          <a:lstStyle>
            <a:lvl1pPr marL="228600" indent="-228600">
              <a:defRPr sz="2800">
                <a:solidFill>
                  <a:schemeClr val="tx1">
                    <a:lumMod val="65000"/>
                    <a:lumOff val="35000"/>
                  </a:schemeClr>
                </a:solidFill>
                <a:latin typeface="Arial" panose="020B0604020202020204" pitchFamily="34" charset="0"/>
                <a:cs typeface="Arial" panose="020B0604020202020204" pitchFamily="34" charset="0"/>
              </a:defRPr>
            </a:lvl1pPr>
            <a:lvl2pPr marL="685800" indent="-228600">
              <a:spcBef>
                <a:spcPts val="800"/>
              </a:spcBef>
              <a:buFont typeface="Arial" panose="020B0604020202020204" pitchFamily="34" charset="0"/>
              <a:buChar char="-"/>
              <a:defRPr sz="2400">
                <a:solidFill>
                  <a:schemeClr val="tx1">
                    <a:lumMod val="65000"/>
                    <a:lumOff val="35000"/>
                  </a:schemeClr>
                </a:solidFill>
                <a:latin typeface="Arial" panose="020B0604020202020204" pitchFamily="34" charset="0"/>
                <a:cs typeface="Arial" panose="020B0604020202020204" pitchFamily="34" charset="0"/>
              </a:defRPr>
            </a:lvl2pPr>
            <a:lvl3pPr marL="1143000" indent="-228600">
              <a:spcBef>
                <a:spcPts val="800"/>
              </a:spcBef>
              <a:defRPr sz="2000">
                <a:solidFill>
                  <a:schemeClr val="tx1">
                    <a:lumMod val="65000"/>
                    <a:lumOff val="35000"/>
                  </a:schemeClr>
                </a:solidFill>
                <a:latin typeface="Arial" panose="020B0604020202020204" pitchFamily="34" charset="0"/>
                <a:cs typeface="Arial" panose="020B0604020202020204" pitchFamily="34" charset="0"/>
              </a:defRPr>
            </a:lvl3pPr>
            <a:lvl4pPr marL="16002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4pPr>
            <a:lvl5pPr marL="20574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5" name="Straight Connector 24"/>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30" name="Straight Connector 29"/>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4021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576">
          <p15:clr>
            <a:srgbClr val="FBAE40"/>
          </p15:clr>
        </p15:guide>
        <p15:guide id="4" orient="horz" pos="792">
          <p15:clr>
            <a:srgbClr val="FBAE40"/>
          </p15:clr>
        </p15:guide>
        <p15:guide id="5" pos="5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No Icon)">
    <p:spTree>
      <p:nvGrpSpPr>
        <p:cNvPr id="1" name=""/>
        <p:cNvGrpSpPr/>
        <p:nvPr/>
      </p:nvGrpSpPr>
      <p:grpSpPr>
        <a:xfrm>
          <a:off x="0" y="0"/>
          <a:ext cx="0" cy="0"/>
          <a:chOff x="0" y="0"/>
          <a:chExt cx="0" cy="0"/>
        </a:xfrm>
      </p:grpSpPr>
      <p:sp>
        <p:nvSpPr>
          <p:cNvPr id="10" name="Rectangle 9"/>
          <p:cNvSpPr/>
          <p:nvPr userDrawn="1"/>
        </p:nvSpPr>
        <p:spPr>
          <a:xfrm>
            <a:off x="-13856" y="0"/>
            <a:ext cx="12205855" cy="6858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p:cNvSpPr>
            <a:spLocks noGrp="1"/>
          </p:cNvSpPr>
          <p:nvPr>
            <p:ph type="title"/>
          </p:nvPr>
        </p:nvSpPr>
        <p:spPr>
          <a:xfrm>
            <a:off x="838200" y="477423"/>
            <a:ext cx="9778429" cy="505687"/>
          </a:xfrm>
          <a:prstGeom prst="rect">
            <a:avLst/>
          </a:prstGeom>
        </p:spPr>
        <p:txBody>
          <a:bodyPr lIns="0" tIns="0" rIns="0" bIns="0"/>
          <a:lstStyle>
            <a:lvl1pPr>
              <a:defRPr sz="40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3" name="Content Placeholder 2"/>
          <p:cNvSpPr>
            <a:spLocks noGrp="1"/>
          </p:cNvSpPr>
          <p:nvPr>
            <p:ph idx="1"/>
          </p:nvPr>
        </p:nvSpPr>
        <p:spPr>
          <a:xfrm>
            <a:off x="742310" y="1156854"/>
            <a:ext cx="10622285" cy="4351338"/>
          </a:xfrm>
          <a:prstGeom prst="rect">
            <a:avLst/>
          </a:prstGeom>
        </p:spPr>
        <p:txBody>
          <a:bodyPr/>
          <a:lstStyle>
            <a:lvl1pPr marL="228600" indent="-228600">
              <a:defRPr sz="2800">
                <a:solidFill>
                  <a:schemeClr val="tx1">
                    <a:lumMod val="65000"/>
                    <a:lumOff val="35000"/>
                  </a:schemeClr>
                </a:solidFill>
                <a:latin typeface="Arial" panose="020B0604020202020204" pitchFamily="34" charset="0"/>
                <a:cs typeface="Arial" panose="020B0604020202020204" pitchFamily="34" charset="0"/>
              </a:defRPr>
            </a:lvl1pPr>
            <a:lvl2pPr marL="685800" indent="-228600">
              <a:spcBef>
                <a:spcPts val="800"/>
              </a:spcBef>
              <a:buFont typeface="Arial" panose="020B0604020202020204" pitchFamily="34" charset="0"/>
              <a:buChar char="-"/>
              <a:defRPr sz="2400">
                <a:solidFill>
                  <a:schemeClr val="tx1">
                    <a:lumMod val="65000"/>
                    <a:lumOff val="35000"/>
                  </a:schemeClr>
                </a:solidFill>
                <a:latin typeface="Arial" panose="020B0604020202020204" pitchFamily="34" charset="0"/>
                <a:cs typeface="Arial" panose="020B0604020202020204" pitchFamily="34" charset="0"/>
              </a:defRPr>
            </a:lvl2pPr>
            <a:lvl3pPr marL="1143000" indent="-228600">
              <a:spcBef>
                <a:spcPts val="800"/>
              </a:spcBef>
              <a:defRPr sz="2000">
                <a:solidFill>
                  <a:schemeClr val="tx1">
                    <a:lumMod val="65000"/>
                    <a:lumOff val="35000"/>
                  </a:schemeClr>
                </a:solidFill>
                <a:latin typeface="Arial" panose="020B0604020202020204" pitchFamily="34" charset="0"/>
                <a:cs typeface="Arial" panose="020B0604020202020204" pitchFamily="34" charset="0"/>
              </a:defRPr>
            </a:lvl3pPr>
            <a:lvl4pPr marL="16002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4pPr>
            <a:lvl5pPr marL="20574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5" name="Straight Connector 24"/>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30" name="Straight Connector 29"/>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57494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576" userDrawn="1">
          <p15:clr>
            <a:srgbClr val="FBAE40"/>
          </p15:clr>
        </p15:guide>
        <p15:guide id="4" orient="horz" pos="792" userDrawn="1">
          <p15:clr>
            <a:srgbClr val="FBAE40"/>
          </p15:clr>
        </p15:guide>
        <p15:guide id="5" pos="54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Icon)">
    <p:spTree>
      <p:nvGrpSpPr>
        <p:cNvPr id="1" name=""/>
        <p:cNvGrpSpPr/>
        <p:nvPr/>
      </p:nvGrpSpPr>
      <p:grpSpPr>
        <a:xfrm>
          <a:off x="0" y="0"/>
          <a:ext cx="0" cy="0"/>
          <a:chOff x="0" y="0"/>
          <a:chExt cx="0" cy="0"/>
        </a:xfrm>
      </p:grpSpPr>
      <p:sp>
        <p:nvSpPr>
          <p:cNvPr id="15" name="Rectangle 14"/>
          <p:cNvSpPr/>
          <p:nvPr userDrawn="1"/>
        </p:nvSpPr>
        <p:spPr>
          <a:xfrm>
            <a:off x="-13856" y="0"/>
            <a:ext cx="12205855" cy="6858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p:cNvSpPr>
            <a:spLocks noGrp="1"/>
          </p:cNvSpPr>
          <p:nvPr>
            <p:ph type="title"/>
          </p:nvPr>
        </p:nvSpPr>
        <p:spPr>
          <a:xfrm>
            <a:off x="838200" y="477423"/>
            <a:ext cx="9778429" cy="505687"/>
          </a:xfrm>
          <a:prstGeom prst="rect">
            <a:avLst/>
          </a:prstGeom>
        </p:spPr>
        <p:txBody>
          <a:bodyPr lIns="0" tIns="0" rIns="0" bIns="0"/>
          <a:lstStyle>
            <a:lvl1pPr>
              <a:defRPr sz="40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3" name="Content Placeholder 2"/>
          <p:cNvSpPr>
            <a:spLocks noGrp="1"/>
          </p:cNvSpPr>
          <p:nvPr>
            <p:ph idx="1"/>
          </p:nvPr>
        </p:nvSpPr>
        <p:spPr>
          <a:xfrm>
            <a:off x="742310" y="1156854"/>
            <a:ext cx="10622285" cy="4351338"/>
          </a:xfrm>
          <a:prstGeom prst="rect">
            <a:avLst/>
          </a:prstGeom>
        </p:spPr>
        <p:txBody>
          <a:bodyPr/>
          <a:lstStyle>
            <a:lvl1pPr marL="228600" indent="-228600">
              <a:defRPr sz="2800">
                <a:solidFill>
                  <a:schemeClr val="tx1">
                    <a:lumMod val="65000"/>
                    <a:lumOff val="35000"/>
                  </a:schemeClr>
                </a:solidFill>
                <a:latin typeface="Arial" panose="020B0604020202020204" pitchFamily="34" charset="0"/>
                <a:cs typeface="Arial" panose="020B0604020202020204" pitchFamily="34" charset="0"/>
              </a:defRPr>
            </a:lvl1pPr>
            <a:lvl2pPr marL="685800" indent="-228600">
              <a:spcBef>
                <a:spcPts val="800"/>
              </a:spcBef>
              <a:buFont typeface="Arial" panose="020B0604020202020204" pitchFamily="34" charset="0"/>
              <a:buChar char="-"/>
              <a:defRPr sz="2400">
                <a:solidFill>
                  <a:schemeClr val="tx1">
                    <a:lumMod val="65000"/>
                    <a:lumOff val="35000"/>
                  </a:schemeClr>
                </a:solidFill>
                <a:latin typeface="Arial" panose="020B0604020202020204" pitchFamily="34" charset="0"/>
                <a:cs typeface="Arial" panose="020B0604020202020204" pitchFamily="34" charset="0"/>
              </a:defRPr>
            </a:lvl2pPr>
            <a:lvl3pPr marL="1143000" indent="-228600">
              <a:spcBef>
                <a:spcPts val="800"/>
              </a:spcBef>
              <a:defRPr sz="2000">
                <a:solidFill>
                  <a:schemeClr val="tx1">
                    <a:lumMod val="65000"/>
                    <a:lumOff val="35000"/>
                  </a:schemeClr>
                </a:solidFill>
                <a:latin typeface="Arial" panose="020B0604020202020204" pitchFamily="34" charset="0"/>
                <a:cs typeface="Arial" panose="020B0604020202020204" pitchFamily="34" charset="0"/>
              </a:defRPr>
            </a:lvl3pPr>
            <a:lvl4pPr marL="16002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4pPr>
            <a:lvl5pPr marL="20574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5" name="Straight Connector 24"/>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30" name="Straight Connector 29"/>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10668001" y="413551"/>
            <a:ext cx="746401" cy="559801"/>
            <a:chOff x="7955549" y="367862"/>
            <a:chExt cx="683233" cy="683233"/>
          </a:xfrm>
        </p:grpSpPr>
        <p:sp>
          <p:nvSpPr>
            <p:cNvPr id="11" name="Oval 10"/>
            <p:cNvSpPr/>
            <p:nvPr/>
          </p:nvSpPr>
          <p:spPr>
            <a:xfrm>
              <a:off x="7955549" y="367862"/>
              <a:ext cx="683233" cy="6832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 11"/>
            <p:cNvGrpSpPr/>
            <p:nvPr/>
          </p:nvGrpSpPr>
          <p:grpSpPr>
            <a:xfrm>
              <a:off x="8011986" y="416609"/>
              <a:ext cx="581205" cy="588579"/>
              <a:chOff x="8011986" y="409235"/>
              <a:chExt cx="581205" cy="588579"/>
            </a:xfrm>
          </p:grpSpPr>
          <p:sp>
            <p:nvSpPr>
              <p:cNvPr id="13" name="Oval 12"/>
              <p:cNvSpPr/>
              <p:nvPr/>
            </p:nvSpPr>
            <p:spPr>
              <a:xfrm>
                <a:off x="8011986" y="416609"/>
                <a:ext cx="581205" cy="581205"/>
              </a:xfrm>
              <a:prstGeom prst="ellipse">
                <a:avLst/>
              </a:prstGeom>
              <a:solidFill>
                <a:srgbClr val="4B055D">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B055D"/>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60" y="409235"/>
                <a:ext cx="560165" cy="501966"/>
              </a:xfrm>
              <a:prstGeom prst="rect">
                <a:avLst/>
              </a:prstGeom>
            </p:spPr>
          </p:pic>
        </p:grpSp>
      </p:grpSp>
    </p:spTree>
    <p:extLst>
      <p:ext uri="{BB962C8B-B14F-4D97-AF65-F5344CB8AC3E}">
        <p14:creationId xmlns:p14="http://schemas.microsoft.com/office/powerpoint/2010/main" val="57218425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576" userDrawn="1">
          <p15:clr>
            <a:srgbClr val="FBAE40"/>
          </p15:clr>
        </p15:guide>
        <p15:guide id="4" orient="horz" pos="792" userDrawn="1">
          <p15:clr>
            <a:srgbClr val="FBAE40"/>
          </p15:clr>
        </p15:guide>
        <p15:guide id="5" pos="54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Icon) White Background">
    <p:spTree>
      <p:nvGrpSpPr>
        <p:cNvPr id="1" name=""/>
        <p:cNvGrpSpPr/>
        <p:nvPr/>
      </p:nvGrpSpPr>
      <p:grpSpPr>
        <a:xfrm>
          <a:off x="0" y="0"/>
          <a:ext cx="0" cy="0"/>
          <a:chOff x="0" y="0"/>
          <a:chExt cx="0" cy="0"/>
        </a:xfrm>
      </p:grpSpPr>
      <p:sp>
        <p:nvSpPr>
          <p:cNvPr id="20" name="Title 1"/>
          <p:cNvSpPr>
            <a:spLocks noGrp="1"/>
          </p:cNvSpPr>
          <p:nvPr>
            <p:ph type="title"/>
          </p:nvPr>
        </p:nvSpPr>
        <p:spPr>
          <a:xfrm>
            <a:off x="838200" y="477423"/>
            <a:ext cx="9778429" cy="505687"/>
          </a:xfrm>
          <a:prstGeom prst="rect">
            <a:avLst/>
          </a:prstGeom>
        </p:spPr>
        <p:txBody>
          <a:bodyPr lIns="0" tIns="0" rIns="0" bIns="0"/>
          <a:lstStyle>
            <a:lvl1pPr>
              <a:defRPr sz="40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3" name="Content Placeholder 2"/>
          <p:cNvSpPr>
            <a:spLocks noGrp="1"/>
          </p:cNvSpPr>
          <p:nvPr>
            <p:ph idx="1"/>
          </p:nvPr>
        </p:nvSpPr>
        <p:spPr>
          <a:xfrm>
            <a:off x="742310" y="1156854"/>
            <a:ext cx="10622285" cy="4351338"/>
          </a:xfrm>
          <a:prstGeom prst="rect">
            <a:avLst/>
          </a:prstGeom>
        </p:spPr>
        <p:txBody>
          <a:bodyPr/>
          <a:lstStyle>
            <a:lvl1pPr marL="228600" indent="-228600">
              <a:defRPr sz="2800">
                <a:solidFill>
                  <a:schemeClr val="tx1">
                    <a:lumMod val="65000"/>
                    <a:lumOff val="35000"/>
                  </a:schemeClr>
                </a:solidFill>
                <a:latin typeface="Arial" panose="020B0604020202020204" pitchFamily="34" charset="0"/>
                <a:cs typeface="Arial" panose="020B0604020202020204" pitchFamily="34" charset="0"/>
              </a:defRPr>
            </a:lvl1pPr>
            <a:lvl2pPr marL="685800" indent="-228600">
              <a:spcBef>
                <a:spcPts val="800"/>
              </a:spcBef>
              <a:buFont typeface="Arial" panose="020B0604020202020204" pitchFamily="34" charset="0"/>
              <a:buChar char="-"/>
              <a:defRPr sz="2400">
                <a:solidFill>
                  <a:schemeClr val="tx1">
                    <a:lumMod val="65000"/>
                    <a:lumOff val="35000"/>
                  </a:schemeClr>
                </a:solidFill>
                <a:latin typeface="Arial" panose="020B0604020202020204" pitchFamily="34" charset="0"/>
                <a:cs typeface="Arial" panose="020B0604020202020204" pitchFamily="34" charset="0"/>
              </a:defRPr>
            </a:lvl2pPr>
            <a:lvl3pPr marL="1143000" indent="-228600">
              <a:spcBef>
                <a:spcPts val="800"/>
              </a:spcBef>
              <a:defRPr sz="2000">
                <a:solidFill>
                  <a:schemeClr val="tx1">
                    <a:lumMod val="65000"/>
                    <a:lumOff val="35000"/>
                  </a:schemeClr>
                </a:solidFill>
                <a:latin typeface="Arial" panose="020B0604020202020204" pitchFamily="34" charset="0"/>
                <a:cs typeface="Arial" panose="020B0604020202020204" pitchFamily="34" charset="0"/>
              </a:defRPr>
            </a:lvl3pPr>
            <a:lvl4pPr marL="16002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4pPr>
            <a:lvl5pPr marL="20574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5" name="Straight Connector 24"/>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30" name="Straight Connector 29"/>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userDrawn="1"/>
        </p:nvGrpSpPr>
        <p:grpSpPr>
          <a:xfrm>
            <a:off x="10668001" y="413551"/>
            <a:ext cx="746401" cy="559801"/>
            <a:chOff x="7955549" y="367862"/>
            <a:chExt cx="683233" cy="683233"/>
          </a:xfrm>
        </p:grpSpPr>
        <p:sp>
          <p:nvSpPr>
            <p:cNvPr id="11" name="Oval 10"/>
            <p:cNvSpPr/>
            <p:nvPr/>
          </p:nvSpPr>
          <p:spPr>
            <a:xfrm>
              <a:off x="7955549" y="367862"/>
              <a:ext cx="683233" cy="6832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 name="Group 11"/>
            <p:cNvGrpSpPr/>
            <p:nvPr/>
          </p:nvGrpSpPr>
          <p:grpSpPr>
            <a:xfrm>
              <a:off x="8011986" y="416609"/>
              <a:ext cx="581205" cy="588579"/>
              <a:chOff x="8011986" y="409235"/>
              <a:chExt cx="581205" cy="588579"/>
            </a:xfrm>
          </p:grpSpPr>
          <p:sp>
            <p:nvSpPr>
              <p:cNvPr id="13" name="Oval 12"/>
              <p:cNvSpPr/>
              <p:nvPr/>
            </p:nvSpPr>
            <p:spPr>
              <a:xfrm>
                <a:off x="8011986" y="416609"/>
                <a:ext cx="581205" cy="581205"/>
              </a:xfrm>
              <a:prstGeom prst="ellipse">
                <a:avLst/>
              </a:prstGeom>
              <a:solidFill>
                <a:srgbClr val="4B055D">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B055D"/>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60" y="409235"/>
                <a:ext cx="560165" cy="501966"/>
              </a:xfrm>
              <a:prstGeom prst="rect">
                <a:avLst/>
              </a:prstGeom>
            </p:spPr>
          </p:pic>
        </p:grpSp>
      </p:grpSp>
    </p:spTree>
    <p:extLst>
      <p:ext uri="{BB962C8B-B14F-4D97-AF65-F5344CB8AC3E}">
        <p14:creationId xmlns:p14="http://schemas.microsoft.com/office/powerpoint/2010/main" val="22442279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576" userDrawn="1">
          <p15:clr>
            <a:srgbClr val="FBAE40"/>
          </p15:clr>
        </p15:guide>
        <p15:guide id="4" orient="horz" pos="792" userDrawn="1">
          <p15:clr>
            <a:srgbClr val="FBAE40"/>
          </p15:clr>
        </p15:guide>
        <p15:guide id="5" pos="54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With Subhead)">
    <p:spTree>
      <p:nvGrpSpPr>
        <p:cNvPr id="1" name=""/>
        <p:cNvGrpSpPr/>
        <p:nvPr/>
      </p:nvGrpSpPr>
      <p:grpSpPr>
        <a:xfrm>
          <a:off x="0" y="0"/>
          <a:ext cx="0" cy="0"/>
          <a:chOff x="0" y="0"/>
          <a:chExt cx="0" cy="0"/>
        </a:xfrm>
      </p:grpSpPr>
      <p:sp>
        <p:nvSpPr>
          <p:cNvPr id="18" name="Rectangle 17"/>
          <p:cNvSpPr/>
          <p:nvPr userDrawn="1"/>
        </p:nvSpPr>
        <p:spPr>
          <a:xfrm>
            <a:off x="-13856" y="0"/>
            <a:ext cx="12205855" cy="6858000"/>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 y="910916"/>
            <a:ext cx="12191999" cy="445233"/>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p:cNvSpPr>
            <a:spLocks noGrp="1"/>
          </p:cNvSpPr>
          <p:nvPr>
            <p:ph type="title"/>
          </p:nvPr>
        </p:nvSpPr>
        <p:spPr>
          <a:xfrm>
            <a:off x="838200" y="299467"/>
            <a:ext cx="9778429" cy="505687"/>
          </a:xfrm>
          <a:prstGeom prst="rect">
            <a:avLst/>
          </a:prstGeom>
        </p:spPr>
        <p:txBody>
          <a:bodyPr lIns="0" tIns="0" rIns="0" bIns="0"/>
          <a:lstStyle>
            <a:lvl1pPr>
              <a:defRPr sz="38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3" name="Content Placeholder 2"/>
          <p:cNvSpPr>
            <a:spLocks noGrp="1"/>
          </p:cNvSpPr>
          <p:nvPr>
            <p:ph idx="1"/>
          </p:nvPr>
        </p:nvSpPr>
        <p:spPr>
          <a:xfrm>
            <a:off x="742310" y="1624433"/>
            <a:ext cx="10622285" cy="4103709"/>
          </a:xfrm>
          <a:prstGeom prst="rect">
            <a:avLst/>
          </a:prstGeom>
        </p:spPr>
        <p:txBody>
          <a:bodyPr/>
          <a:lstStyle>
            <a:lvl1pPr marL="228600" indent="-228600">
              <a:defRPr sz="2800">
                <a:solidFill>
                  <a:schemeClr val="tx1">
                    <a:lumMod val="65000"/>
                    <a:lumOff val="35000"/>
                  </a:schemeClr>
                </a:solidFill>
                <a:latin typeface="Arial" panose="020B0604020202020204" pitchFamily="34" charset="0"/>
                <a:cs typeface="Arial" panose="020B0604020202020204" pitchFamily="34" charset="0"/>
              </a:defRPr>
            </a:lvl1pPr>
            <a:lvl2pPr marL="685800" indent="-228600">
              <a:spcBef>
                <a:spcPts val="800"/>
              </a:spcBef>
              <a:buFont typeface="Arial" panose="020B0604020202020204" pitchFamily="34" charset="0"/>
              <a:buChar char="-"/>
              <a:defRPr sz="2400">
                <a:solidFill>
                  <a:schemeClr val="tx1">
                    <a:lumMod val="65000"/>
                    <a:lumOff val="35000"/>
                  </a:schemeClr>
                </a:solidFill>
                <a:latin typeface="Arial" panose="020B0604020202020204" pitchFamily="34" charset="0"/>
                <a:cs typeface="Arial" panose="020B0604020202020204" pitchFamily="34" charset="0"/>
              </a:defRPr>
            </a:lvl2pPr>
            <a:lvl3pPr marL="1143000" indent="-228600">
              <a:spcBef>
                <a:spcPts val="800"/>
              </a:spcBef>
              <a:defRPr sz="2000">
                <a:solidFill>
                  <a:schemeClr val="tx1">
                    <a:lumMod val="65000"/>
                    <a:lumOff val="35000"/>
                  </a:schemeClr>
                </a:solidFill>
                <a:latin typeface="Arial" panose="020B0604020202020204" pitchFamily="34" charset="0"/>
                <a:cs typeface="Arial" panose="020B0604020202020204" pitchFamily="34" charset="0"/>
              </a:defRPr>
            </a:lvl3pPr>
            <a:lvl4pPr marL="16002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4pPr>
            <a:lvl5pPr marL="20574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5" name="Straight Connector 24"/>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30" name="Straight Connector 29"/>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10616630" y="731583"/>
            <a:ext cx="975445" cy="731584"/>
            <a:chOff x="7955549" y="367862"/>
            <a:chExt cx="683233" cy="683233"/>
          </a:xfrm>
        </p:grpSpPr>
        <p:sp>
          <p:nvSpPr>
            <p:cNvPr id="14" name="Oval 13"/>
            <p:cNvSpPr/>
            <p:nvPr/>
          </p:nvSpPr>
          <p:spPr>
            <a:xfrm>
              <a:off x="7955549" y="367862"/>
              <a:ext cx="683233" cy="6832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4"/>
            <p:cNvGrpSpPr/>
            <p:nvPr/>
          </p:nvGrpSpPr>
          <p:grpSpPr>
            <a:xfrm>
              <a:off x="8011986" y="416609"/>
              <a:ext cx="581205" cy="588579"/>
              <a:chOff x="8011986" y="409235"/>
              <a:chExt cx="581205" cy="588579"/>
            </a:xfrm>
          </p:grpSpPr>
          <p:sp>
            <p:nvSpPr>
              <p:cNvPr id="16" name="Oval 15"/>
              <p:cNvSpPr/>
              <p:nvPr/>
            </p:nvSpPr>
            <p:spPr>
              <a:xfrm>
                <a:off x="8011986" y="416609"/>
                <a:ext cx="581205" cy="581205"/>
              </a:xfrm>
              <a:prstGeom prst="ellipse">
                <a:avLst/>
              </a:prstGeom>
              <a:solidFill>
                <a:srgbClr val="4B055D">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B055D"/>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60" y="409235"/>
                <a:ext cx="560165" cy="501966"/>
              </a:xfrm>
              <a:prstGeom prst="rect">
                <a:avLst/>
              </a:prstGeom>
            </p:spPr>
          </p:pic>
        </p:grpSp>
      </p:grpSp>
      <p:sp>
        <p:nvSpPr>
          <p:cNvPr id="6" name="Text Placeholder 5"/>
          <p:cNvSpPr>
            <a:spLocks noGrp="1"/>
          </p:cNvSpPr>
          <p:nvPr>
            <p:ph type="body" sz="quarter" idx="10" hasCustomPrompt="1"/>
          </p:nvPr>
        </p:nvSpPr>
        <p:spPr>
          <a:xfrm>
            <a:off x="850335" y="924911"/>
            <a:ext cx="9977967" cy="441748"/>
          </a:xfrm>
          <a:prstGeom prst="rect">
            <a:avLst/>
          </a:prstGeom>
        </p:spPr>
        <p:txBody>
          <a:bodyPr lIns="0" tIns="0" rIns="0" bIns="0" anchor="ctr" anchorCtr="0"/>
          <a:lstStyle>
            <a:lvl1pPr marL="0" indent="0">
              <a:buNone/>
              <a:defRPr sz="1400" b="1">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180477907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576" userDrawn="1">
          <p15:clr>
            <a:srgbClr val="FBAE40"/>
          </p15:clr>
        </p15:guide>
        <p15:guide id="4" orient="horz" pos="792" userDrawn="1">
          <p15:clr>
            <a:srgbClr val="FBAE40"/>
          </p15:clr>
        </p15:guide>
        <p15:guide id="5" pos="54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Slide (With Subhead) White Background">
    <p:spTree>
      <p:nvGrpSpPr>
        <p:cNvPr id="1" name=""/>
        <p:cNvGrpSpPr/>
        <p:nvPr/>
      </p:nvGrpSpPr>
      <p:grpSpPr>
        <a:xfrm>
          <a:off x="0" y="0"/>
          <a:ext cx="0" cy="0"/>
          <a:chOff x="0" y="0"/>
          <a:chExt cx="0" cy="0"/>
        </a:xfrm>
      </p:grpSpPr>
      <p:sp>
        <p:nvSpPr>
          <p:cNvPr id="12" name="Rectangle 11"/>
          <p:cNvSpPr/>
          <p:nvPr userDrawn="1"/>
        </p:nvSpPr>
        <p:spPr>
          <a:xfrm>
            <a:off x="1" y="910916"/>
            <a:ext cx="12191999" cy="445233"/>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itle 1"/>
          <p:cNvSpPr>
            <a:spLocks noGrp="1"/>
          </p:cNvSpPr>
          <p:nvPr>
            <p:ph type="title"/>
          </p:nvPr>
        </p:nvSpPr>
        <p:spPr>
          <a:xfrm>
            <a:off x="838200" y="299467"/>
            <a:ext cx="9778429" cy="505687"/>
          </a:xfrm>
          <a:prstGeom prst="rect">
            <a:avLst/>
          </a:prstGeom>
        </p:spPr>
        <p:txBody>
          <a:bodyPr lIns="0" tIns="0" rIns="0" bIns="0"/>
          <a:lstStyle>
            <a:lvl1pPr>
              <a:defRPr sz="3800" b="1">
                <a:solidFill>
                  <a:schemeClr val="tx1">
                    <a:lumMod val="65000"/>
                    <a:lumOff val="35000"/>
                  </a:schemeClr>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23" name="Content Placeholder 2"/>
          <p:cNvSpPr>
            <a:spLocks noGrp="1"/>
          </p:cNvSpPr>
          <p:nvPr>
            <p:ph idx="1"/>
          </p:nvPr>
        </p:nvSpPr>
        <p:spPr>
          <a:xfrm>
            <a:off x="742310" y="1624433"/>
            <a:ext cx="10622285" cy="4103709"/>
          </a:xfrm>
          <a:prstGeom prst="rect">
            <a:avLst/>
          </a:prstGeom>
        </p:spPr>
        <p:txBody>
          <a:bodyPr/>
          <a:lstStyle>
            <a:lvl1pPr marL="228600" indent="-228600">
              <a:defRPr sz="2800">
                <a:solidFill>
                  <a:schemeClr val="tx1">
                    <a:lumMod val="65000"/>
                    <a:lumOff val="35000"/>
                  </a:schemeClr>
                </a:solidFill>
                <a:latin typeface="Arial" panose="020B0604020202020204" pitchFamily="34" charset="0"/>
                <a:cs typeface="Arial" panose="020B0604020202020204" pitchFamily="34" charset="0"/>
              </a:defRPr>
            </a:lvl1pPr>
            <a:lvl2pPr marL="685800" indent="-228600">
              <a:spcBef>
                <a:spcPts val="800"/>
              </a:spcBef>
              <a:buFont typeface="Arial" panose="020B0604020202020204" pitchFamily="34" charset="0"/>
              <a:buChar char="-"/>
              <a:defRPr sz="2400">
                <a:solidFill>
                  <a:schemeClr val="tx1">
                    <a:lumMod val="65000"/>
                    <a:lumOff val="35000"/>
                  </a:schemeClr>
                </a:solidFill>
                <a:latin typeface="Arial" panose="020B0604020202020204" pitchFamily="34" charset="0"/>
                <a:cs typeface="Arial" panose="020B0604020202020204" pitchFamily="34" charset="0"/>
              </a:defRPr>
            </a:lvl2pPr>
            <a:lvl3pPr marL="1143000" indent="-228600">
              <a:spcBef>
                <a:spcPts val="800"/>
              </a:spcBef>
              <a:defRPr sz="2000">
                <a:solidFill>
                  <a:schemeClr val="tx1">
                    <a:lumMod val="65000"/>
                    <a:lumOff val="35000"/>
                  </a:schemeClr>
                </a:solidFill>
                <a:latin typeface="Arial" panose="020B0604020202020204" pitchFamily="34" charset="0"/>
                <a:cs typeface="Arial" panose="020B0604020202020204" pitchFamily="34" charset="0"/>
              </a:defRPr>
            </a:lvl3pPr>
            <a:lvl4pPr marL="16002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4pPr>
            <a:lvl5pPr marL="2057400" indent="-228600">
              <a:spcBef>
                <a:spcPts val="800"/>
              </a:spcBef>
              <a:defRPr sz="1800">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25" name="Straight Connector 24"/>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Rectangle 2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Rectangle 26"/>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9" name="Picture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30" name="Straight Connector 29"/>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10616630" y="731583"/>
            <a:ext cx="975445" cy="731584"/>
            <a:chOff x="7955549" y="367862"/>
            <a:chExt cx="683233" cy="683233"/>
          </a:xfrm>
        </p:grpSpPr>
        <p:sp>
          <p:nvSpPr>
            <p:cNvPr id="14" name="Oval 13"/>
            <p:cNvSpPr/>
            <p:nvPr/>
          </p:nvSpPr>
          <p:spPr>
            <a:xfrm>
              <a:off x="7955549" y="367862"/>
              <a:ext cx="683233" cy="6832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4"/>
            <p:cNvGrpSpPr/>
            <p:nvPr/>
          </p:nvGrpSpPr>
          <p:grpSpPr>
            <a:xfrm>
              <a:off x="8011986" y="416609"/>
              <a:ext cx="581205" cy="588579"/>
              <a:chOff x="8011986" y="409235"/>
              <a:chExt cx="581205" cy="588579"/>
            </a:xfrm>
          </p:grpSpPr>
          <p:sp>
            <p:nvSpPr>
              <p:cNvPr id="16" name="Oval 15"/>
              <p:cNvSpPr/>
              <p:nvPr/>
            </p:nvSpPr>
            <p:spPr>
              <a:xfrm>
                <a:off x="8011986" y="416609"/>
                <a:ext cx="581205" cy="581205"/>
              </a:xfrm>
              <a:prstGeom prst="ellipse">
                <a:avLst/>
              </a:prstGeom>
              <a:solidFill>
                <a:srgbClr val="4B055D">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B055D"/>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60" y="409235"/>
                <a:ext cx="560165" cy="501966"/>
              </a:xfrm>
              <a:prstGeom prst="rect">
                <a:avLst/>
              </a:prstGeom>
            </p:spPr>
          </p:pic>
        </p:grpSp>
      </p:grpSp>
      <p:sp>
        <p:nvSpPr>
          <p:cNvPr id="6" name="Text Placeholder 5"/>
          <p:cNvSpPr>
            <a:spLocks noGrp="1"/>
          </p:cNvSpPr>
          <p:nvPr>
            <p:ph type="body" sz="quarter" idx="10" hasCustomPrompt="1"/>
          </p:nvPr>
        </p:nvSpPr>
        <p:spPr>
          <a:xfrm>
            <a:off x="850335" y="924911"/>
            <a:ext cx="9977967" cy="441748"/>
          </a:xfrm>
          <a:prstGeom prst="rect">
            <a:avLst/>
          </a:prstGeom>
        </p:spPr>
        <p:txBody>
          <a:bodyPr lIns="0" tIns="0" rIns="0" bIns="0" anchor="ctr" anchorCtr="0"/>
          <a:lstStyle>
            <a:lvl1pPr marL="0" indent="0">
              <a:buNone/>
              <a:defRPr sz="1400" b="1">
                <a:solidFill>
                  <a:schemeClr val="bg1"/>
                </a:solidFill>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369979344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576" userDrawn="1">
          <p15:clr>
            <a:srgbClr val="FBAE40"/>
          </p15:clr>
        </p15:guide>
        <p15:guide id="4" orient="horz" pos="792" userDrawn="1">
          <p15:clr>
            <a:srgbClr val="FBAE40"/>
          </p15:clr>
        </p15:guide>
        <p15:guide id="5" pos="54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Subtitle 2"/>
          <p:cNvSpPr txBox="1">
            <a:spLocks/>
          </p:cNvSpPr>
          <p:nvPr userDrawn="1"/>
        </p:nvSpPr>
        <p:spPr>
          <a:xfrm>
            <a:off x="1524000" y="5446424"/>
            <a:ext cx="9144000" cy="7517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latin typeface="Arial" panose="020B0604020202020204" pitchFamily="34" charset="0"/>
              <a:cs typeface="Arial" panose="020B0604020202020204" pitchFamily="34" charset="0"/>
            </a:endParaRPr>
          </a:p>
        </p:txBody>
      </p:sp>
      <p:sp>
        <p:nvSpPr>
          <p:cNvPr id="3" name="Rectangle 2"/>
          <p:cNvSpPr/>
          <p:nvPr userDrawn="1"/>
        </p:nvSpPr>
        <p:spPr>
          <a:xfrm>
            <a:off x="2126166" y="258302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p:cNvSpPr/>
          <p:nvPr userDrawn="1"/>
        </p:nvSpPr>
        <p:spPr>
          <a:xfrm>
            <a:off x="-10665" y="2583027"/>
            <a:ext cx="2136831" cy="667595"/>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2762359"/>
            <a:ext cx="1555155" cy="321587"/>
          </a:xfrm>
          <a:prstGeom prst="rect">
            <a:avLst/>
          </a:prstGeom>
        </p:spPr>
      </p:pic>
      <p:cxnSp>
        <p:nvCxnSpPr>
          <p:cNvPr id="6" name="Straight Connector 5"/>
          <p:cNvCxnSpPr/>
          <p:nvPr userDrawn="1"/>
        </p:nvCxnSpPr>
        <p:spPr>
          <a:xfrm>
            <a:off x="2126165" y="2595683"/>
            <a:ext cx="0" cy="654939"/>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13856" y="4267200"/>
            <a:ext cx="12205855" cy="259568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a:xfrm>
            <a:off x="-13856" y="0"/>
            <a:ext cx="12205855" cy="259568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1" name="Group 10"/>
          <p:cNvGrpSpPr/>
          <p:nvPr userDrawn="1"/>
        </p:nvGrpSpPr>
        <p:grpSpPr>
          <a:xfrm>
            <a:off x="10668001" y="413551"/>
            <a:ext cx="746401" cy="559801"/>
            <a:chOff x="7955549" y="367862"/>
            <a:chExt cx="683233" cy="683233"/>
          </a:xfrm>
        </p:grpSpPr>
        <p:sp>
          <p:nvSpPr>
            <p:cNvPr id="12" name="Oval 11"/>
            <p:cNvSpPr/>
            <p:nvPr/>
          </p:nvSpPr>
          <p:spPr>
            <a:xfrm>
              <a:off x="7955549" y="367862"/>
              <a:ext cx="683233" cy="6832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3" name="Group 12"/>
            <p:cNvGrpSpPr/>
            <p:nvPr/>
          </p:nvGrpSpPr>
          <p:grpSpPr>
            <a:xfrm>
              <a:off x="8011986" y="416609"/>
              <a:ext cx="581205" cy="588579"/>
              <a:chOff x="8011986" y="409235"/>
              <a:chExt cx="581205" cy="588579"/>
            </a:xfrm>
          </p:grpSpPr>
          <p:sp>
            <p:nvSpPr>
              <p:cNvPr id="14" name="Oval 13"/>
              <p:cNvSpPr/>
              <p:nvPr/>
            </p:nvSpPr>
            <p:spPr>
              <a:xfrm>
                <a:off x="8011986" y="416609"/>
                <a:ext cx="581205" cy="581205"/>
              </a:xfrm>
              <a:prstGeom prst="ellipse">
                <a:avLst/>
              </a:prstGeom>
              <a:solidFill>
                <a:srgbClr val="4B055D">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B055D"/>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9360" y="409235"/>
                <a:ext cx="560165" cy="501966"/>
              </a:xfrm>
              <a:prstGeom prst="rect">
                <a:avLst/>
              </a:prstGeom>
            </p:spPr>
          </p:pic>
        </p:grpSp>
      </p:grpSp>
      <p:sp>
        <p:nvSpPr>
          <p:cNvPr id="17" name="Text Placeholder 16"/>
          <p:cNvSpPr>
            <a:spLocks noGrp="1"/>
          </p:cNvSpPr>
          <p:nvPr>
            <p:ph type="body" sz="quarter" idx="10"/>
          </p:nvPr>
        </p:nvSpPr>
        <p:spPr>
          <a:xfrm>
            <a:off x="480483" y="3546956"/>
            <a:ext cx="10933919" cy="479354"/>
          </a:xfrm>
          <a:prstGeom prst="rect">
            <a:avLst/>
          </a:prstGeom>
        </p:spPr>
        <p:txBody>
          <a:bodyPr lIns="0" tIns="0" rIns="0" bIns="0"/>
          <a:lstStyle>
            <a:lvl1pPr marL="0" indent="0">
              <a:buNone/>
              <a:defRPr sz="4000" b="1">
                <a:solidFill>
                  <a:schemeClr val="tx1">
                    <a:lumMod val="65000"/>
                    <a:lumOff val="35000"/>
                  </a:schemeClr>
                </a:solidFill>
                <a:latin typeface="Arial" panose="020B0604020202020204" pitchFamily="34" charset="0"/>
                <a:cs typeface="Arial" panose="020B0604020202020204" pitchFamily="34" charset="0"/>
              </a:defRPr>
            </a:lvl1pPr>
            <a:lvl2pPr marL="342900" indent="0">
              <a:buNone/>
              <a:defRPr sz="4000" b="1">
                <a:latin typeface="Arial" panose="020B0604020202020204" pitchFamily="34" charset="0"/>
                <a:cs typeface="Arial" panose="020B0604020202020204" pitchFamily="34" charset="0"/>
              </a:defRPr>
            </a:lvl2pPr>
            <a:lvl3pPr marL="685800" indent="0">
              <a:buNone/>
              <a:defRPr sz="4000" b="1">
                <a:latin typeface="Arial" panose="020B0604020202020204" pitchFamily="34" charset="0"/>
                <a:cs typeface="Arial" panose="020B0604020202020204" pitchFamily="34" charset="0"/>
              </a:defRPr>
            </a:lvl3pPr>
            <a:lvl4pPr marL="1028700" indent="0">
              <a:buNone/>
              <a:defRPr sz="4000" b="1">
                <a:latin typeface="Arial" panose="020B0604020202020204" pitchFamily="34" charset="0"/>
                <a:cs typeface="Arial" panose="020B0604020202020204" pitchFamily="34" charset="0"/>
              </a:defRPr>
            </a:lvl4pPr>
            <a:lvl5pPr marL="1371600" indent="0">
              <a:buNone/>
              <a:defRPr sz="4000" b="1">
                <a:latin typeface="Arial" panose="020B0604020202020204" pitchFamily="34" charset="0"/>
                <a:cs typeface="Arial" panose="020B0604020202020204" pitchFamily="34" charset="0"/>
              </a:defRPr>
            </a:lvl5pPr>
          </a:lstStyle>
          <a:p>
            <a:pPr lvl="0"/>
            <a:r>
              <a:rPr lang="en-US" dirty="0" smtClean="0"/>
              <a:t>Click to edit Master text styles</a:t>
            </a:r>
            <a:endParaRPr lang="en-US" dirty="0"/>
          </a:p>
        </p:txBody>
      </p:sp>
      <p:sp>
        <p:nvSpPr>
          <p:cNvPr id="18" name="Text Placeholder 16"/>
          <p:cNvSpPr>
            <a:spLocks noGrp="1"/>
          </p:cNvSpPr>
          <p:nvPr>
            <p:ph type="body" sz="quarter" idx="11" hasCustomPrompt="1"/>
          </p:nvPr>
        </p:nvSpPr>
        <p:spPr>
          <a:xfrm>
            <a:off x="2461608" y="2798698"/>
            <a:ext cx="9455089" cy="210535"/>
          </a:xfrm>
          <a:prstGeom prst="rect">
            <a:avLst/>
          </a:prstGeom>
        </p:spPr>
        <p:txBody>
          <a:bodyPr lIns="0" tIns="0" rIns="0" bIns="0"/>
          <a:lstStyle>
            <a:lvl1pPr marL="0" indent="0">
              <a:buNone/>
              <a:defRPr sz="1600" b="1">
                <a:solidFill>
                  <a:schemeClr val="bg1"/>
                </a:solidFill>
                <a:latin typeface="Arial" panose="020B0604020202020204" pitchFamily="34" charset="0"/>
                <a:cs typeface="Arial" panose="020B0604020202020204" pitchFamily="34" charset="0"/>
              </a:defRPr>
            </a:lvl1pPr>
            <a:lvl2pPr marL="342900" indent="0">
              <a:buNone/>
              <a:defRPr sz="4000" b="1">
                <a:latin typeface="Arial" panose="020B0604020202020204" pitchFamily="34" charset="0"/>
                <a:cs typeface="Arial" panose="020B0604020202020204" pitchFamily="34" charset="0"/>
              </a:defRPr>
            </a:lvl2pPr>
            <a:lvl3pPr marL="685800" indent="0">
              <a:buNone/>
              <a:defRPr sz="4000" b="1">
                <a:latin typeface="Arial" panose="020B0604020202020204" pitchFamily="34" charset="0"/>
                <a:cs typeface="Arial" panose="020B0604020202020204" pitchFamily="34" charset="0"/>
              </a:defRPr>
            </a:lvl3pPr>
            <a:lvl4pPr marL="1028700" indent="0">
              <a:buNone/>
              <a:defRPr sz="4000" b="1">
                <a:latin typeface="Arial" panose="020B0604020202020204" pitchFamily="34" charset="0"/>
                <a:cs typeface="Arial" panose="020B0604020202020204" pitchFamily="34" charset="0"/>
              </a:defRPr>
            </a:lvl4pPr>
            <a:lvl5pPr marL="1371600" indent="0">
              <a:buNone/>
              <a:defRPr sz="4000" b="1">
                <a:latin typeface="Arial" panose="020B0604020202020204" pitchFamily="34" charset="0"/>
                <a:cs typeface="Arial" panose="020B0604020202020204" pitchFamily="34" charset="0"/>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970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366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Image Slide (With Icon)">
    <p:spTree>
      <p:nvGrpSpPr>
        <p:cNvPr id="1" name=""/>
        <p:cNvGrpSpPr/>
        <p:nvPr/>
      </p:nvGrpSpPr>
      <p:grpSpPr>
        <a:xfrm>
          <a:off x="0" y="0"/>
          <a:ext cx="0" cy="0"/>
          <a:chOff x="0" y="0"/>
          <a:chExt cx="0" cy="0"/>
        </a:xfrm>
      </p:grpSpPr>
      <p:sp>
        <p:nvSpPr>
          <p:cNvPr id="9" name="Subtitle 2"/>
          <p:cNvSpPr txBox="1">
            <a:spLocks/>
          </p:cNvSpPr>
          <p:nvPr userDrawn="1"/>
        </p:nvSpPr>
        <p:spPr>
          <a:xfrm>
            <a:off x="1524000" y="5446424"/>
            <a:ext cx="9144000" cy="7517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latin typeface="Arial" panose="020B0604020202020204" pitchFamily="34" charset="0"/>
              <a:cs typeface="Arial" panose="020B0604020202020204" pitchFamily="34" charset="0"/>
            </a:endParaRPr>
          </a:p>
        </p:txBody>
      </p:sp>
      <p:grpSp>
        <p:nvGrpSpPr>
          <p:cNvPr id="10" name="Group 9"/>
          <p:cNvGrpSpPr/>
          <p:nvPr userDrawn="1"/>
        </p:nvGrpSpPr>
        <p:grpSpPr>
          <a:xfrm>
            <a:off x="10668001" y="413551"/>
            <a:ext cx="746401" cy="559801"/>
            <a:chOff x="7955549" y="367862"/>
            <a:chExt cx="683233" cy="683233"/>
          </a:xfrm>
        </p:grpSpPr>
        <p:sp>
          <p:nvSpPr>
            <p:cNvPr id="11" name="Oval 10"/>
            <p:cNvSpPr/>
            <p:nvPr/>
          </p:nvSpPr>
          <p:spPr>
            <a:xfrm>
              <a:off x="7955549" y="367862"/>
              <a:ext cx="683233" cy="6832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3" name="Group 12"/>
            <p:cNvGrpSpPr/>
            <p:nvPr/>
          </p:nvGrpSpPr>
          <p:grpSpPr>
            <a:xfrm>
              <a:off x="8011986" y="416609"/>
              <a:ext cx="581205" cy="588579"/>
              <a:chOff x="8011986" y="409235"/>
              <a:chExt cx="581205" cy="588579"/>
            </a:xfrm>
          </p:grpSpPr>
          <p:sp>
            <p:nvSpPr>
              <p:cNvPr id="14" name="Oval 13"/>
              <p:cNvSpPr/>
              <p:nvPr/>
            </p:nvSpPr>
            <p:spPr>
              <a:xfrm>
                <a:off x="8011986" y="416609"/>
                <a:ext cx="581205" cy="581205"/>
              </a:xfrm>
              <a:prstGeom prst="ellipse">
                <a:avLst/>
              </a:prstGeom>
              <a:solidFill>
                <a:srgbClr val="4B055D">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4B055D"/>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9360" y="409235"/>
                <a:ext cx="560165" cy="501966"/>
              </a:xfrm>
              <a:prstGeom prst="rect">
                <a:avLst/>
              </a:prstGeom>
            </p:spPr>
          </p:pic>
        </p:grpSp>
      </p:grpSp>
      <p:sp>
        <p:nvSpPr>
          <p:cNvPr id="16" name="Rectangle 1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21" name="Straight Connector 20"/>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804729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Image Slide (No Icon)">
    <p:spTree>
      <p:nvGrpSpPr>
        <p:cNvPr id="1" name=""/>
        <p:cNvGrpSpPr/>
        <p:nvPr/>
      </p:nvGrpSpPr>
      <p:grpSpPr>
        <a:xfrm>
          <a:off x="0" y="0"/>
          <a:ext cx="0" cy="0"/>
          <a:chOff x="0" y="0"/>
          <a:chExt cx="0" cy="0"/>
        </a:xfrm>
      </p:grpSpPr>
      <p:sp>
        <p:nvSpPr>
          <p:cNvPr id="6" name="Rectangle 5"/>
          <p:cNvSpPr/>
          <p:nvPr userDrawn="1"/>
        </p:nvSpPr>
        <p:spPr>
          <a:xfrm>
            <a:off x="-13856" y="0"/>
            <a:ext cx="12205855" cy="6210832"/>
          </a:xfrm>
          <a:prstGeom prst="rect">
            <a:avLst/>
          </a:pr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Subtitle 2"/>
          <p:cNvSpPr txBox="1">
            <a:spLocks/>
          </p:cNvSpPr>
          <p:nvPr userDrawn="1"/>
        </p:nvSpPr>
        <p:spPr>
          <a:xfrm>
            <a:off x="1524000" y="5446424"/>
            <a:ext cx="9144000" cy="7517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latin typeface="Arial" panose="020B0604020202020204" pitchFamily="34" charset="0"/>
              <a:cs typeface="Arial" panose="020B0604020202020204" pitchFamily="34" charset="0"/>
            </a:endParaRPr>
          </a:p>
        </p:txBody>
      </p:sp>
      <p:sp>
        <p:nvSpPr>
          <p:cNvPr id="16" name="Rectangle 1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21" name="Straight Connector 20"/>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15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Image Slide (No Icon)">
    <p:spTree>
      <p:nvGrpSpPr>
        <p:cNvPr id="1" name=""/>
        <p:cNvGrpSpPr/>
        <p:nvPr/>
      </p:nvGrpSpPr>
      <p:grpSpPr>
        <a:xfrm>
          <a:off x="0" y="0"/>
          <a:ext cx="0" cy="0"/>
          <a:chOff x="0" y="0"/>
          <a:chExt cx="0" cy="0"/>
        </a:xfrm>
      </p:grpSpPr>
      <p:sp>
        <p:nvSpPr>
          <p:cNvPr id="9" name="Subtitle 2"/>
          <p:cNvSpPr txBox="1">
            <a:spLocks/>
          </p:cNvSpPr>
          <p:nvPr userDrawn="1"/>
        </p:nvSpPr>
        <p:spPr>
          <a:xfrm>
            <a:off x="1524000" y="5446424"/>
            <a:ext cx="9144000" cy="7517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latin typeface="Arial" panose="020B0604020202020204" pitchFamily="34" charset="0"/>
              <a:cs typeface="Arial" panose="020B0604020202020204" pitchFamily="34" charset="0"/>
            </a:endParaRPr>
          </a:p>
        </p:txBody>
      </p:sp>
      <p:sp>
        <p:nvSpPr>
          <p:cNvPr id="16" name="Rectangle 15"/>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cxnSp>
        <p:nvCxnSpPr>
          <p:cNvPr id="21" name="Straight Connector 20"/>
          <p:cNvCxnSpPr/>
          <p:nvPr userDrawn="1"/>
        </p:nvCxnSpPr>
        <p:spPr>
          <a:xfrm>
            <a:off x="2126165" y="6198177"/>
            <a:ext cx="0" cy="667595"/>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14387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6982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5874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11/17/2021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
        <p:nvSpPr>
          <p:cNvPr id="10" name="Rectangle 9"/>
          <p:cNvSpPr/>
          <p:nvPr userDrawn="1"/>
        </p:nvSpPr>
        <p:spPr>
          <a:xfrm>
            <a:off x="2126166" y="6198177"/>
            <a:ext cx="10065833" cy="667595"/>
          </a:xfrm>
          <a:prstGeom prst="rect">
            <a:avLst/>
          </a:prstGeom>
          <a:solidFill>
            <a:srgbClr val="4B055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10665" y="6198177"/>
            <a:ext cx="2136831" cy="667595"/>
          </a:xfrm>
          <a:prstGeom prst="rect">
            <a:avLst/>
          </a:prstGeom>
          <a:solidFill>
            <a:schemeClr val="tx1">
              <a:lumMod val="85000"/>
              <a:lumOff val="1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ubtitle 2"/>
          <p:cNvSpPr txBox="1">
            <a:spLocks/>
          </p:cNvSpPr>
          <p:nvPr userDrawn="1"/>
        </p:nvSpPr>
        <p:spPr>
          <a:xfrm>
            <a:off x="2513645" y="6463743"/>
            <a:ext cx="399104" cy="235352"/>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fld id="{2F0291E0-0DF7-400C-BEBE-D6111823A29D}" type="slidenum">
              <a:rPr lang="en-US" sz="1300" b="1" smtClean="0">
                <a:solidFill>
                  <a:schemeClr val="bg1"/>
                </a:solidFill>
                <a:latin typeface="Arial" panose="020B0604020202020204" pitchFamily="34" charset="0"/>
                <a:cs typeface="Arial" panose="020B0604020202020204" pitchFamily="34" charset="0"/>
              </a:rPr>
              <a:pPr marL="0" indent="0">
                <a:spcBef>
                  <a:spcPts val="0"/>
                </a:spcBef>
                <a:buFont typeface="Arial" panose="020B0604020202020204" pitchFamily="34" charset="0"/>
                <a:buNone/>
              </a:pPr>
              <a:t>‹#›</a:t>
            </a:fld>
            <a:endParaRPr lang="en-US" sz="1300" b="1"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5568" y="6377509"/>
            <a:ext cx="1555155" cy="321587"/>
          </a:xfrm>
          <a:prstGeom prst="rect">
            <a:avLst/>
          </a:prstGeom>
        </p:spPr>
      </p:pic>
    </p:spTree>
    <p:extLst>
      <p:ext uri="{BB962C8B-B14F-4D97-AF65-F5344CB8AC3E}">
        <p14:creationId xmlns:p14="http://schemas.microsoft.com/office/powerpoint/2010/main" val="2667986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11/17/2021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00996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333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70154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61554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11/17/2021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Subtitle 2"/>
          <p:cNvSpPr txBox="1">
            <a:spLocks/>
          </p:cNvSpPr>
          <p:nvPr userDrawn="1"/>
        </p:nvSpPr>
        <p:spPr>
          <a:xfrm>
            <a:off x="1524000" y="5446424"/>
            <a:ext cx="9144000" cy="7517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54869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763" r:id="rId14"/>
    <p:sldLayoutId id="2147483784" r:id="rId15"/>
    <p:sldLayoutId id="2147483786" r:id="rId16"/>
    <p:sldLayoutId id="2147483782" r:id="rId17"/>
    <p:sldLayoutId id="2147483787" r:id="rId18"/>
    <p:sldLayoutId id="2147483783" r:id="rId19"/>
    <p:sldLayoutId id="2147483789" r:id="rId20"/>
    <p:sldLayoutId id="2147483788" r:id="rId21"/>
    <p:sldLayoutId id="214748379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4.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2.png"/><Relationship Id="rId5" Type="http://schemas.microsoft.com/office/2007/relationships/media" Target="../media/media3.mp4"/><Relationship Id="rId10" Type="http://schemas.openxmlformats.org/officeDocument/2006/relationships/image" Target="../media/image11.png"/><Relationship Id="rId4" Type="http://schemas.openxmlformats.org/officeDocument/2006/relationships/video" Target="../media/media2.mp4"/><Relationship Id="rId9"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doi.org/10.1177/1077559512454216"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244928"/>
            <a:ext cx="12192001" cy="7102928"/>
            <a:chOff x="1513606" y="-1"/>
            <a:chExt cx="9154394" cy="6858000"/>
          </a:xfrm>
        </p:grpSpPr>
        <p:pic>
          <p:nvPicPr>
            <p:cNvPr id="11" name="Picture 10" descr="Background Image of the pilars in a court entrance"/>
            <p:cNvPicPr>
              <a:picLocks noChangeAspect="1"/>
            </p:cNvPicPr>
            <p:nvPr/>
          </p:nvPicPr>
          <p:blipFill rotWithShape="1">
            <a:blip r:embed="rId3" cstate="print">
              <a:extLst>
                <a:ext uri="{28A0092B-C50C-407E-A947-70E740481C1C}">
                  <a14:useLocalDpi xmlns:a14="http://schemas.microsoft.com/office/drawing/2010/main" val="0"/>
                </a:ext>
              </a:extLst>
            </a:blip>
            <a:srcRect t="42332" r="1476" b="8673"/>
            <a:stretch/>
          </p:blipFill>
          <p:spPr>
            <a:xfrm>
              <a:off x="1513608" y="-1"/>
              <a:ext cx="9154392" cy="6858000"/>
            </a:xfrm>
            <a:prstGeom prst="rect">
              <a:avLst/>
            </a:prstGeom>
          </p:spPr>
        </p:pic>
        <p:sp>
          <p:nvSpPr>
            <p:cNvPr id="12" name="Rectangle 11"/>
            <p:cNvSpPr/>
            <p:nvPr/>
          </p:nvSpPr>
          <p:spPr>
            <a:xfrm>
              <a:off x="1513606" y="4507620"/>
              <a:ext cx="9154392" cy="235037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title="decorative shape"/>
            <p:cNvSpPr/>
            <p:nvPr/>
          </p:nvSpPr>
          <p:spPr>
            <a:xfrm>
              <a:off x="1513607" y="3722914"/>
              <a:ext cx="9154393" cy="797692"/>
            </a:xfrm>
            <a:prstGeom prst="rect">
              <a:avLst/>
            </a:prstGeom>
            <a:solidFill>
              <a:srgbClr val="9369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idx="4294967295"/>
          </p:nvPr>
        </p:nvSpPr>
        <p:spPr>
          <a:xfrm>
            <a:off x="161363" y="4362256"/>
            <a:ext cx="11869271" cy="1484867"/>
          </a:xfrm>
          <a:prstGeom prst="rect">
            <a:avLst/>
          </a:prstGeom>
        </p:spPr>
        <p:txBody>
          <a:bodyPr>
            <a:noAutofit/>
          </a:bodyPr>
          <a:lstStyle/>
          <a:p>
            <a:r>
              <a:rPr lang="en-US" sz="4000" b="1" dirty="0">
                <a:solidFill>
                  <a:schemeClr val="tx1">
                    <a:lumMod val="65000"/>
                    <a:lumOff val="35000"/>
                  </a:schemeClr>
                </a:solidFill>
                <a:latin typeface="Arial" panose="020B0604020202020204" pitchFamily="34" charset="0"/>
                <a:cs typeface="Arial" panose="020B0604020202020204" pitchFamily="34" charset="0"/>
              </a:rPr>
              <a:t>Washington Family Treatment Courts </a:t>
            </a:r>
            <a:br>
              <a:rPr lang="en-US" sz="4000" b="1" dirty="0">
                <a:solidFill>
                  <a:schemeClr val="tx1">
                    <a:lumMod val="65000"/>
                    <a:lumOff val="35000"/>
                  </a:schemeClr>
                </a:solidFill>
                <a:latin typeface="Arial" panose="020B0604020202020204" pitchFamily="34" charset="0"/>
                <a:cs typeface="Arial" panose="020B0604020202020204" pitchFamily="34" charset="0"/>
              </a:rPr>
            </a:br>
            <a:r>
              <a:rPr lang="en-US" sz="4000" b="1" dirty="0" smtClean="0">
                <a:solidFill>
                  <a:schemeClr val="tx1">
                    <a:lumMod val="65000"/>
                    <a:lumOff val="35000"/>
                  </a:schemeClr>
                </a:solidFill>
                <a:latin typeface="Arial" panose="020B0604020202020204" pitchFamily="34" charset="0"/>
                <a:cs typeface="Arial" panose="020B0604020202020204" pitchFamily="34" charset="0"/>
              </a:rPr>
              <a:t>Best Practice Standards Training</a:t>
            </a:r>
            <a:endParaRPr lang="en-US" sz="40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Subtitle 2"/>
          <p:cNvSpPr txBox="1">
            <a:spLocks/>
          </p:cNvSpPr>
          <p:nvPr/>
        </p:nvSpPr>
        <p:spPr>
          <a:xfrm>
            <a:off x="2667000" y="5446424"/>
            <a:ext cx="6858000" cy="751753"/>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200" dirty="0">
              <a:latin typeface="Arial" panose="020B0604020202020204" pitchFamily="34" charset="0"/>
              <a:cs typeface="Arial" panose="020B0604020202020204" pitchFamily="34" charset="0"/>
            </a:endParaRPr>
          </a:p>
        </p:txBody>
      </p:sp>
      <p:sp>
        <p:nvSpPr>
          <p:cNvPr id="7" name="Subtitle 2"/>
          <p:cNvSpPr txBox="1">
            <a:spLocks/>
          </p:cNvSpPr>
          <p:nvPr/>
        </p:nvSpPr>
        <p:spPr>
          <a:xfrm>
            <a:off x="490817" y="5718719"/>
            <a:ext cx="6858000" cy="422561"/>
          </a:xfrm>
          <a:prstGeom prst="rect">
            <a:avLst/>
          </a:prstGeom>
        </p:spPr>
        <p:txBody>
          <a:bodyPr vert="horz" lIns="0" tIns="0" rIns="0" bIns="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b="1" dirty="0" smtClean="0">
                <a:solidFill>
                  <a:schemeClr val="tx1">
                    <a:lumMod val="75000"/>
                    <a:lumOff val="25000"/>
                  </a:schemeClr>
                </a:solidFill>
                <a:latin typeface="Arial" panose="020B0604020202020204" pitchFamily="34" charset="0"/>
                <a:cs typeface="Arial" panose="020B0604020202020204" pitchFamily="34" charset="0"/>
              </a:rPr>
              <a:t>Best Practice 1: Organization and Structure</a:t>
            </a:r>
            <a:endParaRPr lang="en-US"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3" name="Picture 12" descr="Washington Courts Logo" title="Decorative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9014" y="3789292"/>
            <a:ext cx="1702796" cy="469490"/>
          </a:xfrm>
          <a:prstGeom prst="rect">
            <a:avLst/>
          </a:prstGeom>
        </p:spPr>
      </p:pic>
      <p:sp>
        <p:nvSpPr>
          <p:cNvPr id="14" name="Subtitle 2"/>
          <p:cNvSpPr txBox="1">
            <a:spLocks/>
          </p:cNvSpPr>
          <p:nvPr/>
        </p:nvSpPr>
        <p:spPr>
          <a:xfrm>
            <a:off x="973417" y="6202294"/>
            <a:ext cx="6858000" cy="422561"/>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300" dirty="0" smtClean="0">
                <a:solidFill>
                  <a:schemeClr val="tx1">
                    <a:lumMod val="75000"/>
                    <a:lumOff val="25000"/>
                  </a:schemeClr>
                </a:solidFill>
                <a:latin typeface="Arial" panose="020B0604020202020204" pitchFamily="34" charset="0"/>
                <a:cs typeface="Arial" panose="020B0604020202020204" pitchFamily="34" charset="0"/>
              </a:rPr>
              <a:t>Facilitator: Meghan R. Fitzgerald, PhD</a:t>
            </a:r>
            <a:endParaRPr lang="en-US" sz="23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74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Ameliorating the Difficulties</a:t>
            </a:r>
            <a:endParaRPr lang="en-US" dirty="0"/>
          </a:p>
        </p:txBody>
      </p:sp>
      <p:sp>
        <p:nvSpPr>
          <p:cNvPr id="3" name="Content Placeholder 2"/>
          <p:cNvSpPr>
            <a:spLocks noGrp="1"/>
          </p:cNvSpPr>
          <p:nvPr>
            <p:ph idx="1"/>
          </p:nvPr>
        </p:nvSpPr>
        <p:spPr/>
        <p:txBody>
          <a:bodyPr/>
          <a:lstStyle/>
          <a:p>
            <a:pPr lvl="1">
              <a:buFont typeface="Courier New" panose="02070309020205020404" pitchFamily="49" charset="0"/>
              <a:buChar char="o"/>
            </a:pPr>
            <a:r>
              <a:rPr lang="en-US" dirty="0" smtClean="0"/>
              <a:t>Developing </a:t>
            </a:r>
            <a:r>
              <a:rPr lang="en-US" dirty="0"/>
              <a:t>shared agreements for working together with a broad range of partners that are able to address a family’s needs at all levels</a:t>
            </a:r>
          </a:p>
          <a:p>
            <a:pPr lvl="1">
              <a:buFont typeface="Courier New" panose="02070309020205020404" pitchFamily="49" charset="0"/>
              <a:buChar char="o"/>
            </a:pPr>
            <a:r>
              <a:rPr lang="en-US" dirty="0" smtClean="0"/>
              <a:t>Ensuring </a:t>
            </a:r>
            <a:r>
              <a:rPr lang="en-US" dirty="0"/>
              <a:t>that all members have clear responsibilities and expectations</a:t>
            </a:r>
          </a:p>
          <a:p>
            <a:pPr lvl="1">
              <a:buFont typeface="Courier New" panose="02070309020205020404" pitchFamily="49" charset="0"/>
              <a:buChar char="o"/>
            </a:pPr>
            <a:r>
              <a:rPr lang="en-US" dirty="0"/>
              <a:t>Open Communication and an understanding of a common goals are critical </a:t>
            </a:r>
          </a:p>
          <a:p>
            <a:pPr lvl="1">
              <a:buFont typeface="Courier New" panose="02070309020205020404" pitchFamily="49" charset="0"/>
              <a:buChar char="o"/>
            </a:pPr>
            <a:r>
              <a:rPr lang="en-US" dirty="0" smtClean="0"/>
              <a:t>Agreements, team goals, roles </a:t>
            </a:r>
            <a:r>
              <a:rPr lang="en-US" dirty="0"/>
              <a:t>and responsibilities should all be documented for clarity and accountability </a:t>
            </a:r>
          </a:p>
        </p:txBody>
      </p:sp>
      <p:pic>
        <p:nvPicPr>
          <p:cNvPr id="4" name="628F49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08849" y="4763068"/>
            <a:ext cx="2341831" cy="1288007"/>
          </a:xfrm>
          <a:prstGeom prst="rect">
            <a:avLst/>
          </a:prstGeom>
        </p:spPr>
      </p:pic>
      <p:pic>
        <p:nvPicPr>
          <p:cNvPr id="5" name="E84387A">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2950681" y="4763068"/>
            <a:ext cx="2508424" cy="1293938"/>
          </a:xfrm>
          <a:prstGeom prst="rect">
            <a:avLst/>
          </a:prstGeom>
        </p:spPr>
      </p:pic>
      <p:pic>
        <p:nvPicPr>
          <p:cNvPr id="6" name="574C270">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5459105" y="4745722"/>
            <a:ext cx="2340625" cy="1322697"/>
          </a:xfrm>
          <a:prstGeom prst="rect">
            <a:avLst/>
          </a:prstGeom>
        </p:spPr>
      </p:pic>
      <p:pic>
        <p:nvPicPr>
          <p:cNvPr id="7" name="D048363">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7799730" y="4722603"/>
            <a:ext cx="2267016" cy="1345816"/>
          </a:xfrm>
          <a:prstGeom prst="rect">
            <a:avLst/>
          </a:prstGeom>
        </p:spPr>
      </p:pic>
    </p:spTree>
    <p:extLst>
      <p:ext uri="{BB962C8B-B14F-4D97-AF65-F5344CB8AC3E}">
        <p14:creationId xmlns:p14="http://schemas.microsoft.com/office/powerpoint/2010/main" val="4613927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p:cTn id="25" fill="hold" display="0">
                  <p:stCondLst>
                    <p:cond delay="indefinite"/>
                  </p:stCondLst>
                </p:cTn>
                <p:tgtEl>
                  <p:spTgt spid="7"/>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Take moment to think</a:t>
            </a:r>
            <a:endParaRPr lang="en-US" dirty="0"/>
          </a:p>
        </p:txBody>
      </p:sp>
      <p:sp>
        <p:nvSpPr>
          <p:cNvPr id="3" name="Content Placeholder 2"/>
          <p:cNvSpPr>
            <a:spLocks noGrp="1"/>
          </p:cNvSpPr>
          <p:nvPr>
            <p:ph idx="1"/>
          </p:nvPr>
        </p:nvSpPr>
        <p:spPr/>
        <p:txBody>
          <a:bodyPr/>
          <a:lstStyle/>
          <a:p>
            <a:r>
              <a:rPr lang="en-US" dirty="0" smtClean="0"/>
              <a:t>What “agreements” are important to you to be successful in a collaboration?</a:t>
            </a:r>
          </a:p>
          <a:p>
            <a:r>
              <a:rPr lang="en-US" dirty="0" smtClean="0"/>
              <a:t>Has your team ever discussed what helps them work best together? </a:t>
            </a:r>
          </a:p>
          <a:p>
            <a:r>
              <a:rPr lang="en-US" dirty="0" smtClean="0"/>
              <a:t>Take a second to look over your policy and procedure manual – is there a section that defines the roles and responsibilities of members of the FTC Team? Does it include what happens in members are not meeting those expectations? </a:t>
            </a:r>
          </a:p>
          <a:p>
            <a:r>
              <a:rPr lang="en-US" dirty="0" smtClean="0"/>
              <a:t>Can you think of any strategies to bring back to your team to start documenting these needs? </a:t>
            </a:r>
          </a:p>
        </p:txBody>
      </p:sp>
    </p:spTree>
    <p:extLst>
      <p:ext uri="{BB962C8B-B14F-4D97-AF65-F5344CB8AC3E}">
        <p14:creationId xmlns:p14="http://schemas.microsoft.com/office/powerpoint/2010/main" val="28186907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0288588" cy="6858000"/>
          </a:xfrm>
        </p:spPr>
      </p:pic>
    </p:spTree>
    <p:extLst>
      <p:ext uri="{BB962C8B-B14F-4D97-AF65-F5344CB8AC3E}">
        <p14:creationId xmlns:p14="http://schemas.microsoft.com/office/powerpoint/2010/main" val="3265105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dirty="0" smtClean="0"/>
              <a:t>Sample of the research behind these recommendations</a:t>
            </a:r>
            <a:endParaRPr lang="en-US" dirty="0"/>
          </a:p>
        </p:txBody>
      </p:sp>
      <p:sp>
        <p:nvSpPr>
          <p:cNvPr id="8" name="Content Placeholder 7"/>
          <p:cNvSpPr>
            <a:spLocks noGrp="1"/>
          </p:cNvSpPr>
          <p:nvPr>
            <p:ph idx="1"/>
          </p:nvPr>
        </p:nvSpPr>
        <p:spPr>
          <a:xfrm>
            <a:off x="1878331" y="1762644"/>
            <a:ext cx="8877300" cy="3563736"/>
          </a:xfrm>
        </p:spPr>
        <p:txBody>
          <a:bodyPr anchor="ctr">
            <a:normAutofit fontScale="92500" lnSpcReduction="10000"/>
          </a:bodyPr>
          <a:lstStyle/>
          <a:p>
            <a:pPr marL="0" indent="0">
              <a:lnSpc>
                <a:spcPct val="150000"/>
              </a:lnSpc>
              <a:buNone/>
            </a:pPr>
            <a:r>
              <a:rPr lang="en-US" dirty="0" err="1" smtClean="0"/>
              <a:t>Bruns</a:t>
            </a:r>
            <a:r>
              <a:rPr lang="en-US" dirty="0" smtClean="0"/>
              <a:t>, E. J., </a:t>
            </a:r>
            <a:r>
              <a:rPr lang="en-US" dirty="0" err="1" smtClean="0"/>
              <a:t>Pullmann</a:t>
            </a:r>
            <a:r>
              <a:rPr lang="en-US" dirty="0" smtClean="0"/>
              <a:t>, M. D., Weathers, E. S., </a:t>
            </a:r>
            <a:r>
              <a:rPr lang="en-US" dirty="0" err="1" smtClean="0"/>
              <a:t>Wirschem</a:t>
            </a:r>
            <a:r>
              <a:rPr lang="en-US" dirty="0" smtClean="0"/>
              <a:t>, M. L., &amp; Murphy, J. K. (2012). Effects of a Multidisciplinary Family Treatment Drug Court on Child and Family Outcomes: Results of a Quasi-Experimental Study. </a:t>
            </a:r>
            <a:r>
              <a:rPr lang="en-US" i="1" dirty="0" smtClean="0"/>
              <a:t>Child Maltreatment</a:t>
            </a:r>
            <a:r>
              <a:rPr lang="en-US" dirty="0" smtClean="0"/>
              <a:t>, </a:t>
            </a:r>
            <a:r>
              <a:rPr lang="en-US" i="1" dirty="0" smtClean="0"/>
              <a:t>17</a:t>
            </a:r>
            <a:r>
              <a:rPr lang="en-US" dirty="0" smtClean="0"/>
              <a:t>(3), 218–230. </a:t>
            </a:r>
            <a:r>
              <a:rPr lang="en-US" dirty="0" smtClean="0">
                <a:hlinkClick r:id="rId2"/>
              </a:rPr>
              <a:t>https://doi.org/10.1177/1077559512454216</a:t>
            </a:r>
            <a:endParaRPr lang="en-US" dirty="0" smtClean="0"/>
          </a:p>
          <a:p>
            <a:pPr marL="0" indent="0">
              <a:buNone/>
            </a:pPr>
            <a:endParaRPr lang="en-US" dirty="0"/>
          </a:p>
        </p:txBody>
      </p:sp>
    </p:spTree>
    <p:extLst>
      <p:ext uri="{BB962C8B-B14F-4D97-AF65-F5344CB8AC3E}">
        <p14:creationId xmlns:p14="http://schemas.microsoft.com/office/powerpoint/2010/main" val="3351241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310" y="243507"/>
            <a:ext cx="9778429" cy="505687"/>
          </a:xfrm>
        </p:spPr>
        <p:txBody>
          <a:bodyPr>
            <a:normAutofit/>
          </a:bodyPr>
          <a:lstStyle/>
          <a:p>
            <a:r>
              <a:rPr lang="en-US" sz="3200" dirty="0" smtClean="0"/>
              <a:t>Effects of an FTC on Child and Family Outcomes</a:t>
            </a:r>
            <a:endParaRPr lang="en-US" sz="3200" dirty="0"/>
          </a:p>
        </p:txBody>
      </p:sp>
      <p:pic>
        <p:nvPicPr>
          <p:cNvPr id="5" name="Content Placeholder 4"/>
          <p:cNvPicPr>
            <a:picLocks noGrp="1" noChangeAspect="1"/>
          </p:cNvPicPr>
          <p:nvPr>
            <p:ph idx="1"/>
          </p:nvPr>
        </p:nvPicPr>
        <p:blipFill>
          <a:blip r:embed="rId2"/>
          <a:stretch>
            <a:fillRect/>
          </a:stretch>
        </p:blipFill>
        <p:spPr>
          <a:xfrm>
            <a:off x="6251408" y="755324"/>
            <a:ext cx="4615065" cy="5359860"/>
          </a:xfrm>
          <a:prstGeom prst="rect">
            <a:avLst/>
          </a:prstGeom>
        </p:spPr>
      </p:pic>
      <p:pic>
        <p:nvPicPr>
          <p:cNvPr id="4" name="Picture 3"/>
          <p:cNvPicPr>
            <a:picLocks noChangeAspect="1"/>
          </p:cNvPicPr>
          <p:nvPr/>
        </p:nvPicPr>
        <p:blipFill>
          <a:blip r:embed="rId3"/>
          <a:stretch>
            <a:fillRect/>
          </a:stretch>
        </p:blipFill>
        <p:spPr>
          <a:xfrm>
            <a:off x="1169581" y="772351"/>
            <a:ext cx="4614531" cy="5363556"/>
          </a:xfrm>
          <a:prstGeom prst="rect">
            <a:avLst/>
          </a:prstGeom>
        </p:spPr>
      </p:pic>
    </p:spTree>
    <p:extLst>
      <p:ext uri="{BB962C8B-B14F-4D97-AF65-F5344CB8AC3E}">
        <p14:creationId xmlns:p14="http://schemas.microsoft.com/office/powerpoint/2010/main" val="648397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Final results from </a:t>
            </a:r>
            <a:r>
              <a:rPr lang="en-US" dirty="0" err="1" smtClean="0"/>
              <a:t>Bruns</a:t>
            </a:r>
            <a:r>
              <a:rPr lang="en-US" dirty="0" smtClean="0"/>
              <a:t> et al. </a:t>
            </a:r>
            <a:endParaRPr lang="en-US" dirty="0"/>
          </a:p>
        </p:txBody>
      </p:sp>
      <p:sp>
        <p:nvSpPr>
          <p:cNvPr id="3" name="Content Placeholder 2"/>
          <p:cNvSpPr>
            <a:spLocks noGrp="1"/>
          </p:cNvSpPr>
          <p:nvPr>
            <p:ph idx="1"/>
          </p:nvPr>
        </p:nvSpPr>
        <p:spPr/>
        <p:txBody>
          <a:bodyPr/>
          <a:lstStyle/>
          <a:p>
            <a:pPr marL="0" indent="0">
              <a:buNone/>
            </a:pPr>
            <a:r>
              <a:rPr lang="en-US" dirty="0" smtClean="0"/>
              <a:t>At the end of the study Children whose parents participated in FTC were </a:t>
            </a:r>
            <a:r>
              <a:rPr lang="en-US" dirty="0"/>
              <a:t>2.5 times more likely to be returned </a:t>
            </a:r>
            <a:r>
              <a:rPr lang="en-US" dirty="0" smtClean="0"/>
              <a:t>home and case dismissed (27 of children in FTC vs 11 in comparison).</a:t>
            </a:r>
          </a:p>
          <a:p>
            <a:pPr marL="0" indent="0">
              <a:buNone/>
            </a:pPr>
            <a:r>
              <a:rPr lang="en-US" dirty="0" smtClean="0"/>
              <a:t>If case still ongoing at the end of the study, less kids remained in an </a:t>
            </a:r>
            <a:r>
              <a:rPr lang="en-US" dirty="0"/>
              <a:t>out-of-home placement at the end of the study </a:t>
            </a:r>
            <a:r>
              <a:rPr lang="en-US" dirty="0" smtClean="0"/>
              <a:t>window</a:t>
            </a:r>
            <a:r>
              <a:rPr lang="en-US" dirty="0"/>
              <a:t> </a:t>
            </a:r>
            <a:r>
              <a:rPr lang="en-US" dirty="0" smtClean="0"/>
              <a:t>(24 children in FTC vs 46 in comparison group. </a:t>
            </a:r>
            <a:endParaRPr lang="en-US" dirty="0"/>
          </a:p>
        </p:txBody>
      </p:sp>
    </p:spTree>
    <p:extLst>
      <p:ext uri="{BB962C8B-B14F-4D97-AF65-F5344CB8AC3E}">
        <p14:creationId xmlns:p14="http://schemas.microsoft.com/office/powerpoint/2010/main" val="37449690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A Quiz</a:t>
            </a:r>
            <a:endParaRPr lang="en-US" dirty="0">
              <a:solidFill>
                <a:schemeClr val="bg1"/>
              </a:solidFill>
            </a:endParaRPr>
          </a:p>
        </p:txBody>
      </p:sp>
      <p:sp>
        <p:nvSpPr>
          <p:cNvPr id="3" name="Content Placeholder 2"/>
          <p:cNvSpPr>
            <a:spLocks noGrp="1"/>
          </p:cNvSpPr>
          <p:nvPr>
            <p:ph idx="1"/>
          </p:nvPr>
        </p:nvSpPr>
        <p:spPr>
          <a:xfrm>
            <a:off x="742310" y="2777706"/>
            <a:ext cx="10622285" cy="2730486"/>
          </a:xfrm>
        </p:spPr>
        <p:txBody>
          <a:bodyPr>
            <a:normAutofit/>
          </a:bodyPr>
          <a:lstStyle/>
          <a:p>
            <a:pPr marL="0" indent="0" algn="ctr">
              <a:buNone/>
            </a:pPr>
            <a:r>
              <a:rPr lang="en-US" sz="5400" dirty="0" smtClean="0"/>
              <a:t>A quiz on provision A </a:t>
            </a:r>
            <a:endParaRPr lang="en-US" sz="5400" dirty="0"/>
          </a:p>
        </p:txBody>
      </p:sp>
    </p:spTree>
    <p:extLst>
      <p:ext uri="{BB962C8B-B14F-4D97-AF65-F5344CB8AC3E}">
        <p14:creationId xmlns:p14="http://schemas.microsoft.com/office/powerpoint/2010/main" val="2905472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Segoe UI" panose="020B0502040204020203" pitchFamily="34" charset="0"/>
                <a:cs typeface="Segoe UI" panose="020B0502040204020203" pitchFamily="34" charset="0"/>
              </a:rPr>
              <a:t>2020-AR-BX-K001</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4" name="Picture 3" descr="Logo of Department of Children, Youth, and Famili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9591" y="4747329"/>
            <a:ext cx="5423001" cy="1521725"/>
          </a:xfrm>
          <a:prstGeom prst="rect">
            <a:avLst/>
          </a:prstGeom>
        </p:spPr>
      </p:pic>
      <p:pic>
        <p:nvPicPr>
          <p:cNvPr id="5" name="Picture 4" descr="Logo of Washington State Health Care Authorit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4470" y="3895467"/>
            <a:ext cx="6230125" cy="1057658"/>
          </a:xfrm>
          <a:prstGeom prst="rect">
            <a:avLst/>
          </a:prstGeom>
        </p:spPr>
      </p:pic>
      <p:pic>
        <p:nvPicPr>
          <p:cNvPr id="7" name="Picture 6" descr="Logo of Center for Children and Family Future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6006" y="2493789"/>
            <a:ext cx="4527919" cy="1189211"/>
          </a:xfrm>
          <a:prstGeom prst="rect">
            <a:avLst/>
          </a:prstGeom>
          <a:noFill/>
          <a:ln>
            <a:noFill/>
          </a:ln>
        </p:spPr>
      </p:pic>
      <p:pic>
        <p:nvPicPr>
          <p:cNvPr id="8" name="Picture 7" descr="Logo of National Family Drug Court"/>
          <p:cNvPicPr/>
          <p:nvPr/>
        </p:nvPicPr>
        <p:blipFill>
          <a:blip r:embed="rId6" cstate="print">
            <a:extLst>
              <a:ext uri="{28A0092B-C50C-407E-A947-70E740481C1C}">
                <a14:useLocalDpi xmlns:a14="http://schemas.microsoft.com/office/drawing/2010/main" val="0"/>
              </a:ext>
            </a:extLst>
          </a:blip>
          <a:stretch>
            <a:fillRect/>
          </a:stretch>
        </p:blipFill>
        <p:spPr>
          <a:xfrm>
            <a:off x="1301412" y="3909129"/>
            <a:ext cx="2022109" cy="1261355"/>
          </a:xfrm>
          <a:prstGeom prst="rect">
            <a:avLst/>
          </a:prstGeom>
        </p:spPr>
      </p:pic>
      <p:pic>
        <p:nvPicPr>
          <p:cNvPr id="9" name="Picture 8" descr="Logo of Washington Court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1323" y="2493789"/>
            <a:ext cx="3683000" cy="1015467"/>
          </a:xfrm>
          <a:prstGeom prst="rect">
            <a:avLst/>
          </a:prstGeom>
        </p:spPr>
      </p:pic>
      <p:sp>
        <p:nvSpPr>
          <p:cNvPr id="3" name="Content Placeholder 2"/>
          <p:cNvSpPr>
            <a:spLocks noGrp="1"/>
          </p:cNvSpPr>
          <p:nvPr>
            <p:ph idx="1"/>
          </p:nvPr>
        </p:nvSpPr>
        <p:spPr/>
        <p:txBody>
          <a:bodyPr>
            <a:normAutofit/>
          </a:bodyPr>
          <a:lstStyle/>
          <a:p>
            <a:pPr marL="0" indent="0">
              <a:buNone/>
            </a:pPr>
            <a:r>
              <a:rPr lang="en-US" sz="1800" dirty="0" smtClean="0"/>
              <a:t>This </a:t>
            </a:r>
            <a:r>
              <a:rPr lang="en-US" sz="1800" dirty="0"/>
              <a:t>project is supported by Grant # 2020-AR-BX-K001 awarded by the Office of Juvenile Justice and Delinquency Prevention, Office of Justice Programs, U.S. Department of Justice. The opinions, findings, and conclusions or recommendations expressed in this publication/program/exhibition are those of the author(s) and do not necessarily reflect those of the Department of </a:t>
            </a:r>
            <a:r>
              <a:rPr lang="en-US" sz="1800" dirty="0" smtClean="0"/>
              <a:t>Justice or our partner organizations.</a:t>
            </a:r>
          </a:p>
          <a:p>
            <a:pPr marL="0" indent="0">
              <a:buNone/>
            </a:pPr>
            <a:endParaRPr lang="en-US" sz="1800" dirty="0"/>
          </a:p>
        </p:txBody>
      </p:sp>
      <p:sp>
        <p:nvSpPr>
          <p:cNvPr id="2" name="Title 1"/>
          <p:cNvSpPr>
            <a:spLocks noGrp="1"/>
          </p:cNvSpPr>
          <p:nvPr>
            <p:ph type="title"/>
          </p:nvPr>
        </p:nvSpPr>
        <p:spPr/>
        <p:txBody>
          <a:bodyPr>
            <a:normAutofit fontScale="90000"/>
          </a:bodyPr>
          <a:lstStyle/>
          <a:p>
            <a:r>
              <a:rPr lang="en-US" dirty="0" smtClean="0"/>
              <a:t>Funding and Partners Acknowledgement</a:t>
            </a:r>
            <a:endParaRPr lang="en-US" dirty="0"/>
          </a:p>
        </p:txBody>
      </p:sp>
    </p:spTree>
    <p:extLst>
      <p:ext uri="{BB962C8B-B14F-4D97-AF65-F5344CB8AC3E}">
        <p14:creationId xmlns:p14="http://schemas.microsoft.com/office/powerpoint/2010/main" val="18999108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9788" y="838200"/>
            <a:ext cx="5823902" cy="1600200"/>
          </a:xfrm>
        </p:spPr>
        <p:txBody>
          <a:bodyPr>
            <a:noAutofit/>
          </a:bodyPr>
          <a:lstStyle/>
          <a:p>
            <a:r>
              <a:rPr lang="en-US" sz="5400" b="1" dirty="0" smtClean="0">
                <a:solidFill>
                  <a:schemeClr val="tx1">
                    <a:lumMod val="65000"/>
                    <a:lumOff val="35000"/>
                  </a:schemeClr>
                </a:solidFill>
                <a:latin typeface="Arial" panose="020B0604020202020204" pitchFamily="34" charset="0"/>
                <a:cs typeface="Arial" panose="020B0604020202020204" pitchFamily="34" charset="0"/>
              </a:rPr>
              <a:t>Learning Goals</a:t>
            </a:r>
            <a:r>
              <a:rPr lang="en-US" sz="3600" dirty="0" smtClean="0">
                <a:solidFill>
                  <a:schemeClr val="tx1">
                    <a:lumMod val="65000"/>
                    <a:lumOff val="35000"/>
                  </a:schemeClr>
                </a:solidFill>
                <a:latin typeface="Arial" panose="020B0604020202020204" pitchFamily="34" charset="0"/>
                <a:cs typeface="Arial" panose="020B0604020202020204" pitchFamily="34" charset="0"/>
              </a:rPr>
              <a:t/>
            </a:r>
            <a:br>
              <a:rPr lang="en-US" sz="3600" dirty="0" smtClean="0">
                <a:solidFill>
                  <a:schemeClr val="tx1">
                    <a:lumMod val="65000"/>
                    <a:lumOff val="35000"/>
                  </a:schemeClr>
                </a:solidFill>
                <a:latin typeface="Arial" panose="020B0604020202020204" pitchFamily="34" charset="0"/>
                <a:cs typeface="Arial" panose="020B0604020202020204" pitchFamily="34" charset="0"/>
              </a:rPr>
            </a:br>
            <a:r>
              <a:rPr lang="en-US" sz="3600" dirty="0" smtClean="0">
                <a:solidFill>
                  <a:schemeClr val="tx1">
                    <a:lumMod val="65000"/>
                    <a:lumOff val="35000"/>
                  </a:schemeClr>
                </a:solidFill>
                <a:latin typeface="Arial" panose="020B0604020202020204" pitchFamily="34" charset="0"/>
                <a:cs typeface="Arial" panose="020B0604020202020204" pitchFamily="34" charset="0"/>
              </a:rPr>
              <a:t>Best Practice Standard 1: Organization and Structure</a:t>
            </a:r>
            <a:endParaRPr lang="en-US" sz="3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 Placeholder 9"/>
          <p:cNvSpPr>
            <a:spLocks noGrp="1"/>
          </p:cNvSpPr>
          <p:nvPr>
            <p:ph type="body" sz="half" idx="2"/>
          </p:nvPr>
        </p:nvSpPr>
        <p:spPr>
          <a:xfrm>
            <a:off x="839788" y="2667000"/>
            <a:ext cx="5348741" cy="3811588"/>
          </a:xfrm>
        </p:spPr>
        <p:txBody>
          <a:bodyPr>
            <a:normAutofit fontScale="92500" lnSpcReduction="10000"/>
          </a:bodyPr>
          <a:lstStyle/>
          <a:p>
            <a:r>
              <a:rPr lang="en-US" sz="2400" dirty="0" smtClean="0">
                <a:solidFill>
                  <a:schemeClr val="tx1">
                    <a:lumMod val="65000"/>
                    <a:lumOff val="35000"/>
                  </a:schemeClr>
                </a:solidFill>
                <a:latin typeface="Arial" panose="020B0604020202020204" pitchFamily="34" charset="0"/>
                <a:cs typeface="Arial" panose="020B0604020202020204" pitchFamily="34" charset="0"/>
              </a:rPr>
              <a:t>Understand </a:t>
            </a:r>
            <a:r>
              <a:rPr lang="en-US" sz="2400" dirty="0">
                <a:solidFill>
                  <a:schemeClr val="tx1">
                    <a:lumMod val="65000"/>
                    <a:lumOff val="35000"/>
                  </a:schemeClr>
                </a:solidFill>
                <a:latin typeface="Arial" panose="020B0604020202020204" pitchFamily="34" charset="0"/>
                <a:cs typeface="Arial" panose="020B0604020202020204" pitchFamily="34" charset="0"/>
              </a:rPr>
              <a:t>the 10 provisions identified in the Best Practice guide regarding the structure and organization of </a:t>
            </a:r>
            <a:r>
              <a:rPr lang="en-US" sz="2400" dirty="0" smtClean="0">
                <a:solidFill>
                  <a:schemeClr val="tx1">
                    <a:lumMod val="65000"/>
                    <a:lumOff val="35000"/>
                  </a:schemeClr>
                </a:solidFill>
                <a:latin typeface="Arial" panose="020B0604020202020204" pitchFamily="34" charset="0"/>
                <a:cs typeface="Arial" panose="020B0604020202020204" pitchFamily="34" charset="0"/>
              </a:rPr>
              <a:t>an FTC</a:t>
            </a:r>
          </a:p>
          <a:p>
            <a:endParaRPr lang="en-US"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dirty="0">
                <a:solidFill>
                  <a:schemeClr val="tx1">
                    <a:lumMod val="65000"/>
                    <a:lumOff val="35000"/>
                  </a:schemeClr>
                </a:solidFill>
                <a:latin typeface="Arial" panose="020B0604020202020204" pitchFamily="34" charset="0"/>
                <a:cs typeface="Arial" panose="020B0604020202020204" pitchFamily="34" charset="0"/>
              </a:rPr>
              <a:t>Gain clarity about how each member of a local Family Treatment </a:t>
            </a:r>
            <a:r>
              <a:rPr lang="en-US" sz="2400" dirty="0" smtClean="0">
                <a:solidFill>
                  <a:schemeClr val="tx1">
                    <a:lumMod val="65000"/>
                    <a:lumOff val="35000"/>
                  </a:schemeClr>
                </a:solidFill>
                <a:latin typeface="Arial" panose="020B0604020202020204" pitchFamily="34" charset="0"/>
                <a:cs typeface="Arial" panose="020B0604020202020204" pitchFamily="34" charset="0"/>
              </a:rPr>
              <a:t>Court supports </a:t>
            </a:r>
            <a:r>
              <a:rPr lang="en-US" sz="2400" dirty="0">
                <a:solidFill>
                  <a:schemeClr val="tx1">
                    <a:lumMod val="65000"/>
                    <a:lumOff val="35000"/>
                  </a:schemeClr>
                </a:solidFill>
                <a:latin typeface="Arial" panose="020B0604020202020204" pitchFamily="34" charset="0"/>
                <a:cs typeface="Arial" panose="020B0604020202020204" pitchFamily="34" charset="0"/>
              </a:rPr>
              <a:t>the structures and organization development of the FTC</a:t>
            </a:r>
            <a:r>
              <a:rPr lang="en-US" sz="2400" dirty="0" smtClean="0">
                <a:solidFill>
                  <a:schemeClr val="tx1">
                    <a:lumMod val="65000"/>
                    <a:lumOff val="35000"/>
                  </a:schemeClr>
                </a:solidFill>
                <a:latin typeface="Arial" panose="020B0604020202020204" pitchFamily="34" charset="0"/>
                <a:cs typeface="Arial" panose="020B0604020202020204" pitchFamily="34" charset="0"/>
              </a:rPr>
              <a:t>.</a:t>
            </a:r>
          </a:p>
          <a:p>
            <a:endParaRPr lang="en-US" sz="2400" dirty="0" smtClean="0">
              <a:solidFill>
                <a:schemeClr val="tx1">
                  <a:lumMod val="65000"/>
                  <a:lumOff val="35000"/>
                </a:schemeClr>
              </a:solidFill>
              <a:latin typeface="Arial" panose="020B0604020202020204" pitchFamily="34" charset="0"/>
              <a:cs typeface="Arial" panose="020B0604020202020204" pitchFamily="34" charset="0"/>
            </a:endParaRPr>
          </a:p>
          <a:p>
            <a:r>
              <a:rPr lang="en-US" sz="2400" dirty="0" smtClean="0">
                <a:solidFill>
                  <a:schemeClr val="tx1">
                    <a:lumMod val="65000"/>
                    <a:lumOff val="35000"/>
                  </a:schemeClr>
                </a:solidFill>
                <a:latin typeface="Arial" panose="020B0604020202020204" pitchFamily="34" charset="0"/>
                <a:cs typeface="Arial" panose="020B0604020202020204" pitchFamily="34" charset="0"/>
              </a:rPr>
              <a:t>To </a:t>
            </a:r>
            <a:r>
              <a:rPr lang="en-US" sz="2400" dirty="0">
                <a:solidFill>
                  <a:schemeClr val="tx1">
                    <a:lumMod val="65000"/>
                    <a:lumOff val="35000"/>
                  </a:schemeClr>
                </a:solidFill>
                <a:latin typeface="Arial" panose="020B0604020202020204" pitchFamily="34" charset="0"/>
                <a:cs typeface="Arial" panose="020B0604020202020204" pitchFamily="34" charset="0"/>
              </a:rPr>
              <a:t>make actionable goals to create sustainability in your local FTC.</a:t>
            </a:r>
          </a:p>
        </p:txBody>
      </p:sp>
      <p:pic>
        <p:nvPicPr>
          <p:cNvPr id="11" name="Picture 10" descr="Front cover of Family Treatment Court Best Practice Standards Guide 2019&#10;" title="Front cover BP standard"/>
          <p:cNvPicPr>
            <a:picLocks noChangeAspect="1"/>
          </p:cNvPicPr>
          <p:nvPr/>
        </p:nvPicPr>
        <p:blipFill>
          <a:blip r:embed="rId3"/>
          <a:stretch>
            <a:fillRect/>
          </a:stretch>
        </p:blipFill>
        <p:spPr>
          <a:xfrm>
            <a:off x="6881134" y="0"/>
            <a:ext cx="5317517" cy="6858000"/>
          </a:xfrm>
          <a:prstGeom prst="rect">
            <a:avLst/>
          </a:prstGeom>
        </p:spPr>
      </p:pic>
    </p:spTree>
    <p:extLst>
      <p:ext uri="{BB962C8B-B14F-4D97-AF65-F5344CB8AC3E}">
        <p14:creationId xmlns:p14="http://schemas.microsoft.com/office/powerpoint/2010/main" val="3232255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Materials</a:t>
            </a:r>
            <a:endParaRPr lang="en-US" dirty="0"/>
          </a:p>
        </p:txBody>
      </p:sp>
      <p:sp>
        <p:nvSpPr>
          <p:cNvPr id="3" name="Content Placeholder 2"/>
          <p:cNvSpPr>
            <a:spLocks noGrp="1"/>
          </p:cNvSpPr>
          <p:nvPr>
            <p:ph idx="1"/>
          </p:nvPr>
        </p:nvSpPr>
        <p:spPr/>
        <p:txBody>
          <a:bodyPr/>
          <a:lstStyle/>
          <a:p>
            <a:r>
              <a:rPr lang="en-US" dirty="0" smtClean="0"/>
              <a:t>Mindfulness tools</a:t>
            </a:r>
          </a:p>
          <a:p>
            <a:r>
              <a:rPr lang="en-US" dirty="0" smtClean="0"/>
              <a:t>FTC Best Practice Pdf or Printed Booklet</a:t>
            </a:r>
          </a:p>
          <a:p>
            <a:r>
              <a:rPr lang="en-US" dirty="0" smtClean="0"/>
              <a:t>Note taking tools</a:t>
            </a:r>
          </a:p>
          <a:p>
            <a:r>
              <a:rPr lang="en-US" dirty="0" smtClean="0"/>
              <a:t>Materials from your court: Policy and Procedure Manual, MOU documents, Participants Manual, and any other developed materials that could use review. </a:t>
            </a:r>
          </a:p>
          <a:p>
            <a:r>
              <a:rPr lang="en-US" dirty="0" smtClean="0"/>
              <a:t>Prepare to pause and reflect</a:t>
            </a:r>
          </a:p>
        </p:txBody>
      </p:sp>
    </p:spTree>
    <p:extLst>
      <p:ext uri="{BB962C8B-B14F-4D97-AF65-F5344CB8AC3E}">
        <p14:creationId xmlns:p14="http://schemas.microsoft.com/office/powerpoint/2010/main" val="290523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Best Practice 1</a:t>
            </a:r>
            <a:endParaRPr lang="en-US" dirty="0"/>
          </a:p>
        </p:txBody>
      </p:sp>
      <p:sp>
        <p:nvSpPr>
          <p:cNvPr id="3" name="Content Placeholder 2"/>
          <p:cNvSpPr>
            <a:spLocks noGrp="1"/>
          </p:cNvSpPr>
          <p:nvPr>
            <p:ph idx="1"/>
          </p:nvPr>
        </p:nvSpPr>
        <p:spPr>
          <a:xfrm>
            <a:off x="457200" y="1156854"/>
            <a:ext cx="11407140" cy="4615296"/>
          </a:xfrm>
        </p:spPr>
        <p:txBody>
          <a:bodyPr anchor="ctr">
            <a:normAutofit/>
          </a:bodyPr>
          <a:lstStyle/>
          <a:p>
            <a:pPr marL="0" indent="0" algn="ctr">
              <a:buNone/>
            </a:pPr>
            <a:r>
              <a:rPr lang="en-US" sz="3600" dirty="0"/>
              <a:t>“</a:t>
            </a:r>
            <a:r>
              <a:rPr lang="en-US" sz="3200" dirty="0"/>
              <a:t>FTC has agreed upon structural and organizational principles that are </a:t>
            </a:r>
            <a:r>
              <a:rPr lang="en-US" sz="3200" u="sng" dirty="0"/>
              <a:t>supported by research </a:t>
            </a:r>
            <a:r>
              <a:rPr lang="en-US" sz="3200" dirty="0"/>
              <a:t>and based on evidence informed </a:t>
            </a:r>
            <a:r>
              <a:rPr lang="en-US" sz="3200" dirty="0" smtClean="0"/>
              <a:t>policies, programs, </a:t>
            </a:r>
            <a:r>
              <a:rPr lang="en-US" sz="3200" dirty="0"/>
              <a:t>and </a:t>
            </a:r>
            <a:r>
              <a:rPr lang="en-US" sz="3200" dirty="0" smtClean="0"/>
              <a:t>practices. The </a:t>
            </a:r>
            <a:r>
              <a:rPr lang="en-US" sz="3200" dirty="0"/>
              <a:t>core programmatic </a:t>
            </a:r>
            <a:r>
              <a:rPr lang="en-US" sz="3200" dirty="0" smtClean="0"/>
              <a:t>components, </a:t>
            </a:r>
            <a:r>
              <a:rPr lang="en-US" sz="3200" dirty="0"/>
              <a:t>day-to-day </a:t>
            </a:r>
            <a:r>
              <a:rPr lang="en-US" sz="3200" dirty="0" smtClean="0"/>
              <a:t>operations, </a:t>
            </a:r>
            <a:r>
              <a:rPr lang="en-US" sz="3200" dirty="0"/>
              <a:t>and oversight structures are </a:t>
            </a:r>
            <a:r>
              <a:rPr lang="en-US" sz="3200" u="sng" dirty="0"/>
              <a:t>defined and documented </a:t>
            </a:r>
            <a:r>
              <a:rPr lang="en-US" sz="3200" dirty="0"/>
              <a:t>in the FTC policy and procedure </a:t>
            </a:r>
            <a:r>
              <a:rPr lang="en-US" sz="3200" dirty="0" smtClean="0"/>
              <a:t>manual, </a:t>
            </a:r>
            <a:r>
              <a:rPr lang="en-US" sz="3200" dirty="0"/>
              <a:t>participant </a:t>
            </a:r>
            <a:r>
              <a:rPr lang="en-US" sz="3200" dirty="0" smtClean="0"/>
              <a:t>handbook, </a:t>
            </a:r>
            <a:r>
              <a:rPr lang="en-US" sz="3200" dirty="0"/>
              <a:t>and memoranda of understanding (</a:t>
            </a:r>
            <a:r>
              <a:rPr lang="en-US" sz="3200" dirty="0" smtClean="0"/>
              <a:t>MOUs)”</a:t>
            </a:r>
          </a:p>
          <a:p>
            <a:pPr marL="0" indent="0" algn="ctr">
              <a:buNone/>
            </a:pPr>
            <a:r>
              <a:rPr lang="en-US" sz="2400" i="1" dirty="0" smtClean="0"/>
              <a:t>Family Treatment Court Best Practice Standards </a:t>
            </a:r>
            <a:r>
              <a:rPr lang="en-US" sz="2400" dirty="0"/>
              <a:t>p. </a:t>
            </a:r>
            <a:r>
              <a:rPr lang="en-US" sz="2400" dirty="0" smtClean="0"/>
              <a:t>10</a:t>
            </a:r>
            <a:endParaRPr lang="en-US" sz="2400" dirty="0"/>
          </a:p>
        </p:txBody>
      </p:sp>
    </p:spTree>
    <p:extLst>
      <p:ext uri="{BB962C8B-B14F-4D97-AF65-F5344CB8AC3E}">
        <p14:creationId xmlns:p14="http://schemas.microsoft.com/office/powerpoint/2010/main" val="1876043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chemeClr val="tx1">
                    <a:lumMod val="65000"/>
                    <a:lumOff val="35000"/>
                  </a:schemeClr>
                </a:solidFill>
                <a:latin typeface="Arial" panose="020B0604020202020204" pitchFamily="34" charset="0"/>
                <a:cs typeface="Arial" panose="020B0604020202020204" pitchFamily="34" charset="0"/>
              </a:rPr>
              <a:t>Provisions of Best Practice 1</a:t>
            </a:r>
            <a:endParaRPr lang="en-US" sz="36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Content Placeholder 10"/>
          <p:cNvSpPr>
            <a:spLocks noGrp="1"/>
          </p:cNvSpPr>
          <p:nvPr>
            <p:ph sz="half" idx="2"/>
          </p:nvPr>
        </p:nvSpPr>
        <p:spPr>
          <a:xfrm>
            <a:off x="839788" y="1588770"/>
            <a:ext cx="5157787" cy="4600893"/>
          </a:xfrm>
        </p:spPr>
        <p:txBody>
          <a:bodyPr/>
          <a:lstStyle/>
          <a:p>
            <a:pPr marL="514350" lvl="0" indent="-514350">
              <a:buFont typeface="+mj-lt"/>
              <a:buAutoNum type="alphaUcPeriod"/>
            </a:pPr>
            <a:r>
              <a:rPr lang="en-US" dirty="0">
                <a:solidFill>
                  <a:schemeClr val="tx1">
                    <a:lumMod val="65000"/>
                    <a:lumOff val="35000"/>
                  </a:schemeClr>
                </a:solidFill>
              </a:rPr>
              <a:t>M</a:t>
            </a:r>
            <a:r>
              <a:rPr lang="en-US" dirty="0" smtClean="0">
                <a:solidFill>
                  <a:schemeClr val="tx1">
                    <a:lumMod val="65000"/>
                    <a:lumOff val="35000"/>
                  </a:schemeClr>
                </a:solidFill>
              </a:rPr>
              <a:t>ultidisciplinary </a:t>
            </a:r>
            <a:r>
              <a:rPr lang="en-US" dirty="0">
                <a:solidFill>
                  <a:schemeClr val="tx1">
                    <a:lumMod val="65000"/>
                    <a:lumOff val="35000"/>
                  </a:schemeClr>
                </a:solidFill>
              </a:rPr>
              <a:t>and </a:t>
            </a:r>
            <a:r>
              <a:rPr lang="en-US" dirty="0" smtClean="0">
                <a:solidFill>
                  <a:schemeClr val="tx1">
                    <a:lumMod val="65000"/>
                    <a:lumOff val="35000"/>
                  </a:schemeClr>
                </a:solidFill>
              </a:rPr>
              <a:t>Multisystemic Collaborative </a:t>
            </a:r>
            <a:r>
              <a:rPr lang="en-US" dirty="0">
                <a:solidFill>
                  <a:schemeClr val="tx1">
                    <a:lumMod val="65000"/>
                    <a:lumOff val="35000"/>
                  </a:schemeClr>
                </a:solidFill>
              </a:rPr>
              <a:t>A</a:t>
            </a:r>
            <a:r>
              <a:rPr lang="en-US" dirty="0" smtClean="0">
                <a:solidFill>
                  <a:schemeClr val="tx1">
                    <a:lumMod val="65000"/>
                    <a:lumOff val="35000"/>
                  </a:schemeClr>
                </a:solidFill>
              </a:rPr>
              <a:t>pproach</a:t>
            </a:r>
            <a:endParaRPr lang="en-US" dirty="0">
              <a:solidFill>
                <a:schemeClr val="tx1">
                  <a:lumMod val="65000"/>
                  <a:lumOff val="35000"/>
                </a:schemeClr>
              </a:solidFill>
            </a:endParaRPr>
          </a:p>
          <a:p>
            <a:pPr marL="514350" lvl="0" indent="-514350">
              <a:buFont typeface="+mj-lt"/>
              <a:buAutoNum type="alphaUcPeriod"/>
            </a:pPr>
            <a:r>
              <a:rPr lang="en-US" dirty="0" smtClean="0">
                <a:solidFill>
                  <a:schemeClr val="tx1">
                    <a:lumMod val="65000"/>
                    <a:lumOff val="35000"/>
                  </a:schemeClr>
                </a:solidFill>
              </a:rPr>
              <a:t>Partnerships, Community Resources, </a:t>
            </a:r>
            <a:r>
              <a:rPr lang="en-US" dirty="0">
                <a:solidFill>
                  <a:schemeClr val="tx1">
                    <a:lumMod val="65000"/>
                    <a:lumOff val="35000"/>
                  </a:schemeClr>
                </a:solidFill>
              </a:rPr>
              <a:t>and </a:t>
            </a:r>
            <a:r>
              <a:rPr lang="en-US" dirty="0" smtClean="0">
                <a:solidFill>
                  <a:schemeClr val="tx1">
                    <a:lumMod val="65000"/>
                    <a:lumOff val="35000"/>
                  </a:schemeClr>
                </a:solidFill>
              </a:rPr>
              <a:t>Support</a:t>
            </a:r>
            <a:endParaRPr lang="en-US" dirty="0">
              <a:solidFill>
                <a:schemeClr val="tx1">
                  <a:lumMod val="65000"/>
                  <a:lumOff val="35000"/>
                </a:schemeClr>
              </a:solidFill>
            </a:endParaRPr>
          </a:p>
          <a:p>
            <a:pPr marL="514350" lvl="0" indent="-514350">
              <a:buFont typeface="+mj-lt"/>
              <a:buAutoNum type="alphaUcPeriod"/>
            </a:pPr>
            <a:r>
              <a:rPr lang="en-US" dirty="0">
                <a:solidFill>
                  <a:schemeClr val="tx1">
                    <a:lumMod val="65000"/>
                    <a:lumOff val="35000"/>
                  </a:schemeClr>
                </a:solidFill>
              </a:rPr>
              <a:t>A M</a:t>
            </a:r>
            <a:r>
              <a:rPr lang="en-US" dirty="0" smtClean="0">
                <a:solidFill>
                  <a:schemeClr val="tx1">
                    <a:lumMod val="65000"/>
                    <a:lumOff val="35000"/>
                  </a:schemeClr>
                </a:solidFill>
              </a:rPr>
              <a:t>ultidisciplinary Team </a:t>
            </a:r>
            <a:endParaRPr lang="en-US" dirty="0">
              <a:solidFill>
                <a:schemeClr val="tx1">
                  <a:lumMod val="65000"/>
                  <a:lumOff val="35000"/>
                </a:schemeClr>
              </a:solidFill>
            </a:endParaRPr>
          </a:p>
          <a:p>
            <a:pPr marL="514350" lvl="0" indent="-514350">
              <a:buFont typeface="+mj-lt"/>
              <a:buAutoNum type="alphaUcPeriod"/>
            </a:pPr>
            <a:r>
              <a:rPr lang="en-US" dirty="0" smtClean="0">
                <a:solidFill>
                  <a:schemeClr val="tx1">
                    <a:lumMod val="65000"/>
                    <a:lumOff val="35000"/>
                  </a:schemeClr>
                </a:solidFill>
              </a:rPr>
              <a:t>Governance </a:t>
            </a:r>
            <a:r>
              <a:rPr lang="en-US" dirty="0">
                <a:solidFill>
                  <a:schemeClr val="tx1">
                    <a:lumMod val="65000"/>
                    <a:lumOff val="35000"/>
                  </a:schemeClr>
                </a:solidFill>
              </a:rPr>
              <a:t>S</a:t>
            </a:r>
            <a:r>
              <a:rPr lang="en-US" dirty="0" smtClean="0">
                <a:solidFill>
                  <a:schemeClr val="tx1">
                    <a:lumMod val="65000"/>
                    <a:lumOff val="35000"/>
                  </a:schemeClr>
                </a:solidFill>
              </a:rPr>
              <a:t>tructure </a:t>
            </a:r>
            <a:endParaRPr lang="en-US" dirty="0">
              <a:solidFill>
                <a:schemeClr val="tx1">
                  <a:lumMod val="65000"/>
                  <a:lumOff val="35000"/>
                </a:schemeClr>
              </a:solidFill>
            </a:endParaRPr>
          </a:p>
          <a:p>
            <a:pPr marL="514350" lvl="0" indent="-514350">
              <a:buFont typeface="+mj-lt"/>
              <a:buAutoNum type="alphaUcPeriod"/>
            </a:pPr>
            <a:r>
              <a:rPr lang="en-US" dirty="0">
                <a:solidFill>
                  <a:schemeClr val="tx1">
                    <a:lumMod val="65000"/>
                    <a:lumOff val="35000"/>
                  </a:schemeClr>
                </a:solidFill>
              </a:rPr>
              <a:t>S</a:t>
            </a:r>
            <a:r>
              <a:rPr lang="en-US" dirty="0" smtClean="0">
                <a:solidFill>
                  <a:schemeClr val="tx1">
                    <a:lumMod val="65000"/>
                    <a:lumOff val="35000"/>
                  </a:schemeClr>
                </a:solidFill>
              </a:rPr>
              <a:t>hared Mission </a:t>
            </a:r>
            <a:r>
              <a:rPr lang="en-US" dirty="0">
                <a:solidFill>
                  <a:schemeClr val="tx1">
                    <a:lumMod val="65000"/>
                    <a:lumOff val="35000"/>
                  </a:schemeClr>
                </a:solidFill>
              </a:rPr>
              <a:t>and </a:t>
            </a:r>
            <a:r>
              <a:rPr lang="en-US" dirty="0" smtClean="0">
                <a:solidFill>
                  <a:schemeClr val="tx1">
                    <a:lumMod val="65000"/>
                    <a:lumOff val="35000"/>
                  </a:schemeClr>
                </a:solidFill>
              </a:rPr>
              <a:t>Vision </a:t>
            </a:r>
            <a:endParaRPr lang="en-US" dirty="0">
              <a:solidFill>
                <a:schemeClr val="tx1">
                  <a:lumMod val="65000"/>
                  <a:lumOff val="35000"/>
                </a:schemeClr>
              </a:solidFill>
            </a:endParaRPr>
          </a:p>
        </p:txBody>
      </p:sp>
      <p:sp>
        <p:nvSpPr>
          <p:cNvPr id="13" name="Content Placeholder 12"/>
          <p:cNvSpPr>
            <a:spLocks noGrp="1"/>
          </p:cNvSpPr>
          <p:nvPr>
            <p:ph sz="quarter" idx="4"/>
          </p:nvPr>
        </p:nvSpPr>
        <p:spPr>
          <a:xfrm>
            <a:off x="6172200" y="1588770"/>
            <a:ext cx="5183188" cy="4600893"/>
          </a:xfrm>
        </p:spPr>
        <p:txBody>
          <a:bodyPr>
            <a:normAutofit lnSpcReduction="10000"/>
          </a:bodyPr>
          <a:lstStyle/>
          <a:p>
            <a:pPr marL="514350" lvl="0" indent="-514350">
              <a:buAutoNum type="alphaUcPeriod" startAt="6"/>
            </a:pPr>
            <a:r>
              <a:rPr lang="en-US" dirty="0" smtClean="0">
                <a:solidFill>
                  <a:schemeClr val="tx1">
                    <a:lumMod val="65000"/>
                    <a:lumOff val="35000"/>
                  </a:schemeClr>
                </a:solidFill>
              </a:rPr>
              <a:t>Communication </a:t>
            </a:r>
            <a:r>
              <a:rPr lang="en-US" dirty="0">
                <a:solidFill>
                  <a:schemeClr val="tx1">
                    <a:lumMod val="65000"/>
                    <a:lumOff val="35000"/>
                  </a:schemeClr>
                </a:solidFill>
              </a:rPr>
              <a:t>and </a:t>
            </a:r>
            <a:r>
              <a:rPr lang="en-US" dirty="0" smtClean="0">
                <a:solidFill>
                  <a:schemeClr val="tx1">
                    <a:lumMod val="65000"/>
                    <a:lumOff val="35000"/>
                  </a:schemeClr>
                </a:solidFill>
              </a:rPr>
              <a:t>Information Sharing </a:t>
            </a:r>
            <a:endParaRPr lang="en-US" dirty="0">
              <a:solidFill>
                <a:schemeClr val="tx1">
                  <a:lumMod val="65000"/>
                  <a:lumOff val="35000"/>
                </a:schemeClr>
              </a:solidFill>
            </a:endParaRPr>
          </a:p>
          <a:p>
            <a:pPr marL="514350" lvl="0" indent="-514350">
              <a:buAutoNum type="alphaUcPeriod" startAt="6"/>
            </a:pPr>
            <a:r>
              <a:rPr lang="en-US" dirty="0" smtClean="0">
                <a:solidFill>
                  <a:schemeClr val="tx1">
                    <a:lumMod val="65000"/>
                    <a:lumOff val="35000"/>
                  </a:schemeClr>
                </a:solidFill>
              </a:rPr>
              <a:t>Cross-Training </a:t>
            </a:r>
            <a:r>
              <a:rPr lang="en-US" dirty="0">
                <a:solidFill>
                  <a:schemeClr val="tx1">
                    <a:lumMod val="65000"/>
                    <a:lumOff val="35000"/>
                  </a:schemeClr>
                </a:solidFill>
              </a:rPr>
              <a:t>and </a:t>
            </a:r>
            <a:r>
              <a:rPr lang="en-US" dirty="0" smtClean="0">
                <a:solidFill>
                  <a:schemeClr val="tx1">
                    <a:lumMod val="65000"/>
                    <a:lumOff val="35000"/>
                  </a:schemeClr>
                </a:solidFill>
              </a:rPr>
              <a:t>Interdisciplinary Education</a:t>
            </a:r>
          </a:p>
          <a:p>
            <a:pPr marL="514350" lvl="0" indent="-514350">
              <a:buAutoNum type="alphaUcPeriod" startAt="6"/>
            </a:pPr>
            <a:r>
              <a:rPr lang="en-US" dirty="0" smtClean="0">
                <a:solidFill>
                  <a:schemeClr val="tx1">
                    <a:lumMod val="65000"/>
                    <a:lumOff val="35000"/>
                  </a:schemeClr>
                </a:solidFill>
              </a:rPr>
              <a:t>Family-Centered, Culturally-Relevant, </a:t>
            </a:r>
            <a:r>
              <a:rPr lang="en-US" dirty="0">
                <a:solidFill>
                  <a:schemeClr val="tx1">
                    <a:lumMod val="65000"/>
                    <a:lumOff val="35000"/>
                  </a:schemeClr>
                </a:solidFill>
              </a:rPr>
              <a:t>and </a:t>
            </a:r>
            <a:r>
              <a:rPr lang="en-US" dirty="0" smtClean="0">
                <a:solidFill>
                  <a:schemeClr val="tx1">
                    <a:lumMod val="65000"/>
                    <a:lumOff val="35000"/>
                  </a:schemeClr>
                </a:solidFill>
              </a:rPr>
              <a:t>Trauma-Informed </a:t>
            </a:r>
            <a:r>
              <a:rPr lang="en-US" dirty="0">
                <a:solidFill>
                  <a:schemeClr val="tx1">
                    <a:lumMod val="65000"/>
                    <a:lumOff val="35000"/>
                  </a:schemeClr>
                </a:solidFill>
              </a:rPr>
              <a:t>approach </a:t>
            </a:r>
            <a:endParaRPr lang="en-US" dirty="0" smtClean="0">
              <a:solidFill>
                <a:schemeClr val="tx1">
                  <a:lumMod val="65000"/>
                  <a:lumOff val="35000"/>
                </a:schemeClr>
              </a:solidFill>
            </a:endParaRPr>
          </a:p>
          <a:p>
            <a:pPr marL="514350" lvl="0" indent="-514350">
              <a:buAutoNum type="alphaUcPeriod" startAt="6"/>
            </a:pPr>
            <a:r>
              <a:rPr lang="en-US" dirty="0" smtClean="0">
                <a:solidFill>
                  <a:schemeClr val="tx1">
                    <a:lumMod val="65000"/>
                    <a:lumOff val="35000"/>
                  </a:schemeClr>
                </a:solidFill>
              </a:rPr>
              <a:t>FTC Policy </a:t>
            </a:r>
            <a:r>
              <a:rPr lang="en-US" dirty="0">
                <a:solidFill>
                  <a:schemeClr val="tx1">
                    <a:lumMod val="65000"/>
                    <a:lumOff val="35000"/>
                  </a:schemeClr>
                </a:solidFill>
              </a:rPr>
              <a:t>and P</a:t>
            </a:r>
            <a:r>
              <a:rPr lang="en-US" dirty="0" smtClean="0">
                <a:solidFill>
                  <a:schemeClr val="tx1">
                    <a:lumMod val="65000"/>
                    <a:lumOff val="35000"/>
                  </a:schemeClr>
                </a:solidFill>
              </a:rPr>
              <a:t>rocedure </a:t>
            </a:r>
            <a:r>
              <a:rPr lang="en-US" dirty="0">
                <a:solidFill>
                  <a:schemeClr val="tx1">
                    <a:lumMod val="65000"/>
                    <a:lumOff val="35000"/>
                  </a:schemeClr>
                </a:solidFill>
              </a:rPr>
              <a:t>M</a:t>
            </a:r>
            <a:r>
              <a:rPr lang="en-US" dirty="0" smtClean="0">
                <a:solidFill>
                  <a:schemeClr val="tx1">
                    <a:lumMod val="65000"/>
                    <a:lumOff val="35000"/>
                  </a:schemeClr>
                </a:solidFill>
              </a:rPr>
              <a:t>anual </a:t>
            </a:r>
            <a:endParaRPr lang="en-US" dirty="0">
              <a:solidFill>
                <a:schemeClr val="tx1">
                  <a:lumMod val="65000"/>
                  <a:lumOff val="35000"/>
                </a:schemeClr>
              </a:solidFill>
            </a:endParaRPr>
          </a:p>
          <a:p>
            <a:pPr marL="514350" lvl="0" indent="-514350">
              <a:buAutoNum type="alphaUcPeriod" startAt="6"/>
            </a:pPr>
            <a:r>
              <a:rPr lang="en-US" dirty="0" smtClean="0">
                <a:solidFill>
                  <a:schemeClr val="tx1">
                    <a:lumMod val="65000"/>
                    <a:lumOff val="35000"/>
                  </a:schemeClr>
                </a:solidFill>
              </a:rPr>
              <a:t>FTC Pre-Court </a:t>
            </a:r>
            <a:r>
              <a:rPr lang="en-US" dirty="0">
                <a:solidFill>
                  <a:schemeClr val="tx1">
                    <a:lumMod val="65000"/>
                    <a:lumOff val="35000"/>
                  </a:schemeClr>
                </a:solidFill>
              </a:rPr>
              <a:t>S</a:t>
            </a:r>
            <a:r>
              <a:rPr lang="en-US" dirty="0" smtClean="0">
                <a:solidFill>
                  <a:schemeClr val="tx1">
                    <a:lumMod val="65000"/>
                    <a:lumOff val="35000"/>
                  </a:schemeClr>
                </a:solidFill>
              </a:rPr>
              <a:t>taffing and Court Review Hearing </a:t>
            </a:r>
            <a:endParaRPr lang="en-US" dirty="0">
              <a:solidFill>
                <a:schemeClr val="tx1">
                  <a:lumMod val="65000"/>
                  <a:lumOff val="35000"/>
                </a:schemeClr>
              </a:solidFill>
            </a:endParaRPr>
          </a:p>
        </p:txBody>
      </p:sp>
    </p:spTree>
    <p:extLst>
      <p:ext uri="{BB962C8B-B14F-4D97-AF65-F5344CB8AC3E}">
        <p14:creationId xmlns:p14="http://schemas.microsoft.com/office/powerpoint/2010/main" val="3265778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691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Multidisciplinary and Multisystemic Approach Rationale</a:t>
            </a:r>
            <a:endParaRPr lang="en-US" dirty="0"/>
          </a:p>
        </p:txBody>
      </p:sp>
      <p:graphicFrame>
        <p:nvGraphicFramePr>
          <p:cNvPr id="9" name="Diagram 8"/>
          <p:cNvGraphicFramePr/>
          <p:nvPr>
            <p:extLst>
              <p:ext uri="{D42A27DB-BD31-4B8C-83A1-F6EECF244321}">
                <p14:modId xmlns:p14="http://schemas.microsoft.com/office/powerpoint/2010/main" val="831345162"/>
              </p:ext>
            </p:extLst>
          </p:nvPr>
        </p:nvGraphicFramePr>
        <p:xfrm>
          <a:off x="1663414" y="116519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9414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477423"/>
            <a:ext cx="10797540" cy="505687"/>
          </a:xfrm>
        </p:spPr>
        <p:txBody>
          <a:bodyPr>
            <a:normAutofit fontScale="90000"/>
          </a:bodyPr>
          <a:lstStyle/>
          <a:p>
            <a:r>
              <a:rPr lang="en-US" dirty="0" smtClean="0"/>
              <a:t>A. Difficulties of Working </a:t>
            </a:r>
            <a:r>
              <a:rPr lang="en-US" dirty="0"/>
              <a:t>W</a:t>
            </a:r>
            <a:r>
              <a:rPr lang="en-US" dirty="0" smtClean="0"/>
              <a:t>ith a Diverse </a:t>
            </a:r>
            <a:r>
              <a:rPr lang="en-US" dirty="0"/>
              <a:t>T</a:t>
            </a:r>
            <a:r>
              <a:rPr lang="en-US" dirty="0" smtClean="0"/>
              <a:t>eam</a:t>
            </a:r>
            <a:endParaRPr lang="en-US" dirty="0"/>
          </a:p>
        </p:txBody>
      </p:sp>
      <p:sp>
        <p:nvSpPr>
          <p:cNvPr id="8" name="Content Placeholder 7"/>
          <p:cNvSpPr>
            <a:spLocks noGrp="1"/>
          </p:cNvSpPr>
          <p:nvPr>
            <p:ph idx="1"/>
          </p:nvPr>
        </p:nvSpPr>
        <p:spPr>
          <a:xfrm>
            <a:off x="838200" y="1263180"/>
            <a:ext cx="10797540" cy="4712318"/>
          </a:xfrm>
        </p:spPr>
        <p:txBody>
          <a:bodyPr>
            <a:normAutofit/>
          </a:bodyPr>
          <a:lstStyle/>
          <a:p>
            <a:pPr marL="0" indent="0">
              <a:buNone/>
            </a:pPr>
            <a:r>
              <a:rPr lang="en-US" dirty="0" smtClean="0"/>
              <a:t>Difficulties that arise from this approach: </a:t>
            </a:r>
            <a:endParaRPr lang="en-US" dirty="0"/>
          </a:p>
          <a:p>
            <a:pPr lvl="0"/>
            <a:r>
              <a:rPr lang="en-US" dirty="0"/>
              <a:t>The partner organizations and agencies working to support families entering into a Family Treatment Court have different approaches and different roles to play within the model. This may cause friction within the team if not addressed, which will translate into lower success for clients. </a:t>
            </a:r>
            <a:endParaRPr lang="en-US" dirty="0" smtClean="0"/>
          </a:p>
          <a:p>
            <a:pPr marL="0" indent="0">
              <a:buNone/>
            </a:pPr>
            <a:endParaRPr lang="en-US" dirty="0"/>
          </a:p>
        </p:txBody>
      </p:sp>
    </p:spTree>
    <p:extLst>
      <p:ext uri="{BB962C8B-B14F-4D97-AF65-F5344CB8AC3E}">
        <p14:creationId xmlns:p14="http://schemas.microsoft.com/office/powerpoint/2010/main" val="1613915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AOC2021_Theme</Template>
  <TotalTime>8815</TotalTime>
  <Words>716</Words>
  <Application>Microsoft Office PowerPoint</Application>
  <PresentationFormat>Widescreen</PresentationFormat>
  <Paragraphs>63</Paragraphs>
  <Slides>16</Slides>
  <Notes>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Courier New</vt:lpstr>
      <vt:lpstr>Segoe UI</vt:lpstr>
      <vt:lpstr>Office Theme</vt:lpstr>
      <vt:lpstr>Washington Family Treatment Courts  Best Practice Standards Training</vt:lpstr>
      <vt:lpstr>Funding and Partners Acknowledgement</vt:lpstr>
      <vt:lpstr>Learning Goals Best Practice Standard 1: Organization and Structure</vt:lpstr>
      <vt:lpstr>Materials</vt:lpstr>
      <vt:lpstr>Summary of Best Practice 1</vt:lpstr>
      <vt:lpstr>Provisions of Best Practice 1</vt:lpstr>
      <vt:lpstr>PowerPoint Presentation</vt:lpstr>
      <vt:lpstr>A. Multidisciplinary and Multisystemic Approach Rationale</vt:lpstr>
      <vt:lpstr>A. Difficulties of Working With a Diverse Team</vt:lpstr>
      <vt:lpstr>A. Ameliorating the Difficulties</vt:lpstr>
      <vt:lpstr>Take moment to think</vt:lpstr>
      <vt:lpstr>PowerPoint Presentation</vt:lpstr>
      <vt:lpstr>Sample of the research behind these recommendations</vt:lpstr>
      <vt:lpstr>Effects of an FTC on Child and Family Outcomes</vt:lpstr>
      <vt:lpstr>Some Final results from Bruns et al. </vt:lpstr>
      <vt:lpstr>A Quiz</vt:lpstr>
    </vt:vector>
  </TitlesOfParts>
  <Company>Admin for the Courts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Niles, Gini</dc:creator>
  <cp:lastModifiedBy>Fitzgerald, Meghan</cp:lastModifiedBy>
  <cp:revision>237</cp:revision>
  <dcterms:created xsi:type="dcterms:W3CDTF">2015-04-03T22:33:38Z</dcterms:created>
  <dcterms:modified xsi:type="dcterms:W3CDTF">2021-11-17T20:09:59Z</dcterms:modified>
</cp:coreProperties>
</file>