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63" r:id="rId2"/>
    <p:sldId id="272" r:id="rId3"/>
    <p:sldId id="271" r:id="rId4"/>
    <p:sldId id="273" r:id="rId5"/>
    <p:sldId id="274" r:id="rId6"/>
    <p:sldId id="281" r:id="rId7"/>
    <p:sldId id="282" r:id="rId8"/>
    <p:sldId id="283" r:id="rId9"/>
    <p:sldId id="285" r:id="rId10"/>
    <p:sldId id="287" r:id="rId11"/>
    <p:sldId id="276" r:id="rId12"/>
    <p:sldId id="286" r:id="rId13"/>
    <p:sldId id="288" r:id="rId14"/>
    <p:sldId id="291" r:id="rId15"/>
    <p:sldId id="280" r:id="rId16"/>
    <p:sldId id="278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pos="768" userDrawn="1">
          <p15:clr>
            <a:srgbClr val="A4A3A4"/>
          </p15:clr>
        </p15:guide>
        <p15:guide id="8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CDB"/>
    <a:srgbClr val="36208D"/>
    <a:srgbClr val="93699E"/>
    <a:srgbClr val="4B0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7" autoAdjust="0"/>
    <p:restoredTop sz="93849" autoAdjust="0"/>
  </p:normalViewPr>
  <p:slideViewPr>
    <p:cSldViewPr snapToGrid="0">
      <p:cViewPr>
        <p:scale>
          <a:sx n="42" d="100"/>
          <a:sy n="42" d="100"/>
        </p:scale>
        <p:origin x="360" y="612"/>
      </p:cViewPr>
      <p:guideLst>
        <p:guide pos="768"/>
        <p:guide orient="horz"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E4F4D-B157-4452-A23B-58A6EA216EAC}" type="datetimeFigureOut">
              <a:rPr lang="en-US" smtClean="0"/>
              <a:t>09/16/2021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85169-FE02-4CAC-8808-3E5212A53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8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54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4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5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74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41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0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82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32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85169-FE02-4CAC-8808-3E5212A531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1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6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119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73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(With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3856" y="0"/>
            <a:ext cx="12205855" cy="6210832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1524000" y="5446424"/>
            <a:ext cx="9144000" cy="751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668001" y="413551"/>
            <a:ext cx="746401" cy="559801"/>
            <a:chOff x="7955549" y="367862"/>
            <a:chExt cx="683233" cy="683233"/>
          </a:xfrm>
        </p:grpSpPr>
        <p:sp>
          <p:nvSpPr>
            <p:cNvPr id="11" name="Oval 10"/>
            <p:cNvSpPr/>
            <p:nvPr/>
          </p:nvSpPr>
          <p:spPr>
            <a:xfrm>
              <a:off x="7955549" y="367862"/>
              <a:ext cx="683233" cy="6832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011986" y="416609"/>
              <a:ext cx="581205" cy="588579"/>
              <a:chOff x="8011986" y="409235"/>
              <a:chExt cx="581205" cy="58857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011986" y="416609"/>
                <a:ext cx="581205" cy="581205"/>
              </a:xfrm>
              <a:prstGeom prst="ellipse">
                <a:avLst/>
              </a:prstGeom>
              <a:solidFill>
                <a:srgbClr val="4B055D">
                  <a:alpha val="4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4B055D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9360" y="409235"/>
                <a:ext cx="560165" cy="501966"/>
              </a:xfrm>
              <a:prstGeom prst="rect">
                <a:avLst/>
              </a:prstGeom>
            </p:spPr>
          </p:pic>
        </p:grpSp>
      </p:grpSp>
      <p:sp>
        <p:nvSpPr>
          <p:cNvPr id="16" name="Rectangle 1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71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(No Icon)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477423"/>
            <a:ext cx="9778429" cy="50568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742310" y="1156854"/>
            <a:ext cx="10622285" cy="4351338"/>
          </a:xfrm>
          <a:prstGeom prst="rect">
            <a:avLst/>
          </a:prstGeom>
        </p:spPr>
        <p:txBody>
          <a:bodyPr/>
          <a:lstStyle>
            <a:lvl1pPr marL="228600" indent="-228600"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ts val="800"/>
              </a:spcBef>
              <a:buFont typeface="Arial" panose="020B0604020202020204" pitchFamily="34" charset="0"/>
              <a:buChar char="-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30" name="Straight Connector 29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4021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76">
          <p15:clr>
            <a:srgbClr val="FBAE40"/>
          </p15:clr>
        </p15:guide>
        <p15:guide id="4" orient="horz" pos="792">
          <p15:clr>
            <a:srgbClr val="FBAE40"/>
          </p15:clr>
        </p15:guide>
        <p15:guide id="5" pos="5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No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3856" y="0"/>
            <a:ext cx="12205855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477423"/>
            <a:ext cx="9778429" cy="50568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742310" y="1156854"/>
            <a:ext cx="10622285" cy="4351338"/>
          </a:xfrm>
          <a:prstGeom prst="rect">
            <a:avLst/>
          </a:prstGeom>
        </p:spPr>
        <p:txBody>
          <a:bodyPr/>
          <a:lstStyle>
            <a:lvl1pPr marL="228600" indent="-228600"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ts val="800"/>
              </a:spcBef>
              <a:buFont typeface="Arial" panose="020B0604020202020204" pitchFamily="34" charset="0"/>
              <a:buChar char="-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30" name="Straight Connector 29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5749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76" userDrawn="1">
          <p15:clr>
            <a:srgbClr val="FBAE40"/>
          </p15:clr>
        </p15:guide>
        <p15:guide id="4" orient="horz" pos="792" userDrawn="1">
          <p15:clr>
            <a:srgbClr val="FBAE40"/>
          </p15:clr>
        </p15:guide>
        <p15:guide id="5" pos="5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3856" y="0"/>
            <a:ext cx="12205855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477423"/>
            <a:ext cx="9778429" cy="50568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742310" y="1156854"/>
            <a:ext cx="10622285" cy="4351338"/>
          </a:xfrm>
          <a:prstGeom prst="rect">
            <a:avLst/>
          </a:prstGeom>
        </p:spPr>
        <p:txBody>
          <a:bodyPr/>
          <a:lstStyle>
            <a:lvl1pPr marL="228600" indent="-228600"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ts val="800"/>
              </a:spcBef>
              <a:buFont typeface="Arial" panose="020B0604020202020204" pitchFamily="34" charset="0"/>
              <a:buChar char="-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30" name="Straight Connector 29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 userDrawn="1"/>
        </p:nvGrpSpPr>
        <p:grpSpPr>
          <a:xfrm>
            <a:off x="10668001" y="413551"/>
            <a:ext cx="746401" cy="559801"/>
            <a:chOff x="7955549" y="367862"/>
            <a:chExt cx="683233" cy="683233"/>
          </a:xfrm>
        </p:grpSpPr>
        <p:sp>
          <p:nvSpPr>
            <p:cNvPr id="11" name="Oval 10"/>
            <p:cNvSpPr/>
            <p:nvPr/>
          </p:nvSpPr>
          <p:spPr>
            <a:xfrm>
              <a:off x="7955549" y="367862"/>
              <a:ext cx="683233" cy="6832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011986" y="416609"/>
              <a:ext cx="581205" cy="588579"/>
              <a:chOff x="8011986" y="409235"/>
              <a:chExt cx="581205" cy="588579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8011986" y="416609"/>
                <a:ext cx="581205" cy="581205"/>
              </a:xfrm>
              <a:prstGeom prst="ellipse">
                <a:avLst/>
              </a:prstGeom>
              <a:solidFill>
                <a:srgbClr val="4B055D">
                  <a:alpha val="4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4B055D"/>
                  </a:solidFill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9360" y="409235"/>
                <a:ext cx="560165" cy="5019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21842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76" userDrawn="1">
          <p15:clr>
            <a:srgbClr val="FBAE40"/>
          </p15:clr>
        </p15:guide>
        <p15:guide id="4" orient="horz" pos="792" userDrawn="1">
          <p15:clr>
            <a:srgbClr val="FBAE40"/>
          </p15:clr>
        </p15:guide>
        <p15:guide id="5" pos="5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(Icon)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477423"/>
            <a:ext cx="9778429" cy="50568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742310" y="1156854"/>
            <a:ext cx="10622285" cy="4351338"/>
          </a:xfrm>
          <a:prstGeom prst="rect">
            <a:avLst/>
          </a:prstGeom>
        </p:spPr>
        <p:txBody>
          <a:bodyPr/>
          <a:lstStyle>
            <a:lvl1pPr marL="228600" indent="-228600"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ts val="800"/>
              </a:spcBef>
              <a:buFont typeface="Arial" panose="020B0604020202020204" pitchFamily="34" charset="0"/>
              <a:buChar char="-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30" name="Straight Connector 29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 userDrawn="1"/>
        </p:nvGrpSpPr>
        <p:grpSpPr>
          <a:xfrm>
            <a:off x="10668001" y="413551"/>
            <a:ext cx="746401" cy="559801"/>
            <a:chOff x="7955549" y="367862"/>
            <a:chExt cx="683233" cy="683233"/>
          </a:xfrm>
        </p:grpSpPr>
        <p:sp>
          <p:nvSpPr>
            <p:cNvPr id="11" name="Oval 10"/>
            <p:cNvSpPr/>
            <p:nvPr/>
          </p:nvSpPr>
          <p:spPr>
            <a:xfrm>
              <a:off x="7955549" y="367862"/>
              <a:ext cx="683233" cy="6832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011986" y="416609"/>
              <a:ext cx="581205" cy="588579"/>
              <a:chOff x="8011986" y="409235"/>
              <a:chExt cx="581205" cy="588579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8011986" y="416609"/>
                <a:ext cx="581205" cy="581205"/>
              </a:xfrm>
              <a:prstGeom prst="ellipse">
                <a:avLst/>
              </a:prstGeom>
              <a:solidFill>
                <a:srgbClr val="4B055D">
                  <a:alpha val="4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4B055D"/>
                  </a:solidFill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9360" y="409235"/>
                <a:ext cx="560165" cy="5019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442279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76" userDrawn="1">
          <p15:clr>
            <a:srgbClr val="FBAE40"/>
          </p15:clr>
        </p15:guide>
        <p15:guide id="4" orient="horz" pos="792" userDrawn="1">
          <p15:clr>
            <a:srgbClr val="FBAE40"/>
          </p15:clr>
        </p15:guide>
        <p15:guide id="5" pos="5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ith Subhe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-13856" y="0"/>
            <a:ext cx="12205855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1" y="910916"/>
            <a:ext cx="12191999" cy="445233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299467"/>
            <a:ext cx="9778429" cy="505687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742310" y="1624433"/>
            <a:ext cx="10622285" cy="4103709"/>
          </a:xfrm>
          <a:prstGeom prst="rect">
            <a:avLst/>
          </a:prstGeom>
        </p:spPr>
        <p:txBody>
          <a:bodyPr/>
          <a:lstStyle>
            <a:lvl1pPr marL="228600" indent="-228600"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ts val="800"/>
              </a:spcBef>
              <a:buFont typeface="Arial" panose="020B0604020202020204" pitchFamily="34" charset="0"/>
              <a:buChar char="-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30" name="Straight Connector 29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10616630" y="731583"/>
            <a:ext cx="975445" cy="731584"/>
            <a:chOff x="7955549" y="367862"/>
            <a:chExt cx="683233" cy="683233"/>
          </a:xfrm>
        </p:grpSpPr>
        <p:sp>
          <p:nvSpPr>
            <p:cNvPr id="14" name="Oval 13"/>
            <p:cNvSpPr/>
            <p:nvPr/>
          </p:nvSpPr>
          <p:spPr>
            <a:xfrm>
              <a:off x="7955549" y="367862"/>
              <a:ext cx="683233" cy="6832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011986" y="416609"/>
              <a:ext cx="581205" cy="588579"/>
              <a:chOff x="8011986" y="409235"/>
              <a:chExt cx="581205" cy="58857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8011986" y="416609"/>
                <a:ext cx="581205" cy="581205"/>
              </a:xfrm>
              <a:prstGeom prst="ellipse">
                <a:avLst/>
              </a:prstGeom>
              <a:solidFill>
                <a:srgbClr val="4B055D">
                  <a:alpha val="4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4B055D"/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9360" y="409235"/>
                <a:ext cx="560165" cy="501966"/>
              </a:xfrm>
              <a:prstGeom prst="rect">
                <a:avLst/>
              </a:prstGeom>
            </p:spPr>
          </p:pic>
        </p:grp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50335" y="924911"/>
            <a:ext cx="9977967" cy="4417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7790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76" userDrawn="1">
          <p15:clr>
            <a:srgbClr val="FBAE40"/>
          </p15:clr>
        </p15:guide>
        <p15:guide id="4" orient="horz" pos="792" userDrawn="1">
          <p15:clr>
            <a:srgbClr val="FBAE40"/>
          </p15:clr>
        </p15:guide>
        <p15:guide id="5" pos="54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(With Subhead)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910916"/>
            <a:ext cx="12191999" cy="445233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299467"/>
            <a:ext cx="9778429" cy="505687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742310" y="1624433"/>
            <a:ext cx="10622285" cy="4103709"/>
          </a:xfrm>
          <a:prstGeom prst="rect">
            <a:avLst/>
          </a:prstGeom>
        </p:spPr>
        <p:txBody>
          <a:bodyPr/>
          <a:lstStyle>
            <a:lvl1pPr marL="228600" indent="-228600"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ts val="800"/>
              </a:spcBef>
              <a:buFont typeface="Arial" panose="020B0604020202020204" pitchFamily="34" charset="0"/>
              <a:buChar char="-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30" name="Straight Connector 29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10616630" y="731583"/>
            <a:ext cx="975445" cy="731584"/>
            <a:chOff x="7955549" y="367862"/>
            <a:chExt cx="683233" cy="683233"/>
          </a:xfrm>
        </p:grpSpPr>
        <p:sp>
          <p:nvSpPr>
            <p:cNvPr id="14" name="Oval 13"/>
            <p:cNvSpPr/>
            <p:nvPr/>
          </p:nvSpPr>
          <p:spPr>
            <a:xfrm>
              <a:off x="7955549" y="367862"/>
              <a:ext cx="683233" cy="6832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011986" y="416609"/>
              <a:ext cx="581205" cy="588579"/>
              <a:chOff x="8011986" y="409235"/>
              <a:chExt cx="581205" cy="58857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8011986" y="416609"/>
                <a:ext cx="581205" cy="581205"/>
              </a:xfrm>
              <a:prstGeom prst="ellipse">
                <a:avLst/>
              </a:prstGeom>
              <a:solidFill>
                <a:srgbClr val="4B055D">
                  <a:alpha val="4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4B055D"/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9360" y="409235"/>
                <a:ext cx="560165" cy="501966"/>
              </a:xfrm>
              <a:prstGeom prst="rect">
                <a:avLst/>
              </a:prstGeom>
            </p:spPr>
          </p:pic>
        </p:grp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50335" y="924911"/>
            <a:ext cx="9977967" cy="4417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7934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76" userDrawn="1">
          <p15:clr>
            <a:srgbClr val="FBAE40"/>
          </p15:clr>
        </p15:guide>
        <p15:guide id="4" orient="horz" pos="792" userDrawn="1">
          <p15:clr>
            <a:srgbClr val="FBAE40"/>
          </p15:clr>
        </p15:guide>
        <p15:guide id="5" pos="54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524000" y="5446424"/>
            <a:ext cx="9144000" cy="751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126166" y="258302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-10665" y="2583027"/>
            <a:ext cx="2136831" cy="667595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2762359"/>
            <a:ext cx="1555155" cy="321587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2126165" y="2595683"/>
            <a:ext cx="0" cy="654939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-13856" y="4267200"/>
            <a:ext cx="12205855" cy="25956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-13856" y="0"/>
            <a:ext cx="12205855" cy="25956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668001" y="413551"/>
            <a:ext cx="746401" cy="559801"/>
            <a:chOff x="7955549" y="367862"/>
            <a:chExt cx="683233" cy="683233"/>
          </a:xfrm>
        </p:grpSpPr>
        <p:sp>
          <p:nvSpPr>
            <p:cNvPr id="12" name="Oval 11"/>
            <p:cNvSpPr/>
            <p:nvPr/>
          </p:nvSpPr>
          <p:spPr>
            <a:xfrm>
              <a:off x="7955549" y="367862"/>
              <a:ext cx="683233" cy="6832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011986" y="416609"/>
              <a:ext cx="581205" cy="588579"/>
              <a:chOff x="8011986" y="409235"/>
              <a:chExt cx="581205" cy="58857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011986" y="416609"/>
                <a:ext cx="581205" cy="581205"/>
              </a:xfrm>
              <a:prstGeom prst="ellipse">
                <a:avLst/>
              </a:prstGeom>
              <a:solidFill>
                <a:srgbClr val="4B055D">
                  <a:alpha val="4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4B055D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9360" y="409235"/>
                <a:ext cx="560165" cy="501966"/>
              </a:xfrm>
              <a:prstGeom prst="rect">
                <a:avLst/>
              </a:prstGeom>
            </p:spPr>
          </p:pic>
        </p:grpSp>
      </p:grp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80483" y="3546956"/>
            <a:ext cx="10933919" cy="479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2461608" y="2798698"/>
            <a:ext cx="9455089" cy="2105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6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(With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1524000" y="5446424"/>
            <a:ext cx="9144000" cy="751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668001" y="413551"/>
            <a:ext cx="746401" cy="559801"/>
            <a:chOff x="7955549" y="367862"/>
            <a:chExt cx="683233" cy="683233"/>
          </a:xfrm>
        </p:grpSpPr>
        <p:sp>
          <p:nvSpPr>
            <p:cNvPr id="11" name="Oval 10"/>
            <p:cNvSpPr/>
            <p:nvPr/>
          </p:nvSpPr>
          <p:spPr>
            <a:xfrm>
              <a:off x="7955549" y="367862"/>
              <a:ext cx="683233" cy="6832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011986" y="416609"/>
              <a:ext cx="581205" cy="588579"/>
              <a:chOff x="8011986" y="409235"/>
              <a:chExt cx="581205" cy="58857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011986" y="416609"/>
                <a:ext cx="581205" cy="581205"/>
              </a:xfrm>
              <a:prstGeom prst="ellipse">
                <a:avLst/>
              </a:prstGeom>
              <a:solidFill>
                <a:srgbClr val="4B055D">
                  <a:alpha val="4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4B055D"/>
                  </a:solidFill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9360" y="409235"/>
                <a:ext cx="560165" cy="501966"/>
              </a:xfrm>
              <a:prstGeom prst="rect">
                <a:avLst/>
              </a:prstGeom>
            </p:spPr>
          </p:pic>
        </p:grpSp>
      </p:grpSp>
      <p:sp>
        <p:nvSpPr>
          <p:cNvPr id="16" name="Rectangle 1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04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(No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3856" y="0"/>
            <a:ext cx="12205855" cy="6210832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1524000" y="5446424"/>
            <a:ext cx="9144000" cy="751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(No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1524000" y="5446424"/>
            <a:ext cx="9144000" cy="751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126166" y="6198177"/>
            <a:ext cx="10065833" cy="667595"/>
          </a:xfrm>
          <a:prstGeom prst="rect">
            <a:avLst/>
          </a:prstGeom>
          <a:solidFill>
            <a:srgbClr val="4B055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-10665" y="6198177"/>
            <a:ext cx="2136831" cy="667595"/>
          </a:xfrm>
          <a:prstGeom prst="rect">
            <a:avLst/>
          </a:prstGeom>
          <a:solidFill>
            <a:schemeClr val="tx1">
              <a:lumMod val="85000"/>
              <a:lumOff val="1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Subtitle 2"/>
          <p:cNvSpPr txBox="1">
            <a:spLocks/>
          </p:cNvSpPr>
          <p:nvPr userDrawn="1"/>
        </p:nvSpPr>
        <p:spPr>
          <a:xfrm>
            <a:off x="2513645" y="6463743"/>
            <a:ext cx="399104" cy="2353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fld id="{2F0291E0-0DF7-400C-BEBE-D6111823A29D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>
                <a:spcBef>
                  <a:spcPts val="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8" y="6377509"/>
            <a:ext cx="1555155" cy="321587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2126165" y="6198177"/>
            <a:ext cx="0" cy="66759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143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8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4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8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9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5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5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09/16/2021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1524000" y="5446424"/>
            <a:ext cx="9144000" cy="751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763" r:id="rId14"/>
    <p:sldLayoutId id="2147483784" r:id="rId15"/>
    <p:sldLayoutId id="2147483786" r:id="rId16"/>
    <p:sldLayoutId id="2147483782" r:id="rId17"/>
    <p:sldLayoutId id="2147483787" r:id="rId18"/>
    <p:sldLayoutId id="2147483783" r:id="rId19"/>
    <p:sldLayoutId id="2147483789" r:id="rId20"/>
    <p:sldLayoutId id="2147483788" r:id="rId21"/>
    <p:sldLayoutId id="214748379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pcresearch.com/wp-content/uploads/Best_practices_in_drug_courts_20122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Unsplash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44929"/>
            <a:ext cx="12192001" cy="7102928"/>
            <a:chOff x="1513606" y="-1"/>
            <a:chExt cx="9154394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32" r="1476" b="8673"/>
            <a:stretch/>
          </p:blipFill>
          <p:spPr>
            <a:xfrm>
              <a:off x="1513608" y="-1"/>
              <a:ext cx="9154392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513606" y="4507620"/>
              <a:ext cx="9154392" cy="235037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13607" y="3722914"/>
              <a:ext cx="9154393" cy="797692"/>
            </a:xfrm>
            <a:prstGeom prst="rect">
              <a:avLst/>
            </a:prstGeom>
            <a:solidFill>
              <a:srgbClr val="9369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1363" y="4362256"/>
            <a:ext cx="11869271" cy="148486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Family Treatment Courts </a:t>
            </a:r>
            <a:b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 Standards Training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667000" y="5446424"/>
            <a:ext cx="6858000" cy="751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90817" y="5718719"/>
            <a:ext cx="6858000" cy="4225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 2: The Role of the Judge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014" y="3789292"/>
            <a:ext cx="1702796" cy="46949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973417" y="6202294"/>
            <a:ext cx="6858000" cy="4225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Facilitator: Meghan R. Fitzgerald, PhD</a:t>
            </a: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Pre-court staffing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A four question quiz will show on your screen</a:t>
            </a:r>
            <a:endParaRPr lang="en-US" dirty="0"/>
          </a:p>
          <a:p>
            <a:pPr marL="0" lvl="0" indent="0">
              <a:buNone/>
            </a:pPr>
            <a:r>
              <a:rPr lang="en-US" dirty="0" smtClean="0"/>
              <a:t>For CLEs, CJEs, or a certificate of completion. Please use your full name and email address to complete this quiz. </a:t>
            </a:r>
          </a:p>
        </p:txBody>
      </p:sp>
    </p:spTree>
    <p:extLst>
      <p:ext uri="{BB962C8B-B14F-4D97-AF65-F5344CB8AC3E}">
        <p14:creationId xmlns:p14="http://schemas.microsoft.com/office/powerpoint/2010/main" val="32440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C. Participation in Pre-Court Staffing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An analysis of the data from three major studies including </a:t>
            </a:r>
            <a:r>
              <a:rPr lang="en-US" b="1" dirty="0" smtClean="0"/>
              <a:t>125 evaluations and 32, 719 participants </a:t>
            </a:r>
            <a:r>
              <a:rPr lang="en-US" dirty="0" smtClean="0"/>
              <a:t>in drug courts across the nation found that 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 algn="ctr">
              <a:buNone/>
            </a:pPr>
            <a:r>
              <a:rPr lang="en-US" sz="4400" b="1" dirty="0" smtClean="0"/>
              <a:t>“Team Engagement” </a:t>
            </a:r>
            <a:r>
              <a:rPr lang="en-US" dirty="0" smtClean="0"/>
              <a:t>in which </a:t>
            </a:r>
            <a:r>
              <a:rPr lang="en-US" sz="4000" dirty="0" smtClean="0"/>
              <a:t>all </a:t>
            </a:r>
            <a:r>
              <a:rPr lang="en-US" dirty="0" smtClean="0"/>
              <a:t>of the team members attend case staffing and court sessions</a:t>
            </a:r>
          </a:p>
          <a:p>
            <a:pPr marL="0" lvl="0" indent="0" algn="ctr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was one of 7 practices that related to “higher graduation rates, lower recidivism, and greater costs savings” </a:t>
            </a: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>
                <a:hlinkClick r:id="rId3"/>
              </a:rPr>
              <a:t>Download the pdf from NPC research here</a:t>
            </a:r>
            <a:r>
              <a:rPr lang="en-US" dirty="0" smtClean="0"/>
              <a:t>, The citation is also found on page 38 of your FTC best practice 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2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50" y="396493"/>
            <a:ext cx="9778429" cy="505687"/>
          </a:xfrm>
        </p:spPr>
        <p:txBody>
          <a:bodyPr>
            <a:noAutofit/>
          </a:bodyPr>
          <a:lstStyle/>
          <a:p>
            <a:r>
              <a:rPr lang="en-US" sz="4400" dirty="0" smtClean="0"/>
              <a:t>C. Pre-court staffing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31013" y="1391688"/>
            <a:ext cx="54180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Listen and Learn</a:t>
            </a:r>
          </a:p>
          <a:p>
            <a:pPr algn="ctr"/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0114" y="1173201"/>
            <a:ext cx="280102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rgbClr val="4B055D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</a:t>
            </a:r>
            <a:endParaRPr lang="en-US" sz="5400" b="1" cap="none" spc="0" dirty="0">
              <a:ln w="10160">
                <a:solidFill>
                  <a:srgbClr val="4B055D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8050" y="2767792"/>
            <a:ext cx="3771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rgbClr val="4B055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Set the tone</a:t>
            </a:r>
            <a:endParaRPr lang="en-US" sz="5400" b="1" cap="none" spc="50" dirty="0">
              <a:ln w="9525" cmpd="sng">
                <a:solidFill>
                  <a:srgbClr val="4B055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4098" y="4206165"/>
            <a:ext cx="74024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pct20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Equity is enforced and objectivity is the goal</a:t>
            </a:r>
            <a:endParaRPr lang="en-US" sz="5400" b="1" cap="none" spc="0" dirty="0">
              <a:ln/>
              <a:pattFill prst="pct20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1223" y="312317"/>
            <a:ext cx="3314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B055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Leadership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B055D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1270" y="1344808"/>
            <a:ext cx="338967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93699E"/>
                </a:solidFill>
                <a:effectLst/>
              </a:rPr>
              <a:t>Focus on strengths and solving problems</a:t>
            </a:r>
            <a:endParaRPr lang="en-US" sz="4000" b="1" cap="none" spc="0" dirty="0">
              <a:ln/>
              <a:solidFill>
                <a:srgbClr val="93699E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132" y="4698607"/>
            <a:ext cx="41369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Confronting bias</a:t>
            </a:r>
            <a:endParaRPr lang="en-US" sz="4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9746" y="2298916"/>
            <a:ext cx="73190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rgbClr val="36208D"/>
                </a:solidFill>
                <a:effectLst/>
              </a:rPr>
              <a:t>Judicial and case law expertise</a:t>
            </a:r>
            <a:endParaRPr lang="en-US" sz="4400" b="1" cap="none" spc="0" dirty="0">
              <a:ln/>
              <a:solidFill>
                <a:srgbClr val="36208D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16940" y="3653132"/>
            <a:ext cx="78337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6208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Ethical court conduct and responses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36208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6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B. Judicial </a:t>
            </a:r>
            <a:r>
              <a:rPr lang="en-US" dirty="0"/>
              <a:t>decision </a:t>
            </a:r>
            <a:r>
              <a:rPr lang="en-US" dirty="0" smtClean="0"/>
              <a:t>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en-US" sz="4400" dirty="0" smtClean="0"/>
              <a:t>“The</a:t>
            </a:r>
            <a:r>
              <a:rPr lang="en-US" sz="4400" dirty="0"/>
              <a:t> judge is ethically bound to exercise independent discretion and make independent decisions after hearing from all parties and reviewing the relevant facts and applicable </a:t>
            </a:r>
            <a:r>
              <a:rPr lang="en-US" sz="4400" dirty="0" smtClean="0"/>
              <a:t>laws.”</a:t>
            </a:r>
          </a:p>
          <a:p>
            <a:pPr marL="0" lvl="0" indent="0" algn="ctr">
              <a:buNone/>
            </a:pPr>
            <a:r>
              <a:rPr lang="en-US" dirty="0" smtClean="0"/>
              <a:t>Family </a:t>
            </a:r>
            <a:r>
              <a:rPr lang="en-US" dirty="0"/>
              <a:t>Treatment Court Best Practice </a:t>
            </a:r>
            <a:r>
              <a:rPr lang="en-US" dirty="0" smtClean="0"/>
              <a:t>Standards p. 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E. Professional </a:t>
            </a:r>
            <a:r>
              <a:rPr lang="en-US" dirty="0"/>
              <a:t>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Your FTC team, AOC, and CFF offer trainings on a regular basis that we’ve seen many of our judicial officers attend. </a:t>
            </a:r>
          </a:p>
          <a:p>
            <a:pPr marL="0" indent="0">
              <a:buNone/>
            </a:pPr>
            <a:r>
              <a:rPr lang="en-US" sz="3200" dirty="0" smtClean="0"/>
              <a:t>Three areas that should be considered for both the judicial officer and for your whole team are: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800" dirty="0" smtClean="0"/>
              <a:t>Training </a:t>
            </a:r>
            <a:r>
              <a:rPr lang="en-US" sz="2800" dirty="0"/>
              <a:t>on relevant topics to the whole FTC or to the judicial role. </a:t>
            </a:r>
            <a:endParaRPr lang="en-US" sz="2800" dirty="0" smtClean="0"/>
          </a:p>
          <a:p>
            <a:pPr marL="914400" lvl="1" indent="-457200">
              <a:buFont typeface="+mj-lt"/>
              <a:buAutoNum type="arabicParenR"/>
            </a:pPr>
            <a:r>
              <a:rPr lang="en-US" sz="2800" dirty="0" smtClean="0"/>
              <a:t>Cross-training </a:t>
            </a:r>
            <a:r>
              <a:rPr lang="en-US" sz="2800" dirty="0"/>
              <a:t>within the </a:t>
            </a:r>
            <a:r>
              <a:rPr lang="en-US" sz="2800" dirty="0" smtClean="0"/>
              <a:t>operational team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800" dirty="0"/>
              <a:t>S</a:t>
            </a:r>
            <a:r>
              <a:rPr lang="en-US" sz="2800" dirty="0" smtClean="0"/>
              <a:t>hared </a:t>
            </a:r>
            <a:r>
              <a:rPr lang="en-US" sz="2800" dirty="0"/>
              <a:t>learning </a:t>
            </a:r>
            <a:r>
              <a:rPr lang="en-US" sz="2800" dirty="0" smtClean="0"/>
              <a:t>experiences, consultation, and networking with </a:t>
            </a:r>
            <a:r>
              <a:rPr lang="en-US" sz="2800" dirty="0"/>
              <a:t>other judicial officers, both from a learning perspective and from a teaching perspective when that's </a:t>
            </a:r>
            <a:r>
              <a:rPr lang="en-US" sz="2800" dirty="0" smtClean="0"/>
              <a:t>appropriate</a:t>
            </a:r>
          </a:p>
        </p:txBody>
      </p:sp>
    </p:spTree>
    <p:extLst>
      <p:ext uri="{BB962C8B-B14F-4D97-AF65-F5344CB8AC3E}">
        <p14:creationId xmlns:p14="http://schemas.microsoft.com/office/powerpoint/2010/main" val="78987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F. Length </a:t>
            </a:r>
            <a:r>
              <a:rPr lang="en-US" dirty="0"/>
              <a:t>of judicial Assignment to the FTC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best practice </a:t>
            </a:r>
            <a:r>
              <a:rPr lang="en-US" dirty="0" smtClean="0"/>
              <a:t>standard:</a:t>
            </a:r>
          </a:p>
          <a:p>
            <a:pPr marL="0" indent="0" algn="ctr">
              <a:buNone/>
            </a:pPr>
            <a:r>
              <a:rPr lang="en-US" sz="3600" dirty="0" smtClean="0"/>
              <a:t>“a </a:t>
            </a:r>
            <a:r>
              <a:rPr lang="en-US" sz="3600" dirty="0"/>
              <a:t>judge provides presides over the FTC for at least two consecutive </a:t>
            </a:r>
            <a:r>
              <a:rPr lang="en-US" sz="3600" dirty="0" smtClean="0"/>
              <a:t>years </a:t>
            </a:r>
            <a:r>
              <a:rPr lang="en-US" sz="3600" dirty="0"/>
              <a:t>to maintain continuity for children, parents and for </a:t>
            </a:r>
            <a:r>
              <a:rPr lang="en-US" sz="3600" dirty="0" smtClean="0"/>
              <a:t>families”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dirty="0" smtClean="0"/>
              <a:t> + Plan for succession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D. Interaction with 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310" y="1156854"/>
            <a:ext cx="10992490" cy="4558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3 minutes with each participant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/>
              <a:t>Strengths based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/>
              <a:t>Family Focused</a:t>
            </a:r>
          </a:p>
          <a:p>
            <a:pPr lvl="2"/>
            <a:r>
              <a:rPr lang="en-US" sz="2800" dirty="0" smtClean="0"/>
              <a:t>Ask about parenting goals</a:t>
            </a:r>
          </a:p>
          <a:p>
            <a:pPr lvl="2"/>
            <a:r>
              <a:rPr lang="en-US" sz="2800" dirty="0" smtClean="0"/>
              <a:t>Parenting Time</a:t>
            </a:r>
          </a:p>
          <a:p>
            <a:pPr lvl="2"/>
            <a:r>
              <a:rPr lang="en-US" sz="2800" dirty="0" smtClean="0"/>
              <a:t>Medical and Educational needs from parents perspective</a:t>
            </a:r>
          </a:p>
          <a:p>
            <a:pPr lvl="2"/>
            <a:r>
              <a:rPr lang="en-US" sz="2800" dirty="0" smtClean="0"/>
              <a:t>Parenting Challenges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/>
              <a:t>Explains decisions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 smtClean="0"/>
              <a:t>Allows the participant to feel heard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04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e up views of a diverse mix of 8 adult faces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" y="0"/>
            <a:ext cx="12170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2020-AR-BX-K001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Logo of Department of Children, Youth, and Families 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91" y="4747329"/>
            <a:ext cx="5423001" cy="1521725"/>
          </a:xfrm>
          <a:prstGeom prst="rect">
            <a:avLst/>
          </a:prstGeom>
        </p:spPr>
      </p:pic>
      <p:pic>
        <p:nvPicPr>
          <p:cNvPr id="5" name="Picture 4" descr="Logo of Washington State Health Care Authorit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70" y="3895467"/>
            <a:ext cx="6230125" cy="1057658"/>
          </a:xfrm>
          <a:prstGeom prst="rect">
            <a:avLst/>
          </a:prstGeom>
        </p:spPr>
      </p:pic>
      <p:pic>
        <p:nvPicPr>
          <p:cNvPr id="7" name="Picture 6" descr="Logo of Center for Children and Family Future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06" y="2493789"/>
            <a:ext cx="4527919" cy="118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 of National Family Drug Cour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12" y="3909129"/>
            <a:ext cx="2022109" cy="1261355"/>
          </a:xfrm>
          <a:prstGeom prst="rect">
            <a:avLst/>
          </a:prstGeom>
        </p:spPr>
      </p:pic>
      <p:pic>
        <p:nvPicPr>
          <p:cNvPr id="9" name="Picture 8" descr="Logo of Washington Court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23" y="2493789"/>
            <a:ext cx="3683000" cy="10154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This </a:t>
            </a:r>
            <a:r>
              <a:rPr lang="en-US" sz="1800" dirty="0"/>
              <a:t>project is supported by Grant # 2020-AR-BX-K001 awarded by the Office of Juvenile Justice and Delinquency Prevention, Office of Justice Programs, U.S. Department of Justice. The opinions, findings, and conclusions or recommendations expressed in this publication/program/exhibition are those of the author(s) and do not necessarily reflect those of the Department of </a:t>
            </a:r>
            <a:r>
              <a:rPr lang="en-US" sz="1800" dirty="0" smtClean="0"/>
              <a:t>Justice or our partner organizations.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Funding and Partners Acknowledgement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9788" y="838200"/>
            <a:ext cx="5348742" cy="16002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 Standard 2: The Role of the Judge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839788" y="2667000"/>
            <a:ext cx="5348741" cy="381158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6 basic provisions identified in the Best Practice guide regarding the role of a judicial officer</a:t>
            </a:r>
          </a:p>
          <a:p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clarity about how each member of a local Family Treatment Court supports the judicial officer their role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34" y="0"/>
            <a:ext cx="5317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moment for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the judge or commissioner of your FTC set a tone for the court that you believe is in line with best practice standards?</a:t>
            </a:r>
          </a:p>
          <a:p>
            <a:pPr lvl="1"/>
            <a:r>
              <a:rPr lang="en-US" dirty="0" smtClean="0"/>
              <a:t>Does the court feel inclusive? Are concerns addressed? Do professionals feel heard and included? Do participants feel safe and supported? Are inequities and biases addressed?</a:t>
            </a:r>
          </a:p>
          <a:p>
            <a:pPr lvl="1"/>
            <a:r>
              <a:rPr lang="en-US" dirty="0" smtClean="0"/>
              <a:t>Identify qualities that seem critical to being effective in this role.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6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r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Grafitti &quot;together&quot; with colorful paint splatters" title="Background"/>
          <p:cNvSpPr>
            <a:spLocks noGrp="1"/>
          </p:cNvSpPr>
          <p:nvPr>
            <p:ph idx="1"/>
          </p:nvPr>
        </p:nvSpPr>
        <p:spPr>
          <a:xfrm>
            <a:off x="488311" y="330200"/>
            <a:ext cx="4413889" cy="5791200"/>
          </a:xfrm>
          <a:solidFill>
            <a:srgbClr val="CECCDB">
              <a:alpha val="85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tx1"/>
                </a:solidFill>
                <a:ea typeface="+mj-ea"/>
              </a:rPr>
              <a:t>6 provisions in Best Practice 2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514350" indent="-514350">
              <a:buAutoNum type="alphaUcPeriod"/>
            </a:pPr>
            <a:r>
              <a:rPr lang="en-US" sz="3200" dirty="0" smtClean="0">
                <a:solidFill>
                  <a:schemeClr val="tx1"/>
                </a:solidFill>
              </a:rPr>
              <a:t>Convening Partners</a:t>
            </a:r>
          </a:p>
          <a:p>
            <a:pPr marL="514350" indent="-514350">
              <a:buAutoNum type="alphaUcPeriod"/>
            </a:pPr>
            <a:r>
              <a:rPr lang="en-US" sz="3200" dirty="0" smtClean="0">
                <a:solidFill>
                  <a:schemeClr val="tx1"/>
                </a:solidFill>
              </a:rPr>
              <a:t>Judicial Decision Making </a:t>
            </a:r>
          </a:p>
          <a:p>
            <a:pPr marL="514350" indent="-514350">
              <a:buAutoNum type="alphaUcPeriod"/>
            </a:pPr>
            <a:r>
              <a:rPr lang="en-US" sz="3200" dirty="0" smtClean="0">
                <a:solidFill>
                  <a:schemeClr val="tx1"/>
                </a:solidFill>
              </a:rPr>
              <a:t>Participation in FTC Pre-Court Staffing</a:t>
            </a:r>
          </a:p>
          <a:p>
            <a:pPr marL="514350" indent="-514350">
              <a:buAutoNum type="alphaUcPeriod"/>
            </a:pPr>
            <a:r>
              <a:rPr lang="en-US" sz="3200" dirty="0" smtClean="0">
                <a:solidFill>
                  <a:schemeClr val="tx1"/>
                </a:solidFill>
              </a:rPr>
              <a:t>Interaction with Participants</a:t>
            </a:r>
          </a:p>
          <a:p>
            <a:pPr marL="514350" indent="-514350">
              <a:buAutoNum type="alphaUcPeriod"/>
            </a:pPr>
            <a:r>
              <a:rPr lang="en-US" sz="3200" dirty="0" smtClean="0">
                <a:solidFill>
                  <a:schemeClr val="tx1"/>
                </a:solidFill>
              </a:rPr>
              <a:t>Professional Training</a:t>
            </a:r>
          </a:p>
          <a:p>
            <a:pPr marL="514350" indent="-514350">
              <a:buAutoNum type="alphaUcPeriod"/>
            </a:pPr>
            <a:r>
              <a:rPr lang="en-US" sz="3200" dirty="0" smtClean="0">
                <a:solidFill>
                  <a:schemeClr val="tx1"/>
                </a:solidFill>
              </a:rPr>
              <a:t>Length of Judicial Assignment to the FTC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2104292" y="0"/>
            <a:ext cx="84113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Convening Partners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2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7"/>
          <a:stretch/>
        </p:blipFill>
        <p:spPr>
          <a:xfrm>
            <a:off x="1930400" y="0"/>
            <a:ext cx="8610600" cy="683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Convening Partners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"/>
          <a:stretch/>
        </p:blipFill>
        <p:spPr>
          <a:xfrm>
            <a:off x="1930400" y="0"/>
            <a:ext cx="8610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Convening Partners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7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AOC2021_Theme</Template>
  <TotalTime>6310</TotalTime>
  <Words>594</Words>
  <Application>Microsoft Office PowerPoint</Application>
  <PresentationFormat>Widescreen</PresentationFormat>
  <Paragraphs>79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Wingdings</vt:lpstr>
      <vt:lpstr>Office Theme</vt:lpstr>
      <vt:lpstr>Washington Family Treatment Courts  Best Practice Standards Training</vt:lpstr>
      <vt:lpstr>Funding and Partners Acknowledgement</vt:lpstr>
      <vt:lpstr>Learning Goals Best Practice Standard 2: The Role of the Judge</vt:lpstr>
      <vt:lpstr>A moment for reflection</vt:lpstr>
      <vt:lpstr>PowerPoint Presentation</vt:lpstr>
      <vt:lpstr>PowerPoint Presentation</vt:lpstr>
      <vt:lpstr>A. Convening Partners</vt:lpstr>
      <vt:lpstr>A. Convening Partners</vt:lpstr>
      <vt:lpstr>A. Convening Partners</vt:lpstr>
      <vt:lpstr>Pre-court staffing quiz</vt:lpstr>
      <vt:lpstr>C. Participation in Pre-Court Staffing</vt:lpstr>
      <vt:lpstr>C. Pre-court staffing</vt:lpstr>
      <vt:lpstr>B. Judicial decision making</vt:lpstr>
      <vt:lpstr>E. Professional training</vt:lpstr>
      <vt:lpstr>F. Length of judicial Assignment to the FTC</vt:lpstr>
      <vt:lpstr>D. Interaction with Participants</vt:lpstr>
      <vt:lpstr>PowerPoint Presentation</vt:lpstr>
    </vt:vector>
  </TitlesOfParts>
  <Company>Admin for the Courts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Niles, Gini</dc:creator>
  <cp:lastModifiedBy>Fitzgerald, Meghan</cp:lastModifiedBy>
  <cp:revision>234</cp:revision>
  <dcterms:created xsi:type="dcterms:W3CDTF">2015-04-03T22:33:38Z</dcterms:created>
  <dcterms:modified xsi:type="dcterms:W3CDTF">2021-09-18T00:54:07Z</dcterms:modified>
</cp:coreProperties>
</file>