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 id="2147483756" r:id="rId8"/>
    <p:sldMasterId id="2147483768" r:id="rId9"/>
    <p:sldMasterId id="2147483780" r:id="rId10"/>
    <p:sldMasterId id="2147483792" r:id="rId11"/>
    <p:sldMasterId id="2147483816" r:id="rId12"/>
    <p:sldMasterId id="2147483828" r:id="rId13"/>
  </p:sldMasterIdLst>
  <p:sldIdLst>
    <p:sldId id="286" r:id="rId14"/>
    <p:sldId id="263" r:id="rId15"/>
    <p:sldId id="257" r:id="rId16"/>
    <p:sldId id="258" r:id="rId17"/>
    <p:sldId id="259" r:id="rId18"/>
    <p:sldId id="266" r:id="rId19"/>
    <p:sldId id="277" r:id="rId20"/>
    <p:sldId id="267" r:id="rId21"/>
    <p:sldId id="290" r:id="rId22"/>
    <p:sldId id="287" r:id="rId23"/>
    <p:sldId id="293" r:id="rId24"/>
    <p:sldId id="264" r:id="rId25"/>
    <p:sldId id="260" r:id="rId26"/>
    <p:sldId id="268" r:id="rId27"/>
    <p:sldId id="284" r:id="rId28"/>
    <p:sldId id="285" r:id="rId29"/>
    <p:sldId id="269" r:id="rId30"/>
    <p:sldId id="271" r:id="rId31"/>
    <p:sldId id="270" r:id="rId32"/>
    <p:sldId id="276" r:id="rId33"/>
    <p:sldId id="294" r:id="rId34"/>
    <p:sldId id="289" r:id="rId35"/>
    <p:sldId id="272" r:id="rId36"/>
    <p:sldId id="273" r:id="rId37"/>
    <p:sldId id="274"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90"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09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334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8107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98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7257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4388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57214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0351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3919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6251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450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41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734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067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126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8615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4359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6714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1988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1317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8144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6383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317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2300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115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460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88980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8186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1368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93943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756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382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4932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931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1843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0018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35847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1791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56712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6061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8695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3888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8780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0068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55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2928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4395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5002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1035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773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970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9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528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31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39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170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736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66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880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34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012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448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010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622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54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8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337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068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12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48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solidFill>
                  <a:srgbClr val="000000">
                    <a:tint val="75000"/>
                  </a:srgbClr>
                </a:solidFill>
              </a:rPr>
              <a:pPr/>
              <a:t>09/23/2021</a:t>
            </a:fld>
            <a:endParaRPr lang="en-US" dirty="0">
              <a:solidFill>
                <a:srgbClr val="000000">
                  <a:tint val="75000"/>
                </a:srgbClr>
              </a:solidFill>
            </a:endParaRPr>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solidFill>
                  <a:srgbClr val="000000">
                    <a:tint val="75000"/>
                  </a:srgbClr>
                </a:solidFill>
              </a:rPr>
              <a:pPr/>
              <a:t>‹#›</a:t>
            </a:fld>
            <a:endParaRPr lang="en-US" dirty="0">
              <a:solidFill>
                <a:srgbClr val="000000">
                  <a:tint val="75000"/>
                </a:srgbClr>
              </a:solidFill>
            </a:endParaRPr>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1515992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4981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24395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08881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07347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89751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6872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98437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solidFill>
                  <a:srgbClr val="000000">
                    <a:tint val="75000"/>
                  </a:srgbClr>
                </a:solidFill>
              </a:rPr>
              <a:pPr/>
              <a:t>09/23/2021</a:t>
            </a:fld>
            <a:endParaRPr lang="en-US" dirty="0">
              <a:solidFill>
                <a:srgbClr val="000000">
                  <a:tint val="75000"/>
                </a:srgbClr>
              </a:solidFill>
            </a:endParaRPr>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822616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40523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1012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08239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5530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589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3570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029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2095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534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59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8491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1588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2203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9518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448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0333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716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676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5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2303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727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950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421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55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09028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927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7232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5304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694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6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693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368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287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5630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4406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8000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797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7801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8575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069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6224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816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3205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166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6216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8643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2939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1076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08949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095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25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6350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3335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6728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5051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1813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07270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6631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2108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9069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5397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6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175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14685-C01E-4F50-8A41-BE5352B1319F}"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3B02-BB5F-4AEC-8BEF-15481A5DA9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046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6C676-87BA-4A02-B70F-7372293CA336}" type="datetimeFigureOut">
              <a:rPr lang="en-US">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5365A-E599-4526-B535-2DA2D58A520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23953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72098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39508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407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ADF67-9CEB-47A7-884D-DD076F66B8F2}"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8852-F4BC-4082-86E0-DC74C97C812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7136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solidFill>
                  <a:srgbClr val="000000">
                    <a:tint val="75000"/>
                  </a:srgbClr>
                </a:solidFill>
              </a:rPr>
              <a:pPr/>
              <a:t>09/23/2021</a:t>
            </a:fld>
            <a:endParaRPr lang="en-US">
              <a:solidFill>
                <a:srgbClr val="000000">
                  <a:tint val="75000"/>
                </a:srgbClr>
              </a:solidFill>
            </a:endParaRPr>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09418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E5273-8F08-45ED-80D0-9B83ED37E70B}"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01F14-569E-4485-8B6F-5AEA44009E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4639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1097E-C483-42C5-826A-5E4756FEA9BC}"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5A32F-9D93-49EE-8B9F-AE5400BD1D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7305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1956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1484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EBAA3-E39C-4615-B8DC-9E8D428AEB9E}" type="datetimeFigureOut">
              <a:rPr lang="en-US" smtClean="0">
                <a:solidFill>
                  <a:prstClr val="black">
                    <a:tint val="75000"/>
                  </a:prstClr>
                </a:solidFill>
              </a:rPr>
              <a:pPr/>
              <a:t>09/23/2021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EFD84-6C42-4709-B13F-0289733C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5397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6.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Standards 1-8 </a:t>
            </a:r>
            <a:endParaRPr lang="en-US" dirty="0"/>
          </a:p>
        </p:txBody>
      </p:sp>
      <p:sp>
        <p:nvSpPr>
          <p:cNvPr id="3" name="Content Placeholder 2"/>
          <p:cNvSpPr>
            <a:spLocks noGrp="1"/>
          </p:cNvSpPr>
          <p:nvPr>
            <p:ph idx="1"/>
          </p:nvPr>
        </p:nvSpPr>
        <p:spPr>
          <a:xfrm>
            <a:off x="2061556" y="1825625"/>
            <a:ext cx="8778240" cy="4351338"/>
          </a:xfrm>
        </p:spPr>
        <p:txBody>
          <a:bodyPr/>
          <a:lstStyle/>
          <a:p>
            <a:pPr marL="0" indent="0" algn="ctr">
              <a:buNone/>
            </a:pPr>
            <a:r>
              <a:rPr lang="en-US" dirty="0" smtClean="0"/>
              <a:t>Washington Family Treatment Courts will </a:t>
            </a:r>
            <a:r>
              <a:rPr lang="en-US" dirty="0"/>
              <a:t>s</a:t>
            </a:r>
            <a:r>
              <a:rPr lang="en-US" dirty="0" smtClean="0"/>
              <a:t>hare an example of a best practice standard being applied in their court.</a:t>
            </a:r>
            <a:endParaRPr lang="en-US" dirty="0"/>
          </a:p>
        </p:txBody>
      </p:sp>
    </p:spTree>
    <p:extLst>
      <p:ext uri="{BB962C8B-B14F-4D97-AF65-F5344CB8AC3E}">
        <p14:creationId xmlns:p14="http://schemas.microsoft.com/office/powerpoint/2010/main" val="1714318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Scenario Debrief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Arial" panose="020B0604020202020204" pitchFamily="34" charset="0"/>
                <a:cs typeface="Arial" panose="020B0604020202020204" pitchFamily="34" charset="0"/>
              </a:rPr>
              <a:t>Some topics that may have come up: </a:t>
            </a:r>
          </a:p>
          <a:p>
            <a:pPr marL="0" indent="0">
              <a:buNone/>
            </a:pPr>
            <a:r>
              <a:rPr lang="en-US" dirty="0" smtClean="0">
                <a:latin typeface="Arial" panose="020B0604020202020204" pitchFamily="34" charset="0"/>
                <a:cs typeface="Arial" panose="020B0604020202020204" pitchFamily="34" charset="0"/>
              </a:rPr>
              <a:t>Systemic Racism: </a:t>
            </a:r>
          </a:p>
          <a:p>
            <a:r>
              <a:rPr lang="en-US" dirty="0" smtClean="0">
                <a:latin typeface="Arial" panose="020B0604020202020204" pitchFamily="34" charset="0"/>
                <a:cs typeface="Arial" panose="020B0604020202020204" pitchFamily="34" charset="0"/>
              </a:rPr>
              <a:t>Distrust of the Court System as a whole based on treatment of Black community members</a:t>
            </a:r>
          </a:p>
          <a:p>
            <a:r>
              <a:rPr lang="en-US" dirty="0" smtClean="0">
                <a:latin typeface="Arial" panose="020B0604020202020204" pitchFamily="34" charset="0"/>
                <a:cs typeface="Arial" panose="020B0604020202020204" pitchFamily="34" charset="0"/>
              </a:rPr>
              <a:t>Stereotypes/checking </a:t>
            </a:r>
            <a:r>
              <a:rPr lang="en-US" dirty="0">
                <a:latin typeface="Arial" panose="020B0604020202020204" pitchFamily="34" charset="0"/>
                <a:cs typeface="Arial" panose="020B0604020202020204" pitchFamily="34" charset="0"/>
              </a:rPr>
              <a:t>personal </a:t>
            </a:r>
            <a:r>
              <a:rPr lang="en-US" dirty="0" smtClean="0">
                <a:latin typeface="Arial" panose="020B0604020202020204" pitchFamily="34" charset="0"/>
                <a:cs typeface="Arial" panose="020B0604020202020204" pitchFamily="34" charset="0"/>
              </a:rPr>
              <a:t>bias</a:t>
            </a:r>
          </a:p>
          <a:p>
            <a:r>
              <a:rPr lang="en-US" dirty="0" smtClean="0">
                <a:latin typeface="Arial" panose="020B0604020202020204" pitchFamily="34" charset="0"/>
                <a:cs typeface="Arial" panose="020B0604020202020204" pitchFamily="34" charset="0"/>
              </a:rPr>
              <a:t>Trauma from historic oppression</a:t>
            </a: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Power Dynamics</a:t>
            </a:r>
          </a:p>
          <a:p>
            <a:pPr marL="0" indent="0">
              <a:buNone/>
            </a:pPr>
            <a:r>
              <a:rPr lang="en-US" dirty="0" smtClean="0">
                <a:latin typeface="Arial" panose="020B0604020202020204" pitchFamily="34" charset="0"/>
                <a:cs typeface="Arial" panose="020B0604020202020204" pitchFamily="34" charset="0"/>
              </a:rPr>
              <a:t>Trauma Responses – quiet, anger, frustration, inattentiveness, misperception</a:t>
            </a:r>
          </a:p>
          <a:p>
            <a:pPr marL="0" indent="0">
              <a:buNone/>
            </a:pPr>
            <a:r>
              <a:rPr lang="en-US" dirty="0">
                <a:latin typeface="Arial" panose="020B0604020202020204" pitchFamily="34" charset="0"/>
                <a:cs typeface="Arial" panose="020B0604020202020204" pitchFamily="34" charset="0"/>
              </a:rPr>
              <a:t>Advocating for yourself vs presenting emotion in court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3689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How can we make this participant more comfortable? </a:t>
            </a:r>
          </a:p>
        </p:txBody>
      </p:sp>
      <p:sp>
        <p:nvSpPr>
          <p:cNvPr id="3" name="Content Placeholder 2"/>
          <p:cNvSpPr>
            <a:spLocks noGrp="1"/>
          </p:cNvSpPr>
          <p:nvPr>
            <p:ph idx="1"/>
          </p:nvPr>
        </p:nvSpPr>
        <p:spPr/>
        <p:txBody>
          <a:bodyPr/>
          <a:lstStyle/>
          <a:p>
            <a:pPr marL="0" indent="0">
              <a:buNone/>
            </a:pPr>
            <a:r>
              <a:rPr lang="en-US" dirty="0" smtClean="0"/>
              <a:t>Patience</a:t>
            </a:r>
          </a:p>
          <a:p>
            <a:pPr marL="0" indent="0">
              <a:buNone/>
            </a:pPr>
            <a:r>
              <a:rPr lang="en-US" dirty="0" smtClean="0"/>
              <a:t>Recognition of past experiences. Name them, talk about them when appropriate</a:t>
            </a:r>
          </a:p>
          <a:p>
            <a:pPr marL="0" indent="0">
              <a:buNone/>
            </a:pPr>
            <a:r>
              <a:rPr lang="en-US" dirty="0" smtClean="0"/>
              <a:t>Create a multicultural, trauma-sensitive environment</a:t>
            </a:r>
          </a:p>
          <a:p>
            <a:pPr marL="0" indent="0">
              <a:buNone/>
            </a:pPr>
            <a:r>
              <a:rPr lang="en-US" dirty="0" smtClean="0"/>
              <a:t>Build relationships, be humans</a:t>
            </a:r>
          </a:p>
          <a:p>
            <a:pPr marL="0" indent="0">
              <a:buNone/>
            </a:pPr>
            <a:r>
              <a:rPr lang="en-US" dirty="0" smtClean="0"/>
              <a:t>Reduce Power dynamics where possible – can your judge join a casual meeting with the coordinator? </a:t>
            </a:r>
          </a:p>
          <a:p>
            <a:pPr marL="0" indent="0">
              <a:buNone/>
            </a:pPr>
            <a:r>
              <a:rPr lang="en-US" dirty="0" smtClean="0"/>
              <a:t>Hire with an eye for people who value all of our participants and have an understanding of their experiences</a:t>
            </a:r>
          </a:p>
          <a:p>
            <a:pPr marL="0" indent="0">
              <a:buNone/>
            </a:pPr>
            <a:endParaRPr lang="en-US" dirty="0" smtClean="0"/>
          </a:p>
        </p:txBody>
      </p:sp>
    </p:spTree>
    <p:extLst>
      <p:ext uri="{BB962C8B-B14F-4D97-AF65-F5344CB8AC3E}">
        <p14:creationId xmlns:p14="http://schemas.microsoft.com/office/powerpoint/2010/main" val="631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221" y="1689184"/>
            <a:ext cx="9144000" cy="2387600"/>
          </a:xfrm>
        </p:spPr>
        <p:txBody>
          <a:bodyPr>
            <a:normAutofit fontScale="90000"/>
          </a:bodyPr>
          <a:lstStyle/>
          <a:p>
            <a:r>
              <a:rPr lang="en-US" dirty="0" smtClean="0"/>
              <a:t>Best Practice Standard 4:</a:t>
            </a:r>
            <a:br>
              <a:rPr lang="en-US" dirty="0" smtClean="0"/>
            </a:br>
            <a:r>
              <a:rPr lang="en-US" dirty="0" smtClean="0"/>
              <a:t>Early Identification, Screening and </a:t>
            </a:r>
            <a:r>
              <a:rPr lang="en-US" dirty="0" smtClean="0"/>
              <a:t>Assessment</a:t>
            </a:r>
            <a:endParaRPr lang="en-US" dirty="0"/>
          </a:p>
        </p:txBody>
      </p:sp>
      <p:sp>
        <p:nvSpPr>
          <p:cNvPr id="3" name="Subtitle 2"/>
          <p:cNvSpPr>
            <a:spLocks noGrp="1"/>
          </p:cNvSpPr>
          <p:nvPr>
            <p:ph type="subTitle" idx="1"/>
          </p:nvPr>
        </p:nvSpPr>
        <p:spPr>
          <a:xfrm>
            <a:off x="1481221" y="4853322"/>
            <a:ext cx="9144000" cy="1655762"/>
          </a:xfrm>
        </p:spPr>
        <p:txBody>
          <a:bodyPr/>
          <a:lstStyle/>
          <a:p>
            <a:r>
              <a:rPr lang="en-US" dirty="0" smtClean="0"/>
              <a:t>Pierce County </a:t>
            </a:r>
          </a:p>
          <a:p>
            <a:r>
              <a:rPr lang="en-US" dirty="0" smtClean="0"/>
              <a:t>Family Recovery Court</a:t>
            </a:r>
          </a:p>
          <a:p>
            <a:r>
              <a:rPr lang="en-US" dirty="0" smtClean="0"/>
              <a:t>Cathie Case</a:t>
            </a:r>
          </a:p>
        </p:txBody>
      </p:sp>
    </p:spTree>
    <p:extLst>
      <p:ext uri="{BB962C8B-B14F-4D97-AF65-F5344CB8AC3E}">
        <p14:creationId xmlns:p14="http://schemas.microsoft.com/office/powerpoint/2010/main" val="2006039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title="decorative image">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descr="Textured rainbow painted background">
            <a:extLst>
              <a:ext uri="{FF2B5EF4-FFF2-40B4-BE49-F238E27FC236}">
                <a16:creationId xmlns:a16="http://schemas.microsoft.com/office/drawing/2014/main" xmlns="" id="{62C8D6A0-F413-4FB9-A78F-699EC9E28E88}"/>
              </a:ext>
            </a:extLst>
          </p:cNvPr>
          <p:cNvPicPr>
            <a:picLocks noChangeAspect="1"/>
          </p:cNvPicPr>
          <p:nvPr/>
        </p:nvPicPr>
        <p:blipFill rotWithShape="1">
          <a:blip r:embed="rId2"/>
          <a:srcRect l="11207" r="4420" b="-1"/>
          <a:stretch/>
        </p:blipFill>
        <p:spPr>
          <a:xfrm>
            <a:off x="3474974" y="282838"/>
            <a:ext cx="8668512" cy="6857990"/>
          </a:xfrm>
          <a:prstGeom prst="rect">
            <a:avLst/>
          </a:prstGeom>
        </p:spPr>
      </p:pic>
      <p:sp>
        <p:nvSpPr>
          <p:cNvPr id="11" name="Rectangle 10" title="decorative image">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title="decorative image">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xmlns="" id="{BA3E2557-08FB-4079-BF56-85BDEAB8A22C}"/>
              </a:ext>
            </a:extLst>
          </p:cNvPr>
          <p:cNvSpPr txBox="1"/>
          <p:nvPr/>
        </p:nvSpPr>
        <p:spPr>
          <a:xfrm>
            <a:off x="4629150" y="5105305"/>
            <a:ext cx="7353300" cy="1200329"/>
          </a:xfrm>
          <a:prstGeom prst="rect">
            <a:avLst/>
          </a:prstGeom>
          <a:noFill/>
        </p:spPr>
        <p:txBody>
          <a:bodyPr wrap="square" rtlCol="0">
            <a:spAutoFit/>
          </a:bodyPr>
          <a:lstStyle/>
          <a:p>
            <a:r>
              <a:rPr lang="en-US" dirty="0">
                <a:solidFill>
                  <a:srgbClr val="000000"/>
                </a:solidFill>
              </a:rPr>
              <a:t>TREATMENT ASSESSMENT:</a:t>
            </a:r>
          </a:p>
          <a:p>
            <a:r>
              <a:rPr lang="en-US" dirty="0">
                <a:solidFill>
                  <a:srgbClr val="000000"/>
                </a:solidFill>
              </a:rPr>
              <a:t>Goes over program and treatment requirements, gets assessments, gets evaluated for all supportive services/needs, gets visits set up, emails to all parties with update, work on detox/inpatient if needed.</a:t>
            </a:r>
          </a:p>
        </p:txBody>
      </p:sp>
      <p:sp>
        <p:nvSpPr>
          <p:cNvPr id="8" name="TextBox 7">
            <a:extLst>
              <a:ext uri="{FF2B5EF4-FFF2-40B4-BE49-F238E27FC236}">
                <a16:creationId xmlns:a16="http://schemas.microsoft.com/office/drawing/2014/main" xmlns="" id="{A6B368EE-115D-443F-839F-03706B43D3C3}"/>
              </a:ext>
            </a:extLst>
          </p:cNvPr>
          <p:cNvSpPr txBox="1"/>
          <p:nvPr/>
        </p:nvSpPr>
        <p:spPr>
          <a:xfrm>
            <a:off x="4629150" y="3850283"/>
            <a:ext cx="6991350" cy="1200329"/>
          </a:xfrm>
          <a:prstGeom prst="rect">
            <a:avLst/>
          </a:prstGeom>
          <a:noFill/>
        </p:spPr>
        <p:txBody>
          <a:bodyPr wrap="square" rtlCol="0">
            <a:spAutoFit/>
          </a:bodyPr>
          <a:lstStyle/>
          <a:p>
            <a:r>
              <a:rPr lang="en-US" dirty="0">
                <a:solidFill>
                  <a:srgbClr val="000000"/>
                </a:solidFill>
              </a:rPr>
              <a:t>SCREENING HEARING: </a:t>
            </a:r>
          </a:p>
          <a:p>
            <a:r>
              <a:rPr lang="en-US" dirty="0">
                <a:solidFill>
                  <a:srgbClr val="000000"/>
                </a:solidFill>
              </a:rPr>
              <a:t>Parent’s Attorney needs to explain program and documents</a:t>
            </a:r>
          </a:p>
          <a:p>
            <a:r>
              <a:rPr lang="en-US" dirty="0">
                <a:solidFill>
                  <a:srgbClr val="000000"/>
                </a:solidFill>
              </a:rPr>
              <a:t>Parent can participate in Treatment early (no need to wait until screening hearing to get Tx date).</a:t>
            </a:r>
          </a:p>
        </p:txBody>
      </p:sp>
      <p:sp>
        <p:nvSpPr>
          <p:cNvPr id="7" name="TextBox 6">
            <a:extLst>
              <a:ext uri="{FF2B5EF4-FFF2-40B4-BE49-F238E27FC236}">
                <a16:creationId xmlns:a16="http://schemas.microsoft.com/office/drawing/2014/main" xmlns="" id="{0496B09E-E4D1-4729-9A5E-E0DB8F85E459}"/>
              </a:ext>
            </a:extLst>
          </p:cNvPr>
          <p:cNvSpPr txBox="1"/>
          <p:nvPr/>
        </p:nvSpPr>
        <p:spPr>
          <a:xfrm>
            <a:off x="4704238" y="3065502"/>
            <a:ext cx="6641181" cy="646331"/>
          </a:xfrm>
          <a:prstGeom prst="rect">
            <a:avLst/>
          </a:prstGeom>
          <a:noFill/>
        </p:spPr>
        <p:txBody>
          <a:bodyPr wrap="square" rtlCol="0">
            <a:spAutoFit/>
          </a:bodyPr>
          <a:lstStyle/>
          <a:p>
            <a:r>
              <a:rPr lang="en-US" dirty="0">
                <a:solidFill>
                  <a:srgbClr val="000000"/>
                </a:solidFill>
              </a:rPr>
              <a:t>It is never too late: screening within 6 months but special circumstances could apply.</a:t>
            </a:r>
          </a:p>
        </p:txBody>
      </p:sp>
      <p:sp>
        <p:nvSpPr>
          <p:cNvPr id="6" name="TextBox 5">
            <a:extLst>
              <a:ext uri="{FF2B5EF4-FFF2-40B4-BE49-F238E27FC236}">
                <a16:creationId xmlns:a16="http://schemas.microsoft.com/office/drawing/2014/main" xmlns="" id="{F4B43C33-6760-416B-8055-2E250E95A6AE}"/>
              </a:ext>
            </a:extLst>
          </p:cNvPr>
          <p:cNvSpPr txBox="1"/>
          <p:nvPr/>
        </p:nvSpPr>
        <p:spPr>
          <a:xfrm>
            <a:off x="5652267" y="2280721"/>
            <a:ext cx="6641181" cy="646331"/>
          </a:xfrm>
          <a:prstGeom prst="rect">
            <a:avLst/>
          </a:prstGeom>
          <a:noFill/>
        </p:spPr>
        <p:txBody>
          <a:bodyPr wrap="square" rtlCol="0">
            <a:spAutoFit/>
          </a:bodyPr>
          <a:lstStyle/>
          <a:p>
            <a:r>
              <a:rPr lang="en-US" dirty="0">
                <a:solidFill>
                  <a:srgbClr val="000000"/>
                </a:solidFill>
              </a:rPr>
              <a:t>SHELTER CARE-FF IDENTIFICATION:</a:t>
            </a:r>
          </a:p>
          <a:p>
            <a:r>
              <a:rPr lang="en-US" dirty="0">
                <a:solidFill>
                  <a:srgbClr val="000000"/>
                </a:solidFill>
              </a:rPr>
              <a:t>Parent’s Attorney referrals</a:t>
            </a:r>
          </a:p>
        </p:txBody>
      </p:sp>
      <p:sp>
        <p:nvSpPr>
          <p:cNvPr id="5" name="TextBox 4">
            <a:extLst>
              <a:ext uri="{FF2B5EF4-FFF2-40B4-BE49-F238E27FC236}">
                <a16:creationId xmlns:a16="http://schemas.microsoft.com/office/drawing/2014/main" xmlns="" id="{41B25B1E-678E-4775-B625-2AF230F249BF}"/>
              </a:ext>
            </a:extLst>
          </p:cNvPr>
          <p:cNvSpPr txBox="1"/>
          <p:nvPr/>
        </p:nvSpPr>
        <p:spPr>
          <a:xfrm>
            <a:off x="4794591" y="937696"/>
            <a:ext cx="6825909" cy="1200329"/>
          </a:xfrm>
          <a:prstGeom prst="rect">
            <a:avLst/>
          </a:prstGeom>
          <a:noFill/>
        </p:spPr>
        <p:txBody>
          <a:bodyPr wrap="square" rtlCol="0">
            <a:spAutoFit/>
          </a:bodyPr>
          <a:lstStyle/>
          <a:p>
            <a:r>
              <a:rPr lang="en-US" dirty="0">
                <a:solidFill>
                  <a:srgbClr val="000000"/>
                </a:solidFill>
              </a:rPr>
              <a:t>PRE SHELTER CARE IDENTIFICATION: </a:t>
            </a:r>
          </a:p>
          <a:p>
            <a:r>
              <a:rPr lang="en-US" dirty="0">
                <a:solidFill>
                  <a:srgbClr val="000000"/>
                </a:solidFill>
              </a:rPr>
              <a:t>Working together: </a:t>
            </a:r>
          </a:p>
          <a:p>
            <a:r>
              <a:rPr lang="en-US" dirty="0">
                <a:solidFill>
                  <a:srgbClr val="000000"/>
                </a:solidFill>
              </a:rPr>
              <a:t>Department, Treatment, and Parent’s Attorney and getting early screening hearings (early engagement)</a:t>
            </a:r>
          </a:p>
        </p:txBody>
      </p:sp>
      <p:sp>
        <p:nvSpPr>
          <p:cNvPr id="3" name="Subtitle 2">
            <a:extLst>
              <a:ext uri="{FF2B5EF4-FFF2-40B4-BE49-F238E27FC236}">
                <a16:creationId xmlns:a16="http://schemas.microsoft.com/office/drawing/2014/main" xmlns="" id="{80C3EAA6-78B0-48AA-9374-F1A33F38C807}"/>
              </a:ext>
            </a:extLst>
          </p:cNvPr>
          <p:cNvSpPr>
            <a:spLocks noGrp="1"/>
          </p:cNvSpPr>
          <p:nvPr>
            <p:ph type="subTitle" idx="1"/>
          </p:nvPr>
        </p:nvSpPr>
        <p:spPr>
          <a:xfrm>
            <a:off x="477980" y="4872922"/>
            <a:ext cx="4023359" cy="1208141"/>
          </a:xfrm>
        </p:spPr>
        <p:txBody>
          <a:bodyPr>
            <a:normAutofit fontScale="92500" lnSpcReduction="20000"/>
          </a:bodyPr>
          <a:lstStyle/>
          <a:p>
            <a:r>
              <a:rPr lang="en-US" sz="2000" dirty="0"/>
              <a:t>Treatment Provider</a:t>
            </a:r>
          </a:p>
          <a:p>
            <a:r>
              <a:rPr lang="en-US" sz="2000" dirty="0"/>
              <a:t>Department</a:t>
            </a:r>
          </a:p>
          <a:p>
            <a:r>
              <a:rPr lang="en-US" sz="2000" dirty="0"/>
              <a:t>Parent Attorney</a:t>
            </a:r>
          </a:p>
        </p:txBody>
      </p:sp>
      <p:sp>
        <p:nvSpPr>
          <p:cNvPr id="2" name="Title 1">
            <a:extLst>
              <a:ext uri="{FF2B5EF4-FFF2-40B4-BE49-F238E27FC236}">
                <a16:creationId xmlns:a16="http://schemas.microsoft.com/office/drawing/2014/main" xmlns="" id="{B3DA610D-AD6C-423A-B8C4-20465D3ED750}"/>
              </a:ext>
            </a:extLst>
          </p:cNvPr>
          <p:cNvSpPr>
            <a:spLocks noGrp="1"/>
          </p:cNvSpPr>
          <p:nvPr>
            <p:ph type="ctrTitle"/>
          </p:nvPr>
        </p:nvSpPr>
        <p:spPr>
          <a:xfrm>
            <a:off x="477981" y="1122363"/>
            <a:ext cx="4023360" cy="3204134"/>
          </a:xfrm>
        </p:spPr>
        <p:txBody>
          <a:bodyPr anchor="b">
            <a:normAutofit fontScale="90000"/>
          </a:bodyPr>
          <a:lstStyle/>
          <a:p>
            <a:r>
              <a:rPr lang="en-US" sz="4800" dirty="0"/>
              <a:t>Best Practice Standard 4: Early Identification, Screening, and Assessment</a:t>
            </a:r>
          </a:p>
        </p:txBody>
      </p:sp>
    </p:spTree>
    <p:extLst>
      <p:ext uri="{BB962C8B-B14F-4D97-AF65-F5344CB8AC3E}">
        <p14:creationId xmlns:p14="http://schemas.microsoft.com/office/powerpoint/2010/main" val="164237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9621" y="1919121"/>
            <a:ext cx="9144000" cy="2387600"/>
          </a:xfrm>
        </p:spPr>
        <p:txBody>
          <a:bodyPr>
            <a:normAutofit fontScale="90000"/>
          </a:bodyPr>
          <a:lstStyle/>
          <a:p>
            <a:r>
              <a:rPr lang="en-US" dirty="0" smtClean="0"/>
              <a:t>Best Practice Standard 5: </a:t>
            </a:r>
            <a:br>
              <a:rPr lang="en-US" dirty="0" smtClean="0"/>
            </a:br>
            <a:r>
              <a:rPr lang="en-US" dirty="0" smtClean="0"/>
              <a:t>Timely, High-Quality, and Appropriate Substance Use Disorder Treatment</a:t>
            </a:r>
            <a:endParaRPr lang="en-US" dirty="0"/>
          </a:p>
        </p:txBody>
      </p:sp>
      <p:sp>
        <p:nvSpPr>
          <p:cNvPr id="3" name="Subtitle 2"/>
          <p:cNvSpPr>
            <a:spLocks noGrp="1"/>
          </p:cNvSpPr>
          <p:nvPr>
            <p:ph type="subTitle" idx="1"/>
          </p:nvPr>
        </p:nvSpPr>
        <p:spPr>
          <a:xfrm>
            <a:off x="1320800" y="4366712"/>
            <a:ext cx="9144000" cy="1655762"/>
          </a:xfrm>
        </p:spPr>
        <p:txBody>
          <a:bodyPr/>
          <a:lstStyle/>
          <a:p>
            <a:r>
              <a:rPr lang="en-US" dirty="0"/>
              <a:t>Zach </a:t>
            </a:r>
            <a:r>
              <a:rPr lang="en-US" dirty="0" err="1"/>
              <a:t>Mezel</a:t>
            </a:r>
            <a:r>
              <a:rPr lang="en-US" dirty="0"/>
              <a:t> </a:t>
            </a:r>
            <a:endParaRPr lang="en-US" dirty="0" smtClean="0"/>
          </a:p>
          <a:p>
            <a:r>
              <a:rPr lang="en-US" dirty="0" smtClean="0"/>
              <a:t>Pierce County </a:t>
            </a:r>
            <a:endParaRPr lang="en-US" dirty="0" smtClean="0"/>
          </a:p>
          <a:p>
            <a:r>
              <a:rPr lang="en-US" dirty="0" smtClean="0"/>
              <a:t>Family Treatment Court </a:t>
            </a:r>
          </a:p>
        </p:txBody>
      </p:sp>
    </p:spTree>
    <p:extLst>
      <p:ext uri="{BB962C8B-B14F-4D97-AF65-F5344CB8AC3E}">
        <p14:creationId xmlns:p14="http://schemas.microsoft.com/office/powerpoint/2010/main" val="2912984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Timely, High-Quality, and Appropriate Substance Use Disorder Treatment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Brief Summary from 2019 Best Practice Standards: </a:t>
            </a:r>
            <a:r>
              <a:rPr lang="en-US" i="0" u="none" strike="noStrike" dirty="0">
                <a:solidFill>
                  <a:srgbClr val="000000"/>
                </a:solidFill>
                <a:effectLst/>
                <a:latin typeface="Arial" panose="020B0604020202020204" pitchFamily="34" charset="0"/>
              </a:rPr>
              <a:t>Substance use disorder (SUD) treatment is provided to meet the individual and unique substance-related clinical and supportive needs of persons with SUDs. For participants in family treatment court (FTC), it is important that the SUD treatment agency or clinician provide services in the context of the participants’ family relationships, particularly the parent-child dyad, and understand the importance of and responsibility for ensuring child safety within the Adoption and Safe Families Act timeline for child permanency. A Treatment provider’s continuum of services includes early identification, screening, and brief intervention; comprehensive standardized assessment; stabilization; appropriate, manualized, evidence-based treatment including medications if warranted; ongoing communication with the FTC team; and continuing care. The parent, child, and family treatment plan is based on individualized and assessed needs and strengths and is provided in a timely manner including concurrent treatment of mental health and physical health.</a:t>
            </a:r>
            <a:r>
              <a:rPr lang="en-US" b="0" i="0" u="none" strike="noStrike" dirty="0">
                <a:solidFill>
                  <a:srgbClr val="000000"/>
                </a:solidFill>
                <a:effectLst/>
                <a:latin typeface="Arial" panose="020B0604020202020204" pitchFamily="34" charset="0"/>
              </a:rPr>
              <a:t> </a:t>
            </a:r>
            <a:endParaRPr lang="en-US" sz="4800" dirty="0">
              <a:effectLst/>
            </a:endParaRPr>
          </a:p>
          <a:p>
            <a:endParaRPr lang="en-US" dirty="0"/>
          </a:p>
        </p:txBody>
      </p:sp>
    </p:spTree>
    <p:extLst>
      <p:ext uri="{BB962C8B-B14F-4D97-AF65-F5344CB8AC3E}">
        <p14:creationId xmlns:p14="http://schemas.microsoft.com/office/powerpoint/2010/main" val="2044008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Timely, High-Quality, and Appropriate Substance Use Disorder Treatment</a:t>
            </a:r>
          </a:p>
        </p:txBody>
      </p:sp>
      <p:sp>
        <p:nvSpPr>
          <p:cNvPr id="3" name="Content Placeholder 2"/>
          <p:cNvSpPr>
            <a:spLocks noGrp="1"/>
          </p:cNvSpPr>
          <p:nvPr>
            <p:ph idx="1"/>
          </p:nvPr>
        </p:nvSpPr>
        <p:spPr>
          <a:xfrm>
            <a:off x="838200" y="1825625"/>
            <a:ext cx="10515600" cy="5159966"/>
          </a:xfrm>
        </p:spPr>
        <p:txBody>
          <a:bodyPr>
            <a:normAutofit lnSpcReduction="10000"/>
          </a:bodyPr>
          <a:lstStyle/>
          <a:p>
            <a:r>
              <a:rPr lang="en-US" dirty="0"/>
              <a:t>Pierce County Alliance Family Recovery Court has two SUD counselors working directly with all FRC participants entering the program</a:t>
            </a:r>
          </a:p>
          <a:p>
            <a:r>
              <a:rPr lang="en-US" dirty="0"/>
              <a:t>Treatment Providers participate in weekly staffing, FTDM staffing and PP staffing to discuss participant progress, barriers to success and level of care</a:t>
            </a:r>
          </a:p>
          <a:p>
            <a:r>
              <a:rPr lang="en-US" dirty="0"/>
              <a:t>Specific unique needs ideally identified in assessment process, continually evaluated and adjusted as necessary through FTC/Treatment Process</a:t>
            </a:r>
          </a:p>
          <a:p>
            <a:r>
              <a:rPr lang="en-US" dirty="0"/>
              <a:t>Focus on integrating expedited access to treatment</a:t>
            </a:r>
          </a:p>
          <a:p>
            <a:r>
              <a:rPr lang="en-US" dirty="0"/>
              <a:t>Curriculum that incorporates SUD and parenting skills</a:t>
            </a:r>
          </a:p>
          <a:p>
            <a:r>
              <a:rPr lang="en-US" dirty="0"/>
              <a:t>Incorporation of SUD and DCYF goals into milestones for better participant understanding</a:t>
            </a:r>
          </a:p>
          <a:p>
            <a:endParaRPr lang="en-US" dirty="0"/>
          </a:p>
          <a:p>
            <a:endParaRPr lang="en-US" dirty="0"/>
          </a:p>
        </p:txBody>
      </p:sp>
    </p:spTree>
    <p:extLst>
      <p:ext uri="{BB962C8B-B14F-4D97-AF65-F5344CB8AC3E}">
        <p14:creationId xmlns:p14="http://schemas.microsoft.com/office/powerpoint/2010/main" val="149123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7537" y="1963069"/>
            <a:ext cx="9144000" cy="2387600"/>
          </a:xfrm>
        </p:spPr>
        <p:txBody>
          <a:bodyPr>
            <a:normAutofit fontScale="90000"/>
          </a:bodyPr>
          <a:lstStyle/>
          <a:p>
            <a:r>
              <a:rPr lang="en-US" dirty="0" smtClean="0"/>
              <a:t>Best Practice Standard 6: </a:t>
            </a:r>
            <a:br>
              <a:rPr lang="en-US" dirty="0" smtClean="0"/>
            </a:br>
            <a:r>
              <a:rPr lang="en-US" dirty="0" smtClean="0"/>
              <a:t>Comprehensive Case Management, Services, and Support for Families </a:t>
            </a:r>
            <a:endParaRPr lang="en-US" dirty="0"/>
          </a:p>
        </p:txBody>
      </p:sp>
      <p:sp>
        <p:nvSpPr>
          <p:cNvPr id="3" name="Subtitle 2"/>
          <p:cNvSpPr>
            <a:spLocks noGrp="1"/>
          </p:cNvSpPr>
          <p:nvPr>
            <p:ph type="subTitle" idx="1"/>
          </p:nvPr>
        </p:nvSpPr>
        <p:spPr>
          <a:xfrm>
            <a:off x="1411705" y="4799848"/>
            <a:ext cx="9144000" cy="1655762"/>
          </a:xfrm>
        </p:spPr>
        <p:txBody>
          <a:bodyPr/>
          <a:lstStyle/>
          <a:p>
            <a:r>
              <a:rPr lang="en-US" dirty="0" smtClean="0"/>
              <a:t>Mason County </a:t>
            </a:r>
          </a:p>
          <a:p>
            <a:r>
              <a:rPr lang="en-US" dirty="0" smtClean="0"/>
              <a:t>Family Therapeutic Court </a:t>
            </a:r>
          </a:p>
          <a:p>
            <a:r>
              <a:rPr lang="en-US" dirty="0" smtClean="0"/>
              <a:t>Renee Cullop, Daniel Goodell</a:t>
            </a:r>
            <a:endParaRPr lang="en-US" dirty="0"/>
          </a:p>
        </p:txBody>
      </p:sp>
    </p:spTree>
    <p:extLst>
      <p:ext uri="{BB962C8B-B14F-4D97-AF65-F5344CB8AC3E}">
        <p14:creationId xmlns:p14="http://schemas.microsoft.com/office/powerpoint/2010/main" val="3222619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title="Screetshot of needs assessment"/>
          <p:cNvGraphicFramePr>
            <a:graphicFrameLocks noChangeAspect="1"/>
          </p:cNvGraphicFramePr>
          <p:nvPr>
            <p:extLst>
              <p:ext uri="{D42A27DB-BD31-4B8C-83A1-F6EECF244321}">
                <p14:modId xmlns:p14="http://schemas.microsoft.com/office/powerpoint/2010/main" val="122800153"/>
              </p:ext>
            </p:extLst>
          </p:nvPr>
        </p:nvGraphicFramePr>
        <p:xfrm>
          <a:off x="3549536" y="-3536"/>
          <a:ext cx="5137264" cy="6830338"/>
        </p:xfrm>
        <a:graphic>
          <a:graphicData uri="http://schemas.openxmlformats.org/presentationml/2006/ole">
            <mc:AlternateContent xmlns:mc="http://schemas.openxmlformats.org/markup-compatibility/2006">
              <mc:Choice xmlns:v="urn:schemas-microsoft-com:vml" Requires="v">
                <p:oleObj spid="_x0000_s1045" name="Document" r:id="rId3" imgW="6854982" imgH="9114979" progId="Word.Document.12">
                  <p:embed/>
                </p:oleObj>
              </mc:Choice>
              <mc:Fallback>
                <p:oleObj name="Document" r:id="rId3" imgW="6854982" imgH="9114979" progId="Word.Document.12">
                  <p:embed/>
                  <p:pic>
                    <p:nvPicPr>
                      <p:cNvPr id="0" name=""/>
                      <p:cNvPicPr/>
                      <p:nvPr/>
                    </p:nvPicPr>
                    <p:blipFill>
                      <a:blip r:embed="rId4"/>
                      <a:stretch>
                        <a:fillRect/>
                      </a:stretch>
                    </p:blipFill>
                    <p:spPr>
                      <a:xfrm>
                        <a:off x="3549536" y="-3536"/>
                        <a:ext cx="5137264" cy="6830338"/>
                      </a:xfrm>
                      <a:prstGeom prst="rect">
                        <a:avLst/>
                      </a:prstGeom>
                    </p:spPr>
                  </p:pic>
                </p:oleObj>
              </mc:Fallback>
            </mc:AlternateContent>
          </a:graphicData>
        </a:graphic>
      </p:graphicFrame>
    </p:spTree>
    <p:extLst>
      <p:ext uri="{BB962C8B-B14F-4D97-AF65-F5344CB8AC3E}">
        <p14:creationId xmlns:p14="http://schemas.microsoft.com/office/powerpoint/2010/main" val="3339681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6358" y="1598278"/>
            <a:ext cx="9144000" cy="2387600"/>
          </a:xfrm>
        </p:spPr>
        <p:txBody>
          <a:bodyPr>
            <a:normAutofit fontScale="90000"/>
          </a:bodyPr>
          <a:lstStyle/>
          <a:p>
            <a:r>
              <a:rPr lang="en-US" dirty="0" smtClean="0"/>
              <a:t>Best Practice Standard 7: </a:t>
            </a:r>
            <a:br>
              <a:rPr lang="en-US" dirty="0" smtClean="0"/>
            </a:br>
            <a:r>
              <a:rPr lang="en-US" dirty="0" smtClean="0"/>
              <a:t>Therapeutic Responses to Behavior </a:t>
            </a:r>
            <a:endParaRPr lang="en-US" dirty="0"/>
          </a:p>
        </p:txBody>
      </p:sp>
      <p:sp>
        <p:nvSpPr>
          <p:cNvPr id="3" name="Subtitle 2"/>
          <p:cNvSpPr>
            <a:spLocks noGrp="1"/>
          </p:cNvSpPr>
          <p:nvPr>
            <p:ph type="subTitle" idx="1"/>
          </p:nvPr>
        </p:nvSpPr>
        <p:spPr>
          <a:xfrm>
            <a:off x="1315453" y="4735680"/>
            <a:ext cx="9144000" cy="1655762"/>
          </a:xfrm>
        </p:spPr>
        <p:txBody>
          <a:bodyPr/>
          <a:lstStyle/>
          <a:p>
            <a:r>
              <a:rPr lang="en-US" dirty="0" smtClean="0"/>
              <a:t>Cowlitz County </a:t>
            </a:r>
          </a:p>
          <a:p>
            <a:r>
              <a:rPr lang="en-US" dirty="0" smtClean="0"/>
              <a:t>Hope Court </a:t>
            </a:r>
          </a:p>
          <a:p>
            <a:r>
              <a:rPr lang="en-US" dirty="0" smtClean="0"/>
              <a:t>Michael Evans, Adam </a:t>
            </a:r>
            <a:r>
              <a:rPr lang="en-US" dirty="0" err="1" smtClean="0"/>
              <a:t>Pithan</a:t>
            </a:r>
            <a:r>
              <a:rPr lang="en-US" dirty="0" smtClean="0"/>
              <a:t>, Jade Cassio</a:t>
            </a:r>
            <a:endParaRPr lang="en-US" dirty="0"/>
          </a:p>
        </p:txBody>
      </p:sp>
    </p:spTree>
    <p:extLst>
      <p:ext uri="{BB962C8B-B14F-4D97-AF65-F5344CB8AC3E}">
        <p14:creationId xmlns:p14="http://schemas.microsoft.com/office/powerpoint/2010/main" val="201648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 Standard 1: Organization &amp; Structure</a:t>
            </a:r>
            <a:endParaRPr lang="en-US" dirty="0"/>
          </a:p>
        </p:txBody>
      </p:sp>
      <p:sp>
        <p:nvSpPr>
          <p:cNvPr id="3" name="Subtitle 2"/>
          <p:cNvSpPr>
            <a:spLocks noGrp="1"/>
          </p:cNvSpPr>
          <p:nvPr>
            <p:ph type="subTitle" idx="1"/>
          </p:nvPr>
        </p:nvSpPr>
        <p:spPr>
          <a:xfrm>
            <a:off x="1524000" y="4377406"/>
            <a:ext cx="9144000" cy="1655762"/>
          </a:xfrm>
        </p:spPr>
        <p:txBody>
          <a:bodyPr/>
          <a:lstStyle/>
          <a:p>
            <a:r>
              <a:rPr lang="en-US" dirty="0" smtClean="0"/>
              <a:t>Okanogan County </a:t>
            </a:r>
          </a:p>
          <a:p>
            <a:r>
              <a:rPr lang="en-US" dirty="0" smtClean="0"/>
              <a:t>Family Treatment Court </a:t>
            </a:r>
          </a:p>
          <a:p>
            <a:r>
              <a:rPr lang="en-US" dirty="0"/>
              <a:t>Krisana Shrable </a:t>
            </a:r>
          </a:p>
          <a:p>
            <a:endParaRPr lang="en-US" dirty="0"/>
          </a:p>
        </p:txBody>
      </p:sp>
    </p:spTree>
    <p:extLst>
      <p:ext uri="{BB962C8B-B14F-4D97-AF65-F5344CB8AC3E}">
        <p14:creationId xmlns:p14="http://schemas.microsoft.com/office/powerpoint/2010/main" val="2665547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wlitz county logo"/>
          <p:cNvPicPr>
            <a:picLocks noChangeAspect="1"/>
          </p:cNvPicPr>
          <p:nvPr/>
        </p:nvPicPr>
        <p:blipFill>
          <a:blip r:embed="rId2"/>
          <a:stretch>
            <a:fillRect/>
          </a:stretch>
        </p:blipFill>
        <p:spPr>
          <a:xfrm>
            <a:off x="7494747" y="378597"/>
            <a:ext cx="4249221" cy="6112079"/>
          </a:xfrm>
          <a:prstGeom prst="rect">
            <a:avLst/>
          </a:prstGeom>
        </p:spPr>
      </p:pic>
      <p:sp>
        <p:nvSpPr>
          <p:cNvPr id="3" name="Subtitle 2"/>
          <p:cNvSpPr>
            <a:spLocks noGrp="1"/>
          </p:cNvSpPr>
          <p:nvPr>
            <p:ph type="subTitle" idx="1"/>
          </p:nvPr>
        </p:nvSpPr>
        <p:spPr>
          <a:xfrm>
            <a:off x="78155" y="1999063"/>
            <a:ext cx="6987326" cy="4491613"/>
          </a:xfrm>
        </p:spPr>
        <p:txBody>
          <a:bodyPr>
            <a:normAutofit/>
          </a:bodyPr>
          <a:lstStyle/>
          <a:p>
            <a:pPr algn="l"/>
            <a:r>
              <a:rPr lang="en-US" sz="3600" b="1" dirty="0" smtClean="0"/>
              <a:t>Cowlitz County HOPE Court</a:t>
            </a:r>
          </a:p>
          <a:p>
            <a:pPr algn="l"/>
            <a:r>
              <a:rPr lang="en-US" sz="2800" dirty="0" smtClean="0"/>
              <a:t>Judge Michael Evans</a:t>
            </a:r>
          </a:p>
          <a:p>
            <a:pPr algn="l"/>
            <a:r>
              <a:rPr lang="en-US" sz="2800" dirty="0" smtClean="0"/>
              <a:t>Adam Pithan – Therapeutic Courts Manager</a:t>
            </a:r>
          </a:p>
          <a:p>
            <a:pPr algn="l"/>
            <a:r>
              <a:rPr lang="en-US" sz="2800" dirty="0" smtClean="0"/>
              <a:t>Jade Cassio – HOPE Court Case Manager</a:t>
            </a:r>
            <a:endParaRPr lang="en-US" sz="2800" dirty="0"/>
          </a:p>
        </p:txBody>
      </p:sp>
      <p:sp>
        <p:nvSpPr>
          <p:cNvPr id="2" name="Title 1"/>
          <p:cNvSpPr>
            <a:spLocks noGrp="1"/>
          </p:cNvSpPr>
          <p:nvPr>
            <p:ph type="ctrTitle"/>
          </p:nvPr>
        </p:nvSpPr>
        <p:spPr>
          <a:xfrm>
            <a:off x="78155" y="190173"/>
            <a:ext cx="7330830" cy="818012"/>
          </a:xfrm>
        </p:spPr>
        <p:txBody>
          <a:bodyPr>
            <a:noAutofit/>
          </a:bodyPr>
          <a:lstStyle/>
          <a:p>
            <a:r>
              <a:rPr lang="en-US" sz="4000" u="sng" dirty="0" smtClean="0"/>
              <a:t>Therapeutic Responses to Behavior</a:t>
            </a:r>
            <a:endParaRPr lang="en-US" sz="4800" u="sng" dirty="0"/>
          </a:p>
        </p:txBody>
      </p:sp>
    </p:spTree>
    <p:extLst>
      <p:ext uri="{BB962C8B-B14F-4D97-AF65-F5344CB8AC3E}">
        <p14:creationId xmlns:p14="http://schemas.microsoft.com/office/powerpoint/2010/main" val="713905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 7 Scenario (on website and chat)</a:t>
            </a:r>
            <a:endParaRPr lang="en-US" dirty="0"/>
          </a:p>
        </p:txBody>
      </p:sp>
      <p:sp>
        <p:nvSpPr>
          <p:cNvPr id="3" name="Content Placeholder 2"/>
          <p:cNvSpPr>
            <a:spLocks noGrp="1"/>
          </p:cNvSpPr>
          <p:nvPr>
            <p:ph idx="1"/>
          </p:nvPr>
        </p:nvSpPr>
        <p:spPr>
          <a:xfrm>
            <a:off x="714895" y="1463040"/>
            <a:ext cx="11022676" cy="4954385"/>
          </a:xfrm>
        </p:spPr>
        <p:txBody>
          <a:bodyPr>
            <a:normAutofit fontScale="92500" lnSpcReduction="20000"/>
          </a:bodyPr>
          <a:lstStyle/>
          <a:p>
            <a:pPr marL="0" indent="0" fontAlgn="base">
              <a:buNone/>
            </a:pPr>
            <a:r>
              <a:rPr lang="en-US" dirty="0"/>
              <a:t>Amber successfully completed long term inpatient treatment three weeks ago and returned to the community. Her children (ages 8 months and 2 ½ years) are on a Trial Return Home (they were placed with her while she was inpatient).  Amber is struggling to attend all of her services and feels overwhelmed. She just passed her 6 month sober date. Although Amber has provided all random UAs (results negative), she is not making all of her outpatient groups. Amber is supposed to attend two sober supports/week and didn’t turn in any slips.  </a:t>
            </a:r>
          </a:p>
          <a:p>
            <a:pPr fontAlgn="base"/>
            <a:r>
              <a:rPr lang="en-US" dirty="0"/>
              <a:t>What might be the underlying cause of Amber’s attendance/compliance struggles?</a:t>
            </a:r>
          </a:p>
          <a:p>
            <a:pPr fontAlgn="base"/>
            <a:r>
              <a:rPr lang="en-US" dirty="0"/>
              <a:t>Identify the specific behavior(s) we are helping Amber to change (hint, there are more than one)</a:t>
            </a:r>
          </a:p>
          <a:p>
            <a:pPr fontAlgn="base"/>
            <a:r>
              <a:rPr lang="en-US" dirty="0"/>
              <a:t>What therapeutic response might support Amber’s continued success?</a:t>
            </a:r>
          </a:p>
          <a:p>
            <a:pPr fontAlgn="base"/>
            <a:r>
              <a:rPr lang="en-US" dirty="0"/>
              <a:t>Are there other responses you’d like to suggest for Amber?</a:t>
            </a:r>
          </a:p>
          <a:p>
            <a:pPr marL="0" indent="0">
              <a:buNone/>
            </a:pPr>
            <a:endParaRPr lang="en-US" dirty="0"/>
          </a:p>
        </p:txBody>
      </p:sp>
    </p:spTree>
    <p:extLst>
      <p:ext uri="{BB962C8B-B14F-4D97-AF65-F5344CB8AC3E}">
        <p14:creationId xmlns:p14="http://schemas.microsoft.com/office/powerpoint/2010/main" val="2775462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Debrief</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What behavior(s) did you identify in this scenario?</a:t>
            </a:r>
          </a:p>
          <a:p>
            <a:r>
              <a:rPr lang="en-US" dirty="0" smtClean="0"/>
              <a:t>Time-management, meeting commitments, prioritizing </a:t>
            </a:r>
          </a:p>
          <a:p>
            <a:r>
              <a:rPr lang="en-US" dirty="0" smtClean="0"/>
              <a:t>Reaching out for help when overwhelmed</a:t>
            </a:r>
          </a:p>
          <a:p>
            <a:r>
              <a:rPr lang="en-US" dirty="0" smtClean="0"/>
              <a:t>Timely and honest accounting of needs</a:t>
            </a:r>
          </a:p>
          <a:p>
            <a:pPr marL="0" indent="0">
              <a:buNone/>
            </a:pPr>
            <a:r>
              <a:rPr lang="en-US" b="1" dirty="0" smtClean="0"/>
              <a:t>Some praise deserved for</a:t>
            </a:r>
            <a:r>
              <a:rPr lang="en-US" dirty="0" smtClean="0"/>
              <a:t>: </a:t>
            </a:r>
          </a:p>
          <a:p>
            <a:pPr marL="0" indent="0">
              <a:buNone/>
            </a:pPr>
            <a:r>
              <a:rPr lang="en-US" dirty="0" smtClean="0"/>
              <a:t>Six month sober date, making UAs, kids are safe</a:t>
            </a:r>
          </a:p>
          <a:p>
            <a:pPr marL="0" indent="0">
              <a:buNone/>
            </a:pPr>
            <a:r>
              <a:rPr lang="en-US" b="1" dirty="0" smtClean="0"/>
              <a:t>Information Needed</a:t>
            </a:r>
            <a:r>
              <a:rPr lang="en-US" dirty="0" smtClean="0"/>
              <a:t>: Does she have transportation? Does she have childcare during meetings? Health needs? Emotional Needs? Has she talked to providers? Is she being honest?</a:t>
            </a:r>
          </a:p>
          <a:p>
            <a:pPr marL="0" indent="0">
              <a:buNone/>
            </a:pPr>
            <a:endParaRPr lang="en-US" dirty="0" smtClean="0"/>
          </a:p>
          <a:p>
            <a:pPr marL="0" indent="0">
              <a:buNone/>
            </a:pPr>
            <a:r>
              <a:rPr lang="en-US" b="1" dirty="0" smtClean="0"/>
              <a:t>Help needed: </a:t>
            </a:r>
            <a:r>
              <a:rPr lang="en-US" dirty="0" smtClean="0"/>
              <a:t>Environment is less structured</a:t>
            </a:r>
          </a:p>
          <a:p>
            <a:pPr marL="0" indent="0">
              <a:buNone/>
            </a:pPr>
            <a:endParaRPr lang="en-US" dirty="0"/>
          </a:p>
        </p:txBody>
      </p:sp>
    </p:spTree>
    <p:extLst>
      <p:ext uri="{BB962C8B-B14F-4D97-AF65-F5344CB8AC3E}">
        <p14:creationId xmlns:p14="http://schemas.microsoft.com/office/powerpoint/2010/main" val="268304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8826"/>
            <a:ext cx="9144000" cy="2387600"/>
          </a:xfrm>
        </p:spPr>
        <p:txBody>
          <a:bodyPr/>
          <a:lstStyle/>
          <a:p>
            <a:r>
              <a:rPr lang="en-US" dirty="0" smtClean="0"/>
              <a:t>Best Practice Standard 8: </a:t>
            </a:r>
            <a:br>
              <a:rPr lang="en-US" dirty="0" smtClean="0"/>
            </a:br>
            <a:r>
              <a:rPr lang="en-US" dirty="0" smtClean="0"/>
              <a:t>Monitoring &amp; Evaluation</a:t>
            </a:r>
            <a:endParaRPr lang="en-US" dirty="0"/>
          </a:p>
        </p:txBody>
      </p:sp>
      <p:sp>
        <p:nvSpPr>
          <p:cNvPr id="3" name="Subtitle 2"/>
          <p:cNvSpPr>
            <a:spLocks noGrp="1"/>
          </p:cNvSpPr>
          <p:nvPr>
            <p:ph type="subTitle" idx="1"/>
          </p:nvPr>
        </p:nvSpPr>
        <p:spPr>
          <a:xfrm>
            <a:off x="1358231" y="4420185"/>
            <a:ext cx="9144000" cy="1655762"/>
          </a:xfrm>
        </p:spPr>
        <p:txBody>
          <a:bodyPr/>
          <a:lstStyle/>
          <a:p>
            <a:r>
              <a:rPr lang="en-US" dirty="0" smtClean="0"/>
              <a:t>King County</a:t>
            </a:r>
          </a:p>
          <a:p>
            <a:r>
              <a:rPr lang="en-US" dirty="0" smtClean="0"/>
              <a:t>Family Treatment Court</a:t>
            </a:r>
          </a:p>
          <a:p>
            <a:r>
              <a:rPr lang="en-US" dirty="0" smtClean="0"/>
              <a:t>Jill Murphy </a:t>
            </a:r>
          </a:p>
          <a:p>
            <a:endParaRPr lang="en-US" dirty="0"/>
          </a:p>
        </p:txBody>
      </p:sp>
    </p:spTree>
    <p:extLst>
      <p:ext uri="{BB962C8B-B14F-4D97-AF65-F5344CB8AC3E}">
        <p14:creationId xmlns:p14="http://schemas.microsoft.com/office/powerpoint/2010/main" val="1767172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Evaluation</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Brief Summary from 2019 Best Practice Standards: </a:t>
            </a:r>
            <a:r>
              <a:rPr lang="en-US" dirty="0"/>
              <a:t>The family treatment court (FTC) collects and reviews data to monitor participant progress, engage in a process of continuous quality improvement, monitor adherence to best practice standards, and evaluate outcomes using scientifically reliable and valid procedures. The FTC establishes performance measures for shared accountability across systems, encourages data quality, and fosters the exchange of data and evaluation results with multiple stakeholders. The FTC uses this information to improve policies and practices in addition to monitoring the strengths and limitations of various service components. Evaluation results and data are also critical components of effective stakeholder outreach and sustainability helping the FTC “tell its story” of success and needs</a:t>
            </a:r>
          </a:p>
        </p:txBody>
      </p:sp>
    </p:spTree>
    <p:extLst>
      <p:ext uri="{BB962C8B-B14F-4D97-AF65-F5344CB8AC3E}">
        <p14:creationId xmlns:p14="http://schemas.microsoft.com/office/powerpoint/2010/main" val="1243493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Evaluation</a:t>
            </a:r>
          </a:p>
        </p:txBody>
      </p:sp>
      <p:sp>
        <p:nvSpPr>
          <p:cNvPr id="3" name="Content Placeholder 2"/>
          <p:cNvSpPr>
            <a:spLocks noGrp="1"/>
          </p:cNvSpPr>
          <p:nvPr>
            <p:ph idx="1"/>
          </p:nvPr>
        </p:nvSpPr>
        <p:spPr>
          <a:xfrm>
            <a:off x="838200" y="1528764"/>
            <a:ext cx="10515600" cy="4986336"/>
          </a:xfrm>
        </p:spPr>
        <p:txBody>
          <a:bodyPr>
            <a:noAutofit/>
          </a:bodyPr>
          <a:lstStyle/>
          <a:p>
            <a:pPr marL="0" indent="0">
              <a:buNone/>
            </a:pPr>
            <a:r>
              <a:rPr lang="en-US" sz="1400" dirty="0"/>
              <a:t>Summarize the process of data collection in your court, particularly focusing on how you use the data you collect to modify and improve your services, equity, and policies/procedures. </a:t>
            </a:r>
          </a:p>
          <a:p>
            <a:pPr marL="0" indent="0">
              <a:buNone/>
            </a:pPr>
            <a:r>
              <a:rPr lang="en-US" sz="1400" dirty="0"/>
              <a:t>Consider adding information from one or two these prompts (if applicable to your court) related to best practices. Remember, you only have 5 minutes so focus on telling a specific story with the information rather than discussing all the prompts. </a:t>
            </a:r>
          </a:p>
          <a:p>
            <a:r>
              <a:rPr lang="en-US" sz="1400" dirty="0"/>
              <a:t>Give a specific data “story” – information you collected that helped you identify a problem (and how), what changes you made, and how the data changed as a result</a:t>
            </a:r>
          </a:p>
          <a:p>
            <a:r>
              <a:rPr lang="en-US" sz="1400" dirty="0"/>
              <a:t>Walk us through a report you would use in staffing, how data is received from service providers, and how that report is used to make informed decisions in </a:t>
            </a:r>
            <a:r>
              <a:rPr lang="en-US" sz="1400" dirty="0" err="1"/>
              <a:t>staffings</a:t>
            </a:r>
            <a:r>
              <a:rPr lang="en-US" sz="1400" dirty="0"/>
              <a:t> and court. </a:t>
            </a:r>
          </a:p>
          <a:p>
            <a:r>
              <a:rPr lang="en-US" sz="1400" dirty="0"/>
              <a:t>Discuss a process of change in your data collection – why you made that change, what help you received,  and if there has been a positive or negative impact on the practices</a:t>
            </a:r>
          </a:p>
          <a:p>
            <a:r>
              <a:rPr lang="en-US" sz="1400" dirty="0"/>
              <a:t>Do you have a process for evaluation of service providers? Discuss that process and what is involved? </a:t>
            </a:r>
          </a:p>
          <a:p>
            <a:r>
              <a:rPr lang="en-US" sz="1400" dirty="0"/>
              <a:t>How often do you provide data to stakeholders outside your local team? What methods have you used to keep stakeholders up to date?  </a:t>
            </a:r>
          </a:p>
        </p:txBody>
      </p:sp>
    </p:spTree>
    <p:extLst>
      <p:ext uri="{BB962C8B-B14F-4D97-AF65-F5344CB8AC3E}">
        <p14:creationId xmlns:p14="http://schemas.microsoft.com/office/powerpoint/2010/main" val="1398928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ECD2F-8CDA-48C4-AB7A-1B3BC13429E7}"/>
              </a:ext>
            </a:extLst>
          </p:cNvPr>
          <p:cNvSpPr>
            <a:spLocks noGrp="1"/>
          </p:cNvSpPr>
          <p:nvPr>
            <p:ph type="title"/>
          </p:nvPr>
        </p:nvSpPr>
        <p:spPr/>
        <p:txBody>
          <a:bodyPr/>
          <a:lstStyle/>
          <a:p>
            <a:r>
              <a:rPr lang="en-US" dirty="0"/>
              <a:t>King County FTC Monitoring and Evaluation Tips!</a:t>
            </a:r>
          </a:p>
        </p:txBody>
      </p:sp>
      <p:pic>
        <p:nvPicPr>
          <p:cNvPr id="8" name="Picture Placeholder 7" title="Medallion &quot;family treatment court graduate&quot;">
            <a:extLst>
              <a:ext uri="{FF2B5EF4-FFF2-40B4-BE49-F238E27FC236}">
                <a16:creationId xmlns="" xmlns:a16="http://schemas.microsoft.com/office/drawing/2014/main" id="{0D1DF302-258E-40B4-B3F8-293CA1D3AFD1}"/>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390" b="20390"/>
          <a:stretch>
            <a:fillRect/>
          </a:stretch>
        </p:blipFill>
        <p:spPr/>
      </p:pic>
      <p:sp>
        <p:nvSpPr>
          <p:cNvPr id="4" name="Text Placeholder 3">
            <a:extLst>
              <a:ext uri="{FF2B5EF4-FFF2-40B4-BE49-F238E27FC236}">
                <a16:creationId xmlns="" xmlns:a16="http://schemas.microsoft.com/office/drawing/2014/main" id="{B7CCBAC0-8773-4ED6-ABD7-CC1AA037BA20}"/>
              </a:ext>
            </a:extLst>
          </p:cNvPr>
          <p:cNvSpPr>
            <a:spLocks noGrp="1"/>
          </p:cNvSpPr>
          <p:nvPr>
            <p:ph type="body" sz="half" idx="2"/>
          </p:nvPr>
        </p:nvSpPr>
        <p:spPr/>
        <p:txBody>
          <a:bodyPr>
            <a:normAutofit lnSpcReduction="10000"/>
          </a:bodyPr>
          <a:lstStyle/>
          <a:p>
            <a:r>
              <a:rPr lang="en-US" dirty="0"/>
              <a:t>Quarterly and Annual Reporting to Governance Structure Levels</a:t>
            </a:r>
          </a:p>
          <a:p>
            <a:r>
              <a:rPr lang="en-US" dirty="0"/>
              <a:t>Drop Off Analysis for Equity Checks and Balances</a:t>
            </a:r>
          </a:p>
          <a:p>
            <a:r>
              <a:rPr lang="en-US" dirty="0"/>
              <a:t>Using data to advocate for needed services</a:t>
            </a:r>
          </a:p>
          <a:p>
            <a:r>
              <a:rPr lang="en-US" dirty="0"/>
              <a:t>A local MIS is key, but so are external evaluations!</a:t>
            </a:r>
          </a:p>
          <a:p>
            <a:r>
              <a:rPr lang="en-US" dirty="0"/>
              <a:t>Programs evolve and databases need to as well:</a:t>
            </a:r>
          </a:p>
          <a:p>
            <a:r>
              <a:rPr lang="en-US" dirty="0"/>
              <a:t>-What reports are needed?</a:t>
            </a:r>
          </a:p>
          <a:p>
            <a:r>
              <a:rPr lang="en-US" dirty="0"/>
              <a:t>-What fields are important?</a:t>
            </a:r>
          </a:p>
          <a:p>
            <a:r>
              <a:rPr lang="en-US" dirty="0"/>
              <a:t>-What are the data entry timelines?</a:t>
            </a:r>
          </a:p>
          <a:p>
            <a:r>
              <a:rPr lang="en-US" dirty="0"/>
              <a:t>-Who enters the data?</a:t>
            </a:r>
          </a:p>
          <a:p>
            <a:endParaRPr lang="en-US" dirty="0"/>
          </a:p>
        </p:txBody>
      </p:sp>
    </p:spTree>
    <p:extLst>
      <p:ext uri="{BB962C8B-B14F-4D97-AF65-F5344CB8AC3E}">
        <p14:creationId xmlns:p14="http://schemas.microsoft.com/office/powerpoint/2010/main" val="424144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y people reaching to the center" title="human hands">
            <a:extLst>
              <a:ext uri="{FF2B5EF4-FFF2-40B4-BE49-F238E27FC236}">
                <a16:creationId xmlns:a16="http://schemas.microsoft.com/office/drawing/2014/main" xmlns="" id="{70202CC6-A7BC-4E37-9E76-B3EB67258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4116" y="4323677"/>
            <a:ext cx="3812356" cy="2385899"/>
          </a:xfrm>
          <a:prstGeom prst="rect">
            <a:avLst/>
          </a:prstGeom>
        </p:spPr>
      </p:pic>
      <p:sp>
        <p:nvSpPr>
          <p:cNvPr id="3" name="Content Placeholder 2"/>
          <p:cNvSpPr>
            <a:spLocks noGrp="1"/>
          </p:cNvSpPr>
          <p:nvPr>
            <p:ph idx="1"/>
          </p:nvPr>
        </p:nvSpPr>
        <p:spPr>
          <a:xfrm>
            <a:off x="838200" y="1486260"/>
            <a:ext cx="10524241" cy="5084222"/>
          </a:xfrm>
        </p:spPr>
        <p:txBody>
          <a:bodyPr>
            <a:normAutofit/>
          </a:bodyPr>
          <a:lstStyle/>
          <a:p>
            <a:pPr marL="0" indent="0">
              <a:buNone/>
            </a:pPr>
            <a:r>
              <a:rPr lang="en-US" b="1" dirty="0"/>
              <a:t>Brief Summary from 2019 Best Practice Standards: </a:t>
            </a:r>
            <a:r>
              <a:rPr lang="en-US" dirty="0"/>
              <a:t>The family treatment court (FTC) has agreed-upon structural and organizational principles that are supported by research and based on evidence-informed policies, programs, and practices. The core programmatic components, day-to-day operations, and oversight structures are defined and documented in the FTC policy and procedure manual, participant handbook, and memoranda of understanding (MOUs).</a:t>
            </a:r>
          </a:p>
        </p:txBody>
      </p:sp>
      <p:sp>
        <p:nvSpPr>
          <p:cNvPr id="2" name="Title 1"/>
          <p:cNvSpPr>
            <a:spLocks noGrp="1"/>
          </p:cNvSpPr>
          <p:nvPr>
            <p:ph type="title"/>
          </p:nvPr>
        </p:nvSpPr>
        <p:spPr/>
        <p:txBody>
          <a:bodyPr/>
          <a:lstStyle/>
          <a:p>
            <a:r>
              <a:rPr lang="en-US" b="1" dirty="0"/>
              <a:t>Best Practice 1: Structure and Organization</a:t>
            </a:r>
          </a:p>
        </p:txBody>
      </p:sp>
    </p:spTree>
    <p:extLst>
      <p:ext uri="{BB962C8B-B14F-4D97-AF65-F5344CB8AC3E}">
        <p14:creationId xmlns:p14="http://schemas.microsoft.com/office/powerpoint/2010/main" val="85959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0B9E2B-E711-429A-9390-CCD45227A4B5}"/>
              </a:ext>
            </a:extLst>
          </p:cNvPr>
          <p:cNvSpPr>
            <a:spLocks noGrp="1"/>
          </p:cNvSpPr>
          <p:nvPr>
            <p:ph type="title"/>
          </p:nvPr>
        </p:nvSpPr>
        <p:spPr>
          <a:xfrm>
            <a:off x="412315" y="0"/>
            <a:ext cx="10515600" cy="1325563"/>
          </a:xfrm>
        </p:spPr>
        <p:txBody>
          <a:bodyPr/>
          <a:lstStyle/>
          <a:p>
            <a:r>
              <a:rPr lang="en-US" b="1" dirty="0"/>
              <a:t>Governance Structure; Okanogan County</a:t>
            </a:r>
          </a:p>
        </p:txBody>
      </p:sp>
      <p:sp>
        <p:nvSpPr>
          <p:cNvPr id="3" name="Content Placeholder 2">
            <a:extLst>
              <a:ext uri="{FF2B5EF4-FFF2-40B4-BE49-F238E27FC236}">
                <a16:creationId xmlns:a16="http://schemas.microsoft.com/office/drawing/2014/main" xmlns="" id="{D2229521-1F2B-40D8-87FE-6ADEF6FDC875}"/>
              </a:ext>
            </a:extLst>
          </p:cNvPr>
          <p:cNvSpPr>
            <a:spLocks noGrp="1"/>
          </p:cNvSpPr>
          <p:nvPr>
            <p:ph idx="1"/>
          </p:nvPr>
        </p:nvSpPr>
        <p:spPr>
          <a:xfrm>
            <a:off x="512523" y="1061536"/>
            <a:ext cx="11267162" cy="5477049"/>
          </a:xfrm>
        </p:spPr>
        <p:txBody>
          <a:bodyPr>
            <a:normAutofit lnSpcReduction="10000"/>
          </a:bodyPr>
          <a:lstStyle/>
          <a:p>
            <a:r>
              <a:rPr lang="en-US" b="1" i="1" dirty="0"/>
              <a:t>Policy Team</a:t>
            </a:r>
            <a:r>
              <a:rPr lang="en-US" dirty="0"/>
              <a:t>-meets monthly to discuss the overall operations of FTC to include ways to improve program practices, identify upcoming trainings, identify and examine progress and direction of FTC. Includes Staffing Team representatives and other community partners who have a vested interest in the day to day operations of FTC.</a:t>
            </a:r>
          </a:p>
          <a:p>
            <a:r>
              <a:rPr lang="en-US" b="1" i="1" dirty="0"/>
              <a:t>Staffing Team “Core FTC Team”</a:t>
            </a:r>
            <a:r>
              <a:rPr lang="en-US" dirty="0"/>
              <a:t>-meets bi-weekly (more often as assessed and needed) to discuss families., led by our FTC Judge and Core FTC Team. Also responsible for reviewing referrals, applications and level advancements.  Staffing’s include Parent/s, Child/ren and Family (holistic approach)  </a:t>
            </a:r>
          </a:p>
          <a:p>
            <a:r>
              <a:rPr lang="en-US" b="1" i="1" dirty="0"/>
              <a:t>Steering Committee – </a:t>
            </a:r>
            <a:r>
              <a:rPr lang="en-US" i="1" dirty="0"/>
              <a:t>needed in order for our FTC to be sustainable. What does our community need in order to provide support and services to children, parents and families?  Need to identify community partners, seeking members/volunteers. Possibly meeting quarterly? Identifying direction, resources and funding.</a:t>
            </a:r>
            <a:r>
              <a:rPr lang="en-US" b="1" i="1" dirty="0"/>
              <a:t> </a:t>
            </a:r>
          </a:p>
          <a:p>
            <a:endParaRPr lang="en-US" dirty="0"/>
          </a:p>
        </p:txBody>
      </p:sp>
    </p:spTree>
    <p:extLst>
      <p:ext uri="{BB962C8B-B14F-4D97-AF65-F5344CB8AC3E}">
        <p14:creationId xmlns:p14="http://schemas.microsoft.com/office/powerpoint/2010/main" val="3805760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decorative image of a team">
            <a:extLst>
              <a:ext uri="{FF2B5EF4-FFF2-40B4-BE49-F238E27FC236}">
                <a16:creationId xmlns:a16="http://schemas.microsoft.com/office/drawing/2014/main" xmlns="" id="{1E199D06-E7B4-4F77-9333-4CC5DFBB3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966" y="4661027"/>
            <a:ext cx="3255264" cy="1831848"/>
          </a:xfrm>
          <a:prstGeom prst="rect">
            <a:avLst/>
          </a:prstGeom>
        </p:spPr>
      </p:pic>
      <p:sp>
        <p:nvSpPr>
          <p:cNvPr id="3" name="Content Placeholder 2">
            <a:extLst>
              <a:ext uri="{FF2B5EF4-FFF2-40B4-BE49-F238E27FC236}">
                <a16:creationId xmlns:a16="http://schemas.microsoft.com/office/drawing/2014/main" xmlns="" id="{F7C7D448-EE9D-40F7-BBD4-E9335643C167}"/>
              </a:ext>
            </a:extLst>
          </p:cNvPr>
          <p:cNvSpPr>
            <a:spLocks noGrp="1"/>
          </p:cNvSpPr>
          <p:nvPr>
            <p:ph idx="1"/>
          </p:nvPr>
        </p:nvSpPr>
        <p:spPr>
          <a:xfrm>
            <a:off x="838199" y="1486260"/>
            <a:ext cx="11105561" cy="5197343"/>
          </a:xfrm>
        </p:spPr>
        <p:txBody>
          <a:bodyPr/>
          <a:lstStyle/>
          <a:p>
            <a:pPr marL="0" indent="0">
              <a:buNone/>
            </a:pPr>
            <a:r>
              <a:rPr lang="en-US" dirty="0"/>
              <a:t>Okanogan County’s FTC Team consists of: </a:t>
            </a:r>
          </a:p>
          <a:p>
            <a:pPr marL="0" indent="0">
              <a:buNone/>
            </a:pPr>
            <a:r>
              <a:rPr lang="en-US" dirty="0"/>
              <a:t>Judicial Officer, FTC Coordinator, FTC Case Manager, SUD Provider, MH Provider, Parent/s Attorney, Child/ren Attorney, Assistant Attorney General (DCYF), DCYF Supervisor and Community Partners (</a:t>
            </a:r>
            <a:r>
              <a:rPr lang="en-US" dirty="0" err="1"/>
              <a:t>Worksource</a:t>
            </a:r>
            <a:r>
              <a:rPr lang="en-US" dirty="0"/>
              <a:t> and Hope Transportation)</a:t>
            </a:r>
          </a:p>
          <a:p>
            <a:r>
              <a:rPr lang="en-US" dirty="0"/>
              <a:t>Parent Ally, FTC Designated Social Worker and Recovery Coach are also components of the team we’ve had discussion about and are looking into</a:t>
            </a:r>
          </a:p>
        </p:txBody>
      </p:sp>
      <p:sp>
        <p:nvSpPr>
          <p:cNvPr id="2" name="Title 1">
            <a:extLst>
              <a:ext uri="{FF2B5EF4-FFF2-40B4-BE49-F238E27FC236}">
                <a16:creationId xmlns:a16="http://schemas.microsoft.com/office/drawing/2014/main" xmlns="" id="{96C2ACBF-8F63-4D71-B0A2-EEC7DBED86B8}"/>
              </a:ext>
            </a:extLst>
          </p:cNvPr>
          <p:cNvSpPr>
            <a:spLocks noGrp="1"/>
          </p:cNvSpPr>
          <p:nvPr>
            <p:ph type="title"/>
          </p:nvPr>
        </p:nvSpPr>
        <p:spPr/>
        <p:txBody>
          <a:bodyPr/>
          <a:lstStyle/>
          <a:p>
            <a:r>
              <a:rPr lang="en-US" b="1" dirty="0"/>
              <a:t>FTC Team: A Multidisciplinary Approach</a:t>
            </a:r>
          </a:p>
        </p:txBody>
      </p:sp>
    </p:spTree>
    <p:extLst>
      <p:ext uri="{BB962C8B-B14F-4D97-AF65-F5344CB8AC3E}">
        <p14:creationId xmlns:p14="http://schemas.microsoft.com/office/powerpoint/2010/main" val="650777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88132"/>
            <a:ext cx="9144000" cy="2387600"/>
          </a:xfrm>
        </p:spPr>
        <p:txBody>
          <a:bodyPr/>
          <a:lstStyle/>
          <a:p>
            <a:r>
              <a:rPr lang="en-US" dirty="0" smtClean="0"/>
              <a:t>Best Practice Standard 2: </a:t>
            </a:r>
            <a:br>
              <a:rPr lang="en-US" dirty="0" smtClean="0"/>
            </a:br>
            <a:r>
              <a:rPr lang="en-US" dirty="0" smtClean="0"/>
              <a:t>The Role of the Judge</a:t>
            </a:r>
            <a:endParaRPr lang="en-US" dirty="0"/>
          </a:p>
        </p:txBody>
      </p:sp>
      <p:sp>
        <p:nvSpPr>
          <p:cNvPr id="3" name="Subtitle 2"/>
          <p:cNvSpPr>
            <a:spLocks noGrp="1"/>
          </p:cNvSpPr>
          <p:nvPr>
            <p:ph type="subTitle" idx="1"/>
          </p:nvPr>
        </p:nvSpPr>
        <p:spPr>
          <a:xfrm>
            <a:off x="1524000" y="4473659"/>
            <a:ext cx="9144000" cy="1655762"/>
          </a:xfrm>
        </p:spPr>
        <p:txBody>
          <a:bodyPr/>
          <a:lstStyle/>
          <a:p>
            <a:r>
              <a:rPr lang="en-US" dirty="0" smtClean="0"/>
              <a:t>Whatcom County </a:t>
            </a:r>
          </a:p>
          <a:p>
            <a:r>
              <a:rPr lang="en-US" dirty="0" smtClean="0"/>
              <a:t>Family Treatment Court</a:t>
            </a:r>
          </a:p>
          <a:p>
            <a:r>
              <a:rPr lang="en-US" dirty="0" smtClean="0"/>
              <a:t>Commissioner Henley </a:t>
            </a:r>
            <a:endParaRPr lang="en-US" dirty="0"/>
          </a:p>
        </p:txBody>
      </p:sp>
    </p:spTree>
    <p:extLst>
      <p:ext uri="{BB962C8B-B14F-4D97-AF65-F5344CB8AC3E}">
        <p14:creationId xmlns:p14="http://schemas.microsoft.com/office/powerpoint/2010/main" val="410116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7" y="518696"/>
            <a:ext cx="11486147" cy="2208462"/>
          </a:xfrm>
        </p:spPr>
        <p:txBody>
          <a:bodyPr>
            <a:normAutofit/>
          </a:bodyPr>
          <a:lstStyle/>
          <a:p>
            <a:pPr marL="457200" marR="0">
              <a:spcBef>
                <a:spcPts val="0"/>
              </a:spcBef>
              <a:spcAft>
                <a:spcPts val="0"/>
              </a:spcAft>
            </a:pPr>
            <a:r>
              <a:rPr lang="en-US" sz="4000" dirty="0">
                <a:solidFill>
                  <a:srgbClr val="000000"/>
                </a:solidFill>
                <a:latin typeface="Calibri" panose="020F0502020204030204" pitchFamily="34" charset="0"/>
                <a:ea typeface="+mn-ea"/>
                <a:cs typeface="+mn-cs"/>
              </a:rPr>
              <a:t>Establish and Maintain Rapport with FTC Participants at Court Hearings</a:t>
            </a:r>
            <a:r>
              <a:rPr lang="en-US" sz="3600" dirty="0">
                <a:latin typeface="Times New Roman" panose="02020603050405020304" pitchFamily="18" charset="0"/>
                <a:ea typeface="Times New Roman" panose="02020603050405020304" pitchFamily="18" charset="0"/>
              </a:rPr>
              <a:t/>
            </a:r>
            <a:br>
              <a:rPr lang="en-US" sz="3600" dirty="0">
                <a:latin typeface="Times New Roman" panose="02020603050405020304" pitchFamily="18" charset="0"/>
                <a:ea typeface="Times New Roman" panose="02020603050405020304" pitchFamily="18" charset="0"/>
              </a:rPr>
            </a:br>
            <a:endParaRPr lang="en-US" dirty="0"/>
          </a:p>
        </p:txBody>
      </p:sp>
      <p:sp>
        <p:nvSpPr>
          <p:cNvPr id="3" name="Subtitle 2"/>
          <p:cNvSpPr>
            <a:spLocks noGrp="1"/>
          </p:cNvSpPr>
          <p:nvPr>
            <p:ph type="subTitle" idx="1"/>
          </p:nvPr>
        </p:nvSpPr>
        <p:spPr>
          <a:xfrm>
            <a:off x="310147" y="2411663"/>
            <a:ext cx="11448716" cy="4384842"/>
          </a:xfrm>
        </p:spPr>
        <p:txBody>
          <a:bodyPr>
            <a:normAutofit/>
          </a:bodyPr>
          <a:lstStyle/>
          <a:p>
            <a:pPr marL="457200" indent="-457200" algn="l">
              <a:buFont typeface="+mj-lt"/>
              <a:buAutoNum type="arabicPeriod"/>
            </a:pPr>
            <a:r>
              <a:rPr lang="en-US" sz="2800" dirty="0">
                <a:solidFill>
                  <a:srgbClr val="000000"/>
                </a:solidFill>
                <a:latin typeface="Calibri" panose="020F0502020204030204" pitchFamily="34" charset="0"/>
              </a:rPr>
              <a:t>Forge a positive relationship with FTC participants in the short time you have with them at each court </a:t>
            </a:r>
            <a:r>
              <a:rPr lang="en-US" sz="2800" dirty="0" smtClean="0">
                <a:solidFill>
                  <a:srgbClr val="000000"/>
                </a:solidFill>
                <a:latin typeface="Calibri" panose="020F0502020204030204" pitchFamily="34" charset="0"/>
              </a:rPr>
              <a:t>hearing</a:t>
            </a:r>
          </a:p>
          <a:p>
            <a:pPr marL="457200" indent="-457200" algn="l">
              <a:buFont typeface="+mj-lt"/>
              <a:buAutoNum type="arabicPeriod"/>
            </a:pPr>
            <a:r>
              <a:rPr lang="en-US" sz="2800" dirty="0">
                <a:solidFill>
                  <a:srgbClr val="000000"/>
                </a:solidFill>
                <a:latin typeface="Calibri" panose="020F0502020204030204" pitchFamily="34" charset="0"/>
              </a:rPr>
              <a:t>Build FTC participants’ self-confidence and strengthen their connection to the FTC process by providing them </a:t>
            </a:r>
            <a:r>
              <a:rPr lang="en-US" sz="2800" u="sng" dirty="0">
                <a:solidFill>
                  <a:srgbClr val="000000"/>
                </a:solidFill>
                <a:latin typeface="Calibri" panose="020F0502020204030204" pitchFamily="34" charset="0"/>
              </a:rPr>
              <a:t>mostly </a:t>
            </a:r>
            <a:r>
              <a:rPr lang="en-US" sz="2800" dirty="0">
                <a:solidFill>
                  <a:srgbClr val="000000"/>
                </a:solidFill>
                <a:latin typeface="Calibri" panose="020F0502020204030204" pitchFamily="34" charset="0"/>
              </a:rPr>
              <a:t>positive </a:t>
            </a:r>
            <a:r>
              <a:rPr lang="en-US" sz="2800" dirty="0" smtClean="0">
                <a:solidFill>
                  <a:srgbClr val="000000"/>
                </a:solidFill>
                <a:latin typeface="Calibri" panose="020F0502020204030204" pitchFamily="34" charset="0"/>
              </a:rPr>
              <a:t>feedback</a:t>
            </a:r>
          </a:p>
          <a:p>
            <a:pPr marL="457200" indent="-457200" algn="l">
              <a:buFont typeface="+mj-lt"/>
              <a:buAutoNum type="arabicPeriod"/>
            </a:pPr>
            <a:r>
              <a:rPr lang="en-US" sz="2800" dirty="0">
                <a:solidFill>
                  <a:srgbClr val="000000"/>
                </a:solidFill>
                <a:latin typeface="Calibri" panose="020F0502020204030204" pitchFamily="34" charset="0"/>
              </a:rPr>
              <a:t>Overcome the dynamics of the power imbalance between you and the FTC participants by helping them feel comfortable talking with you in the court </a:t>
            </a:r>
            <a:r>
              <a:rPr lang="en-US" sz="2800" dirty="0" smtClean="0">
                <a:solidFill>
                  <a:srgbClr val="000000"/>
                </a:solidFill>
                <a:latin typeface="Calibri" panose="020F0502020204030204" pitchFamily="34" charset="0"/>
              </a:rPr>
              <a:t>room</a:t>
            </a:r>
          </a:p>
          <a:p>
            <a:pPr marL="457200" indent="-457200" algn="l">
              <a:buFont typeface="+mj-lt"/>
              <a:buAutoNum type="arabicPeriod"/>
            </a:pPr>
            <a:r>
              <a:rPr lang="en-US" sz="2800" dirty="0">
                <a:solidFill>
                  <a:srgbClr val="000000"/>
                </a:solidFill>
                <a:latin typeface="Calibri" panose="020F0502020204030204" pitchFamily="34" charset="0"/>
              </a:rPr>
              <a:t>Rely on your FTC team members for positive information about FTC participants and how best to motivate them to </a:t>
            </a:r>
            <a:r>
              <a:rPr lang="en-US" sz="2800" dirty="0" smtClean="0">
                <a:solidFill>
                  <a:srgbClr val="000000"/>
                </a:solidFill>
                <a:latin typeface="Calibri" panose="020F0502020204030204" pitchFamily="34" charset="0"/>
              </a:rPr>
              <a:t>succeed</a:t>
            </a:r>
          </a:p>
          <a:p>
            <a:pPr marL="457200" indent="-457200" algn="l">
              <a:buFont typeface="+mj-lt"/>
              <a:buAutoNum type="arabicPeriod"/>
            </a:pPr>
            <a:endParaRPr lang="en-US" dirty="0"/>
          </a:p>
        </p:txBody>
      </p:sp>
    </p:spTree>
    <p:extLst>
      <p:ext uri="{BB962C8B-B14F-4D97-AF65-F5344CB8AC3E}">
        <p14:creationId xmlns:p14="http://schemas.microsoft.com/office/powerpoint/2010/main" val="356754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 Standard 3: </a:t>
            </a:r>
            <a:br>
              <a:rPr lang="en-US" dirty="0" smtClean="0"/>
            </a:br>
            <a:r>
              <a:rPr lang="en-US" dirty="0" smtClean="0"/>
              <a:t>Ensuring Equity &amp; Inclusion</a:t>
            </a:r>
            <a:endParaRPr lang="en-US" dirty="0"/>
          </a:p>
        </p:txBody>
      </p:sp>
      <p:sp>
        <p:nvSpPr>
          <p:cNvPr id="3" name="Subtitle 2"/>
          <p:cNvSpPr>
            <a:spLocks noGrp="1"/>
          </p:cNvSpPr>
          <p:nvPr>
            <p:ph type="subTitle" idx="1"/>
          </p:nvPr>
        </p:nvSpPr>
        <p:spPr>
          <a:xfrm>
            <a:off x="1524000" y="4762417"/>
            <a:ext cx="9144000" cy="1655762"/>
          </a:xfrm>
        </p:spPr>
        <p:txBody>
          <a:bodyPr/>
          <a:lstStyle/>
          <a:p>
            <a:r>
              <a:rPr lang="en-US" dirty="0" smtClean="0"/>
              <a:t>Scenario for Discussion with Local Operational Team</a:t>
            </a:r>
            <a:endParaRPr lang="en-US" dirty="0"/>
          </a:p>
        </p:txBody>
      </p:sp>
    </p:spTree>
    <p:extLst>
      <p:ext uri="{BB962C8B-B14F-4D97-AF65-F5344CB8AC3E}">
        <p14:creationId xmlns:p14="http://schemas.microsoft.com/office/powerpoint/2010/main" val="1134805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3 Scenario (on website and chat)</a:t>
            </a:r>
            <a:endParaRPr lang="en-US" dirty="0"/>
          </a:p>
        </p:txBody>
      </p:sp>
      <p:sp>
        <p:nvSpPr>
          <p:cNvPr id="3" name="Content Placeholder 2"/>
          <p:cNvSpPr>
            <a:spLocks noGrp="1"/>
          </p:cNvSpPr>
          <p:nvPr>
            <p:ph idx="1"/>
          </p:nvPr>
        </p:nvSpPr>
        <p:spPr>
          <a:xfrm>
            <a:off x="548639" y="1479664"/>
            <a:ext cx="11006051" cy="4971011"/>
          </a:xfrm>
        </p:spPr>
        <p:txBody>
          <a:bodyPr>
            <a:normAutofit fontScale="70000" lnSpcReduction="20000"/>
          </a:bodyPr>
          <a:lstStyle/>
          <a:p>
            <a:pPr marL="0" indent="0">
              <a:buNone/>
            </a:pPr>
            <a:r>
              <a:rPr lang="en-US" dirty="0" smtClean="0"/>
              <a:t>Sara </a:t>
            </a:r>
            <a:r>
              <a:rPr lang="en-US" dirty="0"/>
              <a:t>a mother of 2 children, ages 2 months and 4 years old has recently entered into your FTC. Sara identifies as a Black woman and her children are Black as well. The biological father of both children is currently in another state and is not a viable placement for the children, so they are residing with Sara’s mother. Treatment reports that Sara is fully engaged and is working well in one on ones with her treatment provider. She has also been present and interactive in family time, and is overall meeting all of her plan goals. However Sara can be argumentative and angry in court. She is often quiet, rarely makes eye contact with the Judge or her lawyer, and shakes her head as her social worker and the attorney for DCYF are talking. She has mentioned that she feels like FTC is “out to get her” and that she knows she “can’t trust the court.” </a:t>
            </a:r>
          </a:p>
          <a:p>
            <a:pPr marL="0" indent="0">
              <a:buNone/>
            </a:pPr>
            <a:endParaRPr lang="en-US" dirty="0"/>
          </a:p>
          <a:p>
            <a:r>
              <a:rPr lang="en-US" dirty="0"/>
              <a:t>Discuss what, if any, cultural issues might be present here. </a:t>
            </a:r>
          </a:p>
          <a:p>
            <a:r>
              <a:rPr lang="en-US" dirty="0"/>
              <a:t>Discuss what, if any, trauma issues might be present here.</a:t>
            </a:r>
          </a:p>
          <a:p>
            <a:r>
              <a:rPr lang="en-US" dirty="0"/>
              <a:t>Look at this from Sara’s perspective, how might she see this situation differently than the members of your team?</a:t>
            </a:r>
          </a:p>
          <a:p>
            <a:r>
              <a:rPr lang="en-US" dirty="0"/>
              <a:t>Discuss a response to this behavior that is in line with the best practice standards and any issues you have noticed above.</a:t>
            </a:r>
          </a:p>
          <a:p>
            <a:r>
              <a:rPr lang="en-US" dirty="0"/>
              <a:t>What are some trauma-responsive practices you could put into place to make Sara feel comfortable? Could you put any of these into place now?</a:t>
            </a:r>
          </a:p>
        </p:txBody>
      </p:sp>
    </p:spTree>
    <p:extLst>
      <p:ext uri="{BB962C8B-B14F-4D97-AF65-F5344CB8AC3E}">
        <p14:creationId xmlns:p14="http://schemas.microsoft.com/office/powerpoint/2010/main" val="12830322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ccentBoxVTI">
  <a:themeElements>
    <a:clrScheme name="AnalogousFromRegularSeedRightStep">
      <a:dk1>
        <a:srgbClr val="000000"/>
      </a:dk1>
      <a:lt1>
        <a:srgbClr val="FFFFFF"/>
      </a:lt1>
      <a:dk2>
        <a:srgbClr val="412435"/>
      </a:dk2>
      <a:lt2>
        <a:srgbClr val="E2E8E3"/>
      </a:lt2>
      <a:accent1>
        <a:srgbClr val="DA36B3"/>
      </a:accent1>
      <a:accent2>
        <a:srgbClr val="C8245D"/>
      </a:accent2>
      <a:accent3>
        <a:srgbClr val="DA4136"/>
      </a:accent3>
      <a:accent4>
        <a:srgbClr val="C87424"/>
      </a:accent4>
      <a:accent5>
        <a:srgbClr val="B3A62C"/>
      </a:accent5>
      <a:accent6>
        <a:srgbClr val="83B220"/>
      </a:accent6>
      <a:hlink>
        <a:srgbClr val="31944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8924</TotalTime>
  <Words>1951</Words>
  <Application>Microsoft Office PowerPoint</Application>
  <PresentationFormat>Widescreen</PresentationFormat>
  <Paragraphs>136</Paragraphs>
  <Slides>26</Slides>
  <Notes>0</Notes>
  <HiddenSlides>0</HiddenSlides>
  <MMClips>0</MMClips>
  <ScaleCrop>false</ScaleCrop>
  <HeadingPairs>
    <vt:vector size="8" baseType="variant">
      <vt:variant>
        <vt:lpstr>Fonts Used</vt:lpstr>
      </vt:variant>
      <vt:variant>
        <vt:i4>5</vt:i4>
      </vt:variant>
      <vt:variant>
        <vt:lpstr>Theme</vt:lpstr>
      </vt:variant>
      <vt:variant>
        <vt:i4>13</vt:i4>
      </vt:variant>
      <vt:variant>
        <vt:lpstr>Embedded OLE Servers</vt:lpstr>
      </vt:variant>
      <vt:variant>
        <vt:i4>1</vt:i4>
      </vt:variant>
      <vt:variant>
        <vt:lpstr>Slide Titles</vt:lpstr>
      </vt:variant>
      <vt:variant>
        <vt:i4>26</vt:i4>
      </vt:variant>
    </vt:vector>
  </HeadingPairs>
  <TitlesOfParts>
    <vt:vector size="45" baseType="lpstr">
      <vt:lpstr>Arial</vt:lpstr>
      <vt:lpstr>Avenir Next LT Pro</vt:lpstr>
      <vt:lpstr>Calibri</vt:lpstr>
      <vt:lpstr>Calibri Light</vt:lpstr>
      <vt:lpstr>Times New Roman</vt:lpstr>
      <vt:lpstr>1_Office Theme</vt:lpstr>
      <vt:lpstr>2_Office Theme</vt:lpstr>
      <vt:lpstr>3_Office Theme</vt:lpstr>
      <vt:lpstr>AccentBoxVTI</vt:lpstr>
      <vt:lpstr>4_Office Theme</vt:lpstr>
      <vt:lpstr>5_Office Theme</vt:lpstr>
      <vt:lpstr>6_Office Theme</vt:lpstr>
      <vt:lpstr>7_Office Theme</vt:lpstr>
      <vt:lpstr>8_Office Theme</vt:lpstr>
      <vt:lpstr>9_Office Theme</vt:lpstr>
      <vt:lpstr>10_Office Theme</vt:lpstr>
      <vt:lpstr>Office Theme</vt:lpstr>
      <vt:lpstr>12_Office Theme</vt:lpstr>
      <vt:lpstr>Document</vt:lpstr>
      <vt:lpstr>Best Practice Standards 1-8 </vt:lpstr>
      <vt:lpstr>Best Practice Standard 1: Organization &amp; Structure</vt:lpstr>
      <vt:lpstr>Best Practice 1: Structure and Organization</vt:lpstr>
      <vt:lpstr>Governance Structure; Okanogan County</vt:lpstr>
      <vt:lpstr>FTC Team: A Multidisciplinary Approach</vt:lpstr>
      <vt:lpstr>Best Practice Standard 2:  The Role of the Judge</vt:lpstr>
      <vt:lpstr>Establish and Maintain Rapport with FTC Participants at Court Hearings </vt:lpstr>
      <vt:lpstr>Best Practice Standard 3:  Ensuring Equity &amp; Inclusion</vt:lpstr>
      <vt:lpstr>Best Practice 3 Scenario (on website and chat)</vt:lpstr>
      <vt:lpstr>Scenario Debrief </vt:lpstr>
      <vt:lpstr>How can we make this participant more comfortable? </vt:lpstr>
      <vt:lpstr>Best Practice Standard 4: Early Identification, Screening and Assessment</vt:lpstr>
      <vt:lpstr>Best Practice Standard 4: Early Identification, Screening, and Assessment</vt:lpstr>
      <vt:lpstr>Best Practice Standard 5:  Timely, High-Quality, and Appropriate Substance Use Disorder Treatment</vt:lpstr>
      <vt:lpstr>Timely, High-Quality, and Appropriate Substance Use Disorder Treatment</vt:lpstr>
      <vt:lpstr>Timely, High-Quality, and Appropriate Substance Use Disorder Treatment</vt:lpstr>
      <vt:lpstr>Best Practice Standard 6:  Comprehensive Case Management, Services, and Support for Families </vt:lpstr>
      <vt:lpstr>PowerPoint Presentation</vt:lpstr>
      <vt:lpstr>Best Practice Standard 7:  Therapeutic Responses to Behavior </vt:lpstr>
      <vt:lpstr>Therapeutic Responses to Behavior</vt:lpstr>
      <vt:lpstr>BP 7 Scenario (on website and chat)</vt:lpstr>
      <vt:lpstr>Scenario Debrief</vt:lpstr>
      <vt:lpstr>Best Practice Standard 8:  Monitoring &amp; Evaluation</vt:lpstr>
      <vt:lpstr>Monitoring and Evaluation</vt:lpstr>
      <vt:lpstr>Monitoring and Evaluation</vt:lpstr>
      <vt:lpstr>King County FTC Monitoring and Evaluation Tips!</vt:lpstr>
    </vt:vector>
  </TitlesOfParts>
  <Company>Administrative Office of the Courts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 Standard 1</dc:title>
  <dc:creator>Valentine, Gia</dc:creator>
  <cp:lastModifiedBy>Fitzgerald, Meghan</cp:lastModifiedBy>
  <cp:revision>33</cp:revision>
  <dcterms:created xsi:type="dcterms:W3CDTF">2021-09-17T18:58:31Z</dcterms:created>
  <dcterms:modified xsi:type="dcterms:W3CDTF">2021-09-24T00:53:11Z</dcterms:modified>
</cp:coreProperties>
</file>