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9"/>
  </p:notesMasterIdLst>
  <p:sldIdLst>
    <p:sldId id="263" r:id="rId2"/>
    <p:sldId id="267" r:id="rId3"/>
    <p:sldId id="268" r:id="rId4"/>
    <p:sldId id="275" r:id="rId5"/>
    <p:sldId id="270" r:id="rId6"/>
    <p:sldId id="276" r:id="rId7"/>
    <p:sldId id="27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768" userDrawn="1">
          <p15:clr>
            <a:srgbClr val="A4A3A4"/>
          </p15:clr>
        </p15:guide>
        <p15:guide id="8" orient="horz"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0000"/>
    <a:srgbClr val="93699E"/>
    <a:srgbClr val="36208D"/>
    <a:srgbClr val="4B055D"/>
    <a:srgbClr val="CEC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autoAdjust="0"/>
    <p:restoredTop sz="87518" autoAdjust="0"/>
  </p:normalViewPr>
  <p:slideViewPr>
    <p:cSldViewPr snapToGrid="0">
      <p:cViewPr varScale="1">
        <p:scale>
          <a:sx n="102" d="100"/>
          <a:sy n="102" d="100"/>
        </p:scale>
        <p:origin x="630" y="126"/>
      </p:cViewPr>
      <p:guideLst>
        <p:guide pos="768"/>
        <p:guide orient="horz" pos="381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E4F4D-B157-4452-A23B-58A6EA216EAC}" type="datetimeFigureOut">
              <a:rPr lang="en-US" smtClean="0"/>
              <a:t>09/20/2021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85169-FE02-4CAC-8808-3E5212A5319C}" type="slidenum">
              <a:rPr lang="en-US" smtClean="0"/>
              <a:t>‹#›</a:t>
            </a:fld>
            <a:endParaRPr lang="en-US"/>
          </a:p>
        </p:txBody>
      </p:sp>
    </p:spTree>
    <p:extLst>
      <p:ext uri="{BB962C8B-B14F-4D97-AF65-F5344CB8AC3E}">
        <p14:creationId xmlns:p14="http://schemas.microsoft.com/office/powerpoint/2010/main" val="161808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1</a:t>
            </a:fld>
            <a:endParaRPr lang="en-US"/>
          </a:p>
        </p:txBody>
      </p:sp>
    </p:spTree>
    <p:extLst>
      <p:ext uri="{BB962C8B-B14F-4D97-AF65-F5344CB8AC3E}">
        <p14:creationId xmlns:p14="http://schemas.microsoft.com/office/powerpoint/2010/main" val="244348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2</a:t>
            </a:fld>
            <a:endParaRPr lang="en-US"/>
          </a:p>
        </p:txBody>
      </p:sp>
    </p:spTree>
    <p:extLst>
      <p:ext uri="{BB962C8B-B14F-4D97-AF65-F5344CB8AC3E}">
        <p14:creationId xmlns:p14="http://schemas.microsoft.com/office/powerpoint/2010/main" val="403476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5169-FE02-4CAC-8808-3E5212A5319C}" type="slidenum">
              <a:rPr lang="en-US" smtClean="0"/>
              <a:t>3</a:t>
            </a:fld>
            <a:endParaRPr lang="en-US"/>
          </a:p>
        </p:txBody>
      </p:sp>
    </p:spTree>
    <p:extLst>
      <p:ext uri="{BB962C8B-B14F-4D97-AF65-F5344CB8AC3E}">
        <p14:creationId xmlns:p14="http://schemas.microsoft.com/office/powerpoint/2010/main" val="291928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5169-FE02-4CAC-8808-3E5212A5319C}" type="slidenum">
              <a:rPr lang="en-US" smtClean="0"/>
              <a:t>4</a:t>
            </a:fld>
            <a:endParaRPr lang="en-US"/>
          </a:p>
        </p:txBody>
      </p:sp>
    </p:spTree>
    <p:extLst>
      <p:ext uri="{BB962C8B-B14F-4D97-AF65-F5344CB8AC3E}">
        <p14:creationId xmlns:p14="http://schemas.microsoft.com/office/powerpoint/2010/main" val="299401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85169-FE02-4CAC-8808-3E5212A5319C}" type="slidenum">
              <a:rPr lang="en-US" smtClean="0"/>
              <a:t>5</a:t>
            </a:fld>
            <a:endParaRPr lang="en-US"/>
          </a:p>
        </p:txBody>
      </p:sp>
    </p:spTree>
    <p:extLst>
      <p:ext uri="{BB962C8B-B14F-4D97-AF65-F5344CB8AC3E}">
        <p14:creationId xmlns:p14="http://schemas.microsoft.com/office/powerpoint/2010/main" val="117355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5169-FE02-4CAC-8808-3E5212A5319C}" type="slidenum">
              <a:rPr lang="en-US" smtClean="0"/>
              <a:t>6</a:t>
            </a:fld>
            <a:endParaRPr lang="en-US"/>
          </a:p>
        </p:txBody>
      </p:sp>
    </p:spTree>
    <p:extLst>
      <p:ext uri="{BB962C8B-B14F-4D97-AF65-F5344CB8AC3E}">
        <p14:creationId xmlns:p14="http://schemas.microsoft.com/office/powerpoint/2010/main" val="352757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85169-FE02-4CAC-8808-3E5212A5319C}" type="slidenum">
              <a:rPr lang="en-US" smtClean="0"/>
              <a:t>7</a:t>
            </a:fld>
            <a:endParaRPr lang="en-US"/>
          </a:p>
        </p:txBody>
      </p:sp>
    </p:spTree>
    <p:extLst>
      <p:ext uri="{BB962C8B-B14F-4D97-AF65-F5344CB8AC3E}">
        <p14:creationId xmlns:p14="http://schemas.microsoft.com/office/powerpoint/2010/main" val="2685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486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111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817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mage Slide (With Icon)">
    <p:spTree>
      <p:nvGrpSpPr>
        <p:cNvPr id="1" name=""/>
        <p:cNvGrpSpPr/>
        <p:nvPr/>
      </p:nvGrpSpPr>
      <p:grpSpPr>
        <a:xfrm>
          <a:off x="0" y="0"/>
          <a:ext cx="0" cy="0"/>
          <a:chOff x="0" y="0"/>
          <a:chExt cx="0" cy="0"/>
        </a:xfrm>
      </p:grpSpPr>
      <p:sp>
        <p:nvSpPr>
          <p:cNvPr id="6" name="Rectangle 5"/>
          <p:cNvSpPr/>
          <p:nvPr userDrawn="1"/>
        </p:nvSpPr>
        <p:spPr>
          <a:xfrm>
            <a:off x="-13856" y="0"/>
            <a:ext cx="12205855" cy="6210832"/>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p:nvGrpSpPr>
          <p:grpSpPr>
            <a:xfrm>
              <a:off x="8011986" y="416609"/>
              <a:ext cx="581205" cy="588579"/>
              <a:chOff x="8011986" y="409235"/>
              <a:chExt cx="581205" cy="588579"/>
            </a:xfrm>
          </p:grpSpPr>
          <p:sp>
            <p:nvSpPr>
              <p:cNvPr id="14" name="Oval 13"/>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7181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No Icon) White Background">
    <p:spTree>
      <p:nvGrpSpPr>
        <p:cNvPr id="1" name=""/>
        <p:cNvGrpSpPr/>
        <p:nvPr/>
      </p:nvGrpSpPr>
      <p:grpSpPr>
        <a:xfrm>
          <a:off x="0" y="0"/>
          <a:ext cx="0" cy="0"/>
          <a:chOff x="0" y="0"/>
          <a:chExt cx="0" cy="0"/>
        </a:xfrm>
      </p:grpSpPr>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021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576">
          <p15:clr>
            <a:srgbClr val="FBAE40"/>
          </p15:clr>
        </p15:guide>
        <p15:guide id="4" orient="horz" pos="792">
          <p15:clr>
            <a:srgbClr val="FBAE40"/>
          </p15:clr>
        </p15:guide>
        <p15:guide id="5" pos="5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No Icon)">
    <p:spTree>
      <p:nvGrpSpPr>
        <p:cNvPr id="1" name=""/>
        <p:cNvGrpSpPr/>
        <p:nvPr/>
      </p:nvGrpSpPr>
      <p:grpSpPr>
        <a:xfrm>
          <a:off x="0" y="0"/>
          <a:ext cx="0" cy="0"/>
          <a:chOff x="0" y="0"/>
          <a:chExt cx="0" cy="0"/>
        </a:xfrm>
      </p:grpSpPr>
      <p:sp>
        <p:nvSpPr>
          <p:cNvPr id="10" name="Rectangle 9"/>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5749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Icon)">
    <p:spTree>
      <p:nvGrpSpPr>
        <p:cNvPr id="1" name=""/>
        <p:cNvGrpSpPr/>
        <p:nvPr/>
      </p:nvGrpSpPr>
      <p:grpSpPr>
        <a:xfrm>
          <a:off x="0" y="0"/>
          <a:ext cx="0" cy="0"/>
          <a:chOff x="0" y="0"/>
          <a:chExt cx="0" cy="0"/>
        </a:xfrm>
      </p:grpSpPr>
      <p:sp>
        <p:nvSpPr>
          <p:cNvPr id="15" name="Rectangle 14"/>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p:cNvGrpSpPr/>
            <p:nvPr/>
          </p:nvGrpSpPr>
          <p:grpSpPr>
            <a:xfrm>
              <a:off x="8011986" y="416609"/>
              <a:ext cx="581205" cy="588579"/>
              <a:chOff x="8011986" y="409235"/>
              <a:chExt cx="581205" cy="588579"/>
            </a:xfrm>
          </p:grpSpPr>
          <p:sp>
            <p:nvSpPr>
              <p:cNvPr id="13" name="Oval 12"/>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Tree>
    <p:extLst>
      <p:ext uri="{BB962C8B-B14F-4D97-AF65-F5344CB8AC3E}">
        <p14:creationId xmlns:p14="http://schemas.microsoft.com/office/powerpoint/2010/main" val="572184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Icon) White Background">
    <p:spTree>
      <p:nvGrpSpPr>
        <p:cNvPr id="1" name=""/>
        <p:cNvGrpSpPr/>
        <p:nvPr/>
      </p:nvGrpSpPr>
      <p:grpSpPr>
        <a:xfrm>
          <a:off x="0" y="0"/>
          <a:ext cx="0" cy="0"/>
          <a:chOff x="0" y="0"/>
          <a:chExt cx="0" cy="0"/>
        </a:xfrm>
      </p:grpSpPr>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p:cNvGrpSpPr/>
            <p:nvPr/>
          </p:nvGrpSpPr>
          <p:grpSpPr>
            <a:xfrm>
              <a:off x="8011986" y="416609"/>
              <a:ext cx="581205" cy="588579"/>
              <a:chOff x="8011986" y="409235"/>
              <a:chExt cx="581205" cy="588579"/>
            </a:xfrm>
          </p:grpSpPr>
          <p:sp>
            <p:nvSpPr>
              <p:cNvPr id="13" name="Oval 12"/>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Tree>
    <p:extLst>
      <p:ext uri="{BB962C8B-B14F-4D97-AF65-F5344CB8AC3E}">
        <p14:creationId xmlns:p14="http://schemas.microsoft.com/office/powerpoint/2010/main" val="22442279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Subhead)">
    <p:spTree>
      <p:nvGrpSpPr>
        <p:cNvPr id="1" name=""/>
        <p:cNvGrpSpPr/>
        <p:nvPr/>
      </p:nvGrpSpPr>
      <p:grpSpPr>
        <a:xfrm>
          <a:off x="0" y="0"/>
          <a:ext cx="0" cy="0"/>
          <a:chOff x="0" y="0"/>
          <a:chExt cx="0" cy="0"/>
        </a:xfrm>
      </p:grpSpPr>
      <p:sp>
        <p:nvSpPr>
          <p:cNvPr id="18" name="Rectangle 17"/>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910916"/>
            <a:ext cx="12191999" cy="445233"/>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838200" y="299467"/>
            <a:ext cx="9778429" cy="505687"/>
          </a:xfrm>
          <a:prstGeom prst="rect">
            <a:avLst/>
          </a:prstGeom>
        </p:spPr>
        <p:txBody>
          <a:bodyPr lIns="0" tIns="0" rIns="0" bIns="0"/>
          <a:lstStyle>
            <a:lvl1pPr>
              <a:defRPr sz="38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624433"/>
            <a:ext cx="10622285" cy="4103709"/>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10616630" y="731583"/>
            <a:ext cx="975445" cy="731584"/>
            <a:chOff x="7955549" y="367862"/>
            <a:chExt cx="683233" cy="683233"/>
          </a:xfrm>
        </p:grpSpPr>
        <p:sp>
          <p:nvSpPr>
            <p:cNvPr id="14" name="Oval 13"/>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8011986" y="416609"/>
              <a:ext cx="581205" cy="588579"/>
              <a:chOff x="8011986" y="409235"/>
              <a:chExt cx="581205" cy="588579"/>
            </a:xfrm>
          </p:grpSpPr>
          <p:sp>
            <p:nvSpPr>
              <p:cNvPr id="16" name="Oval 15"/>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6" name="Text Placeholder 5"/>
          <p:cNvSpPr>
            <a:spLocks noGrp="1"/>
          </p:cNvSpPr>
          <p:nvPr>
            <p:ph type="body" sz="quarter" idx="10" hasCustomPrompt="1"/>
          </p:nvPr>
        </p:nvSpPr>
        <p:spPr>
          <a:xfrm>
            <a:off x="850335" y="924911"/>
            <a:ext cx="9977967" cy="441748"/>
          </a:xfrm>
          <a:prstGeom prst="rect">
            <a:avLst/>
          </a:prstGeom>
        </p:spPr>
        <p:txBody>
          <a:bodyPr lIns="0" tIns="0" rIns="0" bIns="0" anchor="ctr" anchorCtr="0"/>
          <a:lstStyle>
            <a:lvl1pPr marL="0" indent="0">
              <a:buNone/>
              <a:defRPr sz="14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8047790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 (With Subhead) White Background">
    <p:spTree>
      <p:nvGrpSpPr>
        <p:cNvPr id="1" name=""/>
        <p:cNvGrpSpPr/>
        <p:nvPr/>
      </p:nvGrpSpPr>
      <p:grpSpPr>
        <a:xfrm>
          <a:off x="0" y="0"/>
          <a:ext cx="0" cy="0"/>
          <a:chOff x="0" y="0"/>
          <a:chExt cx="0" cy="0"/>
        </a:xfrm>
      </p:grpSpPr>
      <p:sp>
        <p:nvSpPr>
          <p:cNvPr id="12" name="Rectangle 11"/>
          <p:cNvSpPr/>
          <p:nvPr userDrawn="1"/>
        </p:nvSpPr>
        <p:spPr>
          <a:xfrm>
            <a:off x="1" y="910916"/>
            <a:ext cx="12191999" cy="445233"/>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838200" y="299467"/>
            <a:ext cx="9778429" cy="505687"/>
          </a:xfrm>
          <a:prstGeom prst="rect">
            <a:avLst/>
          </a:prstGeom>
        </p:spPr>
        <p:txBody>
          <a:bodyPr lIns="0" tIns="0" rIns="0" bIns="0"/>
          <a:lstStyle>
            <a:lvl1pPr>
              <a:defRPr sz="38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3" name="Content Placeholder 2"/>
          <p:cNvSpPr>
            <a:spLocks noGrp="1"/>
          </p:cNvSpPr>
          <p:nvPr>
            <p:ph idx="1"/>
          </p:nvPr>
        </p:nvSpPr>
        <p:spPr>
          <a:xfrm>
            <a:off x="742310" y="1624433"/>
            <a:ext cx="10622285" cy="4103709"/>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10616630" y="731583"/>
            <a:ext cx="975445" cy="731584"/>
            <a:chOff x="7955549" y="367862"/>
            <a:chExt cx="683233" cy="683233"/>
          </a:xfrm>
        </p:grpSpPr>
        <p:sp>
          <p:nvSpPr>
            <p:cNvPr id="14" name="Oval 13"/>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8011986" y="416609"/>
              <a:ext cx="581205" cy="588579"/>
              <a:chOff x="8011986" y="409235"/>
              <a:chExt cx="581205" cy="588579"/>
            </a:xfrm>
          </p:grpSpPr>
          <p:sp>
            <p:nvSpPr>
              <p:cNvPr id="16" name="Oval 15"/>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6" name="Text Placeholder 5"/>
          <p:cNvSpPr>
            <a:spLocks noGrp="1"/>
          </p:cNvSpPr>
          <p:nvPr>
            <p:ph type="body" sz="quarter" idx="10" hasCustomPrompt="1"/>
          </p:nvPr>
        </p:nvSpPr>
        <p:spPr>
          <a:xfrm>
            <a:off x="850335" y="924911"/>
            <a:ext cx="9977967" cy="441748"/>
          </a:xfrm>
          <a:prstGeom prst="rect">
            <a:avLst/>
          </a:prstGeom>
        </p:spPr>
        <p:txBody>
          <a:bodyPr lIns="0" tIns="0" rIns="0" bIns="0" anchor="ctr" anchorCtr="0"/>
          <a:lstStyle>
            <a:lvl1pPr marL="0" indent="0">
              <a:buNone/>
              <a:defRPr sz="14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6997934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3" name="Rectangle 2"/>
          <p:cNvSpPr/>
          <p:nvPr userDrawn="1"/>
        </p:nvSpPr>
        <p:spPr>
          <a:xfrm>
            <a:off x="2126166" y="258302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10665" y="2583027"/>
            <a:ext cx="2136831" cy="667595"/>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2762359"/>
            <a:ext cx="1555155" cy="321587"/>
          </a:xfrm>
          <a:prstGeom prst="rect">
            <a:avLst/>
          </a:prstGeom>
        </p:spPr>
      </p:pic>
      <p:cxnSp>
        <p:nvCxnSpPr>
          <p:cNvPr id="6" name="Straight Connector 5"/>
          <p:cNvCxnSpPr/>
          <p:nvPr userDrawn="1"/>
        </p:nvCxnSpPr>
        <p:spPr>
          <a:xfrm>
            <a:off x="2126165" y="2595683"/>
            <a:ext cx="0" cy="65493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3856" y="4267200"/>
            <a:ext cx="12205855" cy="25956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3856" y="0"/>
            <a:ext cx="12205855" cy="25956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p:cNvGrpSpPr/>
          <p:nvPr userDrawn="1"/>
        </p:nvGrpSpPr>
        <p:grpSpPr>
          <a:xfrm>
            <a:off x="10668001" y="413551"/>
            <a:ext cx="746401" cy="559801"/>
            <a:chOff x="7955549" y="367862"/>
            <a:chExt cx="683233" cy="683233"/>
          </a:xfrm>
        </p:grpSpPr>
        <p:sp>
          <p:nvSpPr>
            <p:cNvPr id="12" name="Oval 11"/>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p:nvGrpSpPr>
          <p:grpSpPr>
            <a:xfrm>
              <a:off x="8011986" y="416609"/>
              <a:ext cx="581205" cy="588579"/>
              <a:chOff x="8011986" y="409235"/>
              <a:chExt cx="581205" cy="588579"/>
            </a:xfrm>
          </p:grpSpPr>
          <p:sp>
            <p:nvSpPr>
              <p:cNvPr id="14" name="Oval 13"/>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17" name="Text Placeholder 16"/>
          <p:cNvSpPr>
            <a:spLocks noGrp="1"/>
          </p:cNvSpPr>
          <p:nvPr>
            <p:ph type="body" sz="quarter" idx="10"/>
          </p:nvPr>
        </p:nvSpPr>
        <p:spPr>
          <a:xfrm>
            <a:off x="480483" y="3546956"/>
            <a:ext cx="10933919" cy="479354"/>
          </a:xfrm>
          <a:prstGeom prst="rect">
            <a:avLst/>
          </a:prstGeom>
        </p:spPr>
        <p:txBody>
          <a:bodyPr lIns="0" tIns="0" rIns="0" bIns="0"/>
          <a:lstStyle>
            <a:lvl1pPr marL="0" indent="0">
              <a:buNone/>
              <a:defRPr sz="4000" b="1">
                <a:solidFill>
                  <a:schemeClr val="tx1">
                    <a:lumMod val="65000"/>
                    <a:lumOff val="35000"/>
                  </a:schemeClr>
                </a:solidFill>
                <a:latin typeface="Arial" panose="020B0604020202020204" pitchFamily="34" charset="0"/>
                <a:cs typeface="Arial" panose="020B0604020202020204" pitchFamily="34" charset="0"/>
              </a:defRPr>
            </a:lvl1pPr>
            <a:lvl2pPr marL="342900" indent="0">
              <a:buNone/>
              <a:defRPr sz="4000" b="1">
                <a:latin typeface="Arial" panose="020B0604020202020204" pitchFamily="34" charset="0"/>
                <a:cs typeface="Arial" panose="020B0604020202020204" pitchFamily="34" charset="0"/>
              </a:defRPr>
            </a:lvl2pPr>
            <a:lvl3pPr marL="685800" indent="0">
              <a:buNone/>
              <a:defRPr sz="4000" b="1">
                <a:latin typeface="Arial" panose="020B0604020202020204" pitchFamily="34" charset="0"/>
                <a:cs typeface="Arial" panose="020B0604020202020204" pitchFamily="34" charset="0"/>
              </a:defRPr>
            </a:lvl3pPr>
            <a:lvl4pPr marL="1028700" indent="0">
              <a:buNone/>
              <a:defRPr sz="4000" b="1">
                <a:latin typeface="Arial" panose="020B0604020202020204" pitchFamily="34" charset="0"/>
                <a:cs typeface="Arial" panose="020B0604020202020204" pitchFamily="34" charset="0"/>
              </a:defRPr>
            </a:lvl4pPr>
            <a:lvl5pPr marL="1371600" indent="0">
              <a:buNone/>
              <a:defRPr sz="4000" b="1">
                <a:latin typeface="Arial" panose="020B0604020202020204" pitchFamily="34" charset="0"/>
                <a:cs typeface="Arial" panose="020B0604020202020204" pitchFamily="34" charset="0"/>
              </a:defRPr>
            </a:lvl5pPr>
          </a:lstStyle>
          <a:p>
            <a:pPr lvl="0"/>
            <a:r>
              <a:rPr lang="en-US" dirty="0" smtClean="0"/>
              <a:t>Click to edit Master text styles</a:t>
            </a:r>
            <a:endParaRPr lang="en-US" dirty="0"/>
          </a:p>
        </p:txBody>
      </p:sp>
      <p:sp>
        <p:nvSpPr>
          <p:cNvPr id="18" name="Text Placeholder 16"/>
          <p:cNvSpPr>
            <a:spLocks noGrp="1"/>
          </p:cNvSpPr>
          <p:nvPr>
            <p:ph type="body" sz="quarter" idx="11" hasCustomPrompt="1"/>
          </p:nvPr>
        </p:nvSpPr>
        <p:spPr>
          <a:xfrm>
            <a:off x="2461608" y="2798698"/>
            <a:ext cx="9455089" cy="210535"/>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42900" indent="0">
              <a:buNone/>
              <a:defRPr sz="4000" b="1">
                <a:latin typeface="Arial" panose="020B0604020202020204" pitchFamily="34" charset="0"/>
                <a:cs typeface="Arial" panose="020B0604020202020204" pitchFamily="34" charset="0"/>
              </a:defRPr>
            </a:lvl2pPr>
            <a:lvl3pPr marL="685800" indent="0">
              <a:buNone/>
              <a:defRPr sz="4000" b="1">
                <a:latin typeface="Arial" panose="020B0604020202020204" pitchFamily="34" charset="0"/>
                <a:cs typeface="Arial" panose="020B0604020202020204" pitchFamily="34" charset="0"/>
              </a:defRPr>
            </a:lvl3pPr>
            <a:lvl4pPr marL="1028700" indent="0">
              <a:buNone/>
              <a:defRPr sz="4000" b="1">
                <a:latin typeface="Arial" panose="020B0604020202020204" pitchFamily="34" charset="0"/>
                <a:cs typeface="Arial" panose="020B0604020202020204" pitchFamily="34" charset="0"/>
              </a:defRPr>
            </a:lvl4pPr>
            <a:lvl5pPr marL="1371600" indent="0">
              <a:buNone/>
              <a:defRPr sz="4000" b="1">
                <a:latin typeface="Arial" panose="020B0604020202020204" pitchFamily="34" charset="0"/>
                <a:cs typeface="Arial" panose="020B0604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970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366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Image Slide (With Icon)">
    <p:spTree>
      <p:nvGrpSpPr>
        <p:cNvPr id="1" name=""/>
        <p:cNvGrpSpPr/>
        <p:nvPr/>
      </p:nvGrpSpPr>
      <p:grpSpPr>
        <a:xfrm>
          <a:off x="0" y="0"/>
          <a:ext cx="0" cy="0"/>
          <a:chOff x="0" y="0"/>
          <a:chExt cx="0" cy="0"/>
        </a:xfrm>
      </p:grpSpPr>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grpSp>
        <p:nvGrpSpPr>
          <p:cNvPr id="10" name="Group 9"/>
          <p:cNvGrpSpPr/>
          <p:nvPr userDrawn="1"/>
        </p:nvGrpSpPr>
        <p:grpSpPr>
          <a:xfrm>
            <a:off x="10668001" y="413551"/>
            <a:ext cx="746401" cy="559801"/>
            <a:chOff x="7955549" y="367862"/>
            <a:chExt cx="683233" cy="683233"/>
          </a:xfrm>
        </p:grpSpPr>
        <p:sp>
          <p:nvSpPr>
            <p:cNvPr id="11" name="Oval 10"/>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p:nvGrpSpPr>
          <p:grpSpPr>
            <a:xfrm>
              <a:off x="8011986" y="416609"/>
              <a:ext cx="581205" cy="588579"/>
              <a:chOff x="8011986" y="409235"/>
              <a:chExt cx="581205" cy="588579"/>
            </a:xfrm>
          </p:grpSpPr>
          <p:sp>
            <p:nvSpPr>
              <p:cNvPr id="14" name="Oval 13"/>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472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mage Slide (No Icon)">
    <p:spTree>
      <p:nvGrpSpPr>
        <p:cNvPr id="1" name=""/>
        <p:cNvGrpSpPr/>
        <p:nvPr/>
      </p:nvGrpSpPr>
      <p:grpSpPr>
        <a:xfrm>
          <a:off x="0" y="0"/>
          <a:ext cx="0" cy="0"/>
          <a:chOff x="0" y="0"/>
          <a:chExt cx="0" cy="0"/>
        </a:xfrm>
      </p:grpSpPr>
      <p:sp>
        <p:nvSpPr>
          <p:cNvPr id="6" name="Rectangle 5"/>
          <p:cNvSpPr/>
          <p:nvPr userDrawn="1"/>
        </p:nvSpPr>
        <p:spPr>
          <a:xfrm>
            <a:off x="-13856" y="0"/>
            <a:ext cx="12205855" cy="6210832"/>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15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mage Slide (No Icon)">
    <p:spTree>
      <p:nvGrpSpPr>
        <p:cNvPr id="1" name=""/>
        <p:cNvGrpSpPr/>
        <p:nvPr/>
      </p:nvGrpSpPr>
      <p:grpSpPr>
        <a:xfrm>
          <a:off x="0" y="0"/>
          <a:ext cx="0" cy="0"/>
          <a:chOff x="0" y="0"/>
          <a:chExt cx="0" cy="0"/>
        </a:xfrm>
      </p:grpSpPr>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68" y="6377509"/>
            <a:ext cx="1555155" cy="321587"/>
          </a:xfrm>
          <a:prstGeom prst="rect">
            <a:avLst/>
          </a:prstGeom>
        </p:spPr>
      </p:pic>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43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09/20/2021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698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09/20/2021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874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09/20/2021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798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09/20/2021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09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09/20/2021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33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09/20/2021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015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09/20/2021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155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09/20/2021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5486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763" r:id="rId14"/>
    <p:sldLayoutId id="2147483784" r:id="rId15"/>
    <p:sldLayoutId id="2147483786" r:id="rId16"/>
    <p:sldLayoutId id="2147483782" r:id="rId17"/>
    <p:sldLayoutId id="2147483787" r:id="rId18"/>
    <p:sldLayoutId id="2147483783" r:id="rId19"/>
    <p:sldLayoutId id="2147483789" r:id="rId20"/>
    <p:sldLayoutId id="2147483788" r:id="rId21"/>
    <p:sldLayoutId id="214748379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nnctc.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puyallup-tribe.com/gis/downloads/NativePeoplesOfWashington_Web.pdf"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npaihb.org/member-trib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unsplash.com/s/photos/self-care?utm_source=unsplash&amp;utm_medium=referral&amp;utm_content=creditCopyText" TargetMode="External"/><Relationship Id="rId4" Type="http://schemas.openxmlformats.org/officeDocument/2006/relationships/hyperlink" Target="https://unsplash.com/@dsmacinnes?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77275" y="1766075"/>
            <a:ext cx="3864535" cy="1484867"/>
          </a:xfrm>
          <a:prstGeom prst="rect">
            <a:avLst/>
          </a:prstGeom>
        </p:spPr>
        <p:txBody>
          <a:bodyPr>
            <a:noAutofit/>
          </a:bodyPr>
          <a:lstStyle/>
          <a:p>
            <a:r>
              <a:rPr lang="en-US" sz="4000" b="1" dirty="0" smtClean="0">
                <a:solidFill>
                  <a:schemeClr val="tx1">
                    <a:lumMod val="65000"/>
                    <a:lumOff val="35000"/>
                  </a:schemeClr>
                </a:solidFill>
                <a:latin typeface="Arial" panose="020B0604020202020204" pitchFamily="34" charset="0"/>
                <a:cs typeface="Arial" panose="020B0604020202020204" pitchFamily="34" charset="0"/>
              </a:rPr>
              <a:t>Family Treatment Court Best Practice Standards:</a:t>
            </a:r>
            <a:br>
              <a:rPr lang="en-US" sz="4000" b="1" dirty="0" smtClean="0">
                <a:solidFill>
                  <a:schemeClr val="tx1">
                    <a:lumMod val="65000"/>
                    <a:lumOff val="35000"/>
                  </a:schemeClr>
                </a:solidFill>
                <a:latin typeface="Arial" panose="020B0604020202020204" pitchFamily="34" charset="0"/>
                <a:cs typeface="Arial" panose="020B0604020202020204" pitchFamily="34" charset="0"/>
              </a:rPr>
            </a:br>
            <a:r>
              <a:rPr lang="en-US" sz="4000" b="1" dirty="0" smtClean="0">
                <a:solidFill>
                  <a:schemeClr val="tx1">
                    <a:lumMod val="65000"/>
                    <a:lumOff val="35000"/>
                  </a:schemeClr>
                </a:solidFill>
                <a:latin typeface="Arial" panose="020B0604020202020204" pitchFamily="34" charset="0"/>
                <a:cs typeface="Arial" panose="020B0604020202020204" pitchFamily="34" charset="0"/>
              </a:rPr>
              <a:t>An Overview </a:t>
            </a:r>
            <a:endParaRPr lang="en-US" sz="4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2667000" y="5446424"/>
            <a:ext cx="6858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314" y="5352810"/>
            <a:ext cx="1702796" cy="469490"/>
          </a:xfrm>
          <a:prstGeom prst="rect">
            <a:avLst/>
          </a:prstGeom>
        </p:spPr>
      </p:pic>
      <p:pic>
        <p:nvPicPr>
          <p:cNvPr id="10" name="Picture 9"/>
          <p:cNvPicPr>
            <a:picLocks noChangeAspect="1"/>
          </p:cNvPicPr>
          <p:nvPr/>
        </p:nvPicPr>
        <p:blipFill>
          <a:blip r:embed="rId4"/>
          <a:stretch>
            <a:fillRect/>
          </a:stretch>
        </p:blipFill>
        <p:spPr>
          <a:xfrm>
            <a:off x="0" y="-244930"/>
            <a:ext cx="7137400" cy="9205101"/>
          </a:xfrm>
          <a:prstGeom prst="rect">
            <a:avLst/>
          </a:prstGeom>
        </p:spPr>
      </p:pic>
    </p:spTree>
    <p:extLst>
      <p:ext uri="{BB962C8B-B14F-4D97-AF65-F5344CB8AC3E}">
        <p14:creationId xmlns:p14="http://schemas.microsoft.com/office/powerpoint/2010/main" val="47051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and Partners Acknowledgement</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This </a:t>
            </a:r>
            <a:r>
              <a:rPr lang="en-US" sz="1800" dirty="0"/>
              <a:t>project is supported by Grant # 2020-AR-BX-K001 awarded by the Office of Juvenile Justice and Delinquency Prevention, Office of Justice Programs, U.S. Department of Justice. The opinions, findings, and conclusions or recommendations expressed in this publication/program/exhibition are those of the author(s) and do not necessarily reflect those of the Department of </a:t>
            </a:r>
            <a:r>
              <a:rPr lang="en-US" sz="1800" dirty="0" smtClean="0"/>
              <a:t>Justice or our partner organizations.</a:t>
            </a:r>
          </a:p>
          <a:p>
            <a:pPr marL="0" indent="0">
              <a:buNone/>
            </a:pP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9591" y="4747329"/>
            <a:ext cx="5423001" cy="15217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470" y="3895467"/>
            <a:ext cx="6230125" cy="1057658"/>
          </a:xfrm>
          <a:prstGeom prst="rect">
            <a:avLst/>
          </a:prstGeom>
        </p:spPr>
      </p:pic>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rPr>
              <a:t>2020-AR-BX-K001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 name="Picture 6" descr="Z:\Logos\CCFF_CFF_Logos\Medium CCFF 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006" y="2493789"/>
            <a:ext cx="4527919" cy="1189211"/>
          </a:xfrm>
          <a:prstGeom prst="rect">
            <a:avLst/>
          </a:prstGeom>
          <a:noFill/>
          <a:ln>
            <a:noFill/>
          </a:ln>
        </p:spPr>
      </p:pic>
      <p:pic>
        <p:nvPicPr>
          <p:cNvPr id="8" name="Picture 7" descr="JJ-FDC-TTA-LOGO (3).png"/>
          <p:cNvPicPr/>
          <p:nvPr/>
        </p:nvPicPr>
        <p:blipFill>
          <a:blip r:embed="rId6" cstate="print">
            <a:extLst>
              <a:ext uri="{28A0092B-C50C-407E-A947-70E740481C1C}">
                <a14:useLocalDpi xmlns:a14="http://schemas.microsoft.com/office/drawing/2010/main" val="0"/>
              </a:ext>
            </a:extLst>
          </a:blip>
          <a:stretch>
            <a:fillRect/>
          </a:stretch>
        </p:blipFill>
        <p:spPr>
          <a:xfrm>
            <a:off x="1301412" y="3909129"/>
            <a:ext cx="2022109" cy="126135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1323" y="2493789"/>
            <a:ext cx="3683000" cy="1015467"/>
          </a:xfrm>
          <a:prstGeom prst="rect">
            <a:avLst/>
          </a:prstGeom>
        </p:spPr>
      </p:pic>
    </p:spTree>
    <p:extLst>
      <p:ext uri="{BB962C8B-B14F-4D97-AF65-F5344CB8AC3E}">
        <p14:creationId xmlns:p14="http://schemas.microsoft.com/office/powerpoint/2010/main" val="4010675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Accessibility and Information Equity Information</a:t>
            </a:r>
            <a:endParaRPr lang="en-US" dirty="0"/>
          </a:p>
        </p:txBody>
      </p:sp>
      <p:sp>
        <p:nvSpPr>
          <p:cNvPr id="3" name="Content Placeholder 2"/>
          <p:cNvSpPr>
            <a:spLocks noGrp="1"/>
          </p:cNvSpPr>
          <p:nvPr>
            <p:ph idx="1"/>
          </p:nvPr>
        </p:nvSpPr>
        <p:spPr>
          <a:xfrm>
            <a:off x="838200" y="1320139"/>
            <a:ext cx="10622285" cy="4705103"/>
          </a:xfrm>
        </p:spPr>
        <p:txBody>
          <a:bodyPr>
            <a:normAutofit/>
          </a:bodyPr>
          <a:lstStyle/>
          <a:p>
            <a:pPr marL="0" indent="0">
              <a:buNone/>
            </a:pPr>
            <a:r>
              <a:rPr lang="en-US" dirty="0" smtClean="0"/>
              <a:t>We </a:t>
            </a:r>
            <a:r>
              <a:rPr lang="en-US" dirty="0"/>
              <a:t>are dedicated to </a:t>
            </a:r>
            <a:r>
              <a:rPr lang="en-US" dirty="0" smtClean="0"/>
              <a:t>developing training materials with </a:t>
            </a:r>
            <a:r>
              <a:rPr lang="en-US" dirty="0"/>
              <a:t>equitable access to </a:t>
            </a:r>
            <a:r>
              <a:rPr lang="en-US" dirty="0" smtClean="0"/>
              <a:t>information, please </a:t>
            </a:r>
            <a:r>
              <a:rPr lang="en-US" dirty="0"/>
              <a:t>give feedback if we can improve</a:t>
            </a:r>
            <a:r>
              <a:rPr lang="en-US" dirty="0" smtClean="0"/>
              <a:t>!</a:t>
            </a:r>
          </a:p>
          <a:p>
            <a:r>
              <a:rPr lang="en-US" dirty="0" smtClean="0"/>
              <a:t>Transcript and captioning</a:t>
            </a:r>
          </a:p>
          <a:p>
            <a:r>
              <a:rPr lang="en-US" dirty="0" smtClean="0"/>
              <a:t>Accessible handouts available as pdf and editable word documents</a:t>
            </a:r>
          </a:p>
          <a:p>
            <a:r>
              <a:rPr lang="en-US" dirty="0" smtClean="0"/>
              <a:t>All materials are licensed as </a:t>
            </a:r>
            <a:r>
              <a:rPr lang="en-US" dirty="0" smtClean="0">
                <a:hlinkClick r:id="rId3"/>
              </a:rPr>
              <a:t>creative commons attribution – Non Commercial – Share Alike (CC BY_NC_SA 4.0) </a:t>
            </a:r>
            <a:r>
              <a:rPr lang="en-US" dirty="0" smtClean="0"/>
              <a:t>except logos used by other organizations.  </a:t>
            </a:r>
          </a:p>
          <a:p>
            <a:pPr marL="0" indent="0">
              <a:buNone/>
            </a:pPr>
            <a:endParaRPr lang="en-US" dirty="0"/>
          </a:p>
        </p:txBody>
      </p:sp>
    </p:spTree>
    <p:extLst>
      <p:ext uri="{BB962C8B-B14F-4D97-AF65-F5344CB8AC3E}">
        <p14:creationId xmlns:p14="http://schemas.microsoft.com/office/powerpoint/2010/main" val="140178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3"/>
            <a:ext cx="10820400" cy="505687"/>
          </a:xfrm>
        </p:spPr>
        <p:txBody>
          <a:bodyPr>
            <a:normAutofit fontScale="90000"/>
          </a:bodyPr>
          <a:lstStyle/>
          <a:p>
            <a:r>
              <a:rPr lang="en-US" dirty="0" smtClean="0"/>
              <a:t>Land Acknowledgements</a:t>
            </a:r>
            <a:endParaRPr lang="en-US" dirty="0"/>
          </a:p>
        </p:txBody>
      </p:sp>
      <p:sp>
        <p:nvSpPr>
          <p:cNvPr id="4" name="Rectangle 3"/>
          <p:cNvSpPr/>
          <p:nvPr/>
        </p:nvSpPr>
        <p:spPr>
          <a:xfrm>
            <a:off x="8039101" y="1466334"/>
            <a:ext cx="3302000" cy="1508105"/>
          </a:xfrm>
          <a:prstGeom prst="rect">
            <a:avLst/>
          </a:prstGeom>
        </p:spPr>
        <p:txBody>
          <a:bodyPr wrap="square">
            <a:spAutoFit/>
          </a:bodyPr>
          <a:lstStyle/>
          <a:p>
            <a:r>
              <a:rPr lang="en-US" sz="2000" dirty="0" smtClean="0"/>
              <a:t>Dr. Meagan Rides at the Door</a:t>
            </a:r>
          </a:p>
          <a:p>
            <a:r>
              <a:rPr lang="en-US" dirty="0" smtClean="0"/>
              <a:t>National Native Children’s Trauma Center</a:t>
            </a:r>
            <a:endParaRPr lang="en-US" dirty="0"/>
          </a:p>
          <a:p>
            <a:r>
              <a:rPr lang="en-US" dirty="0" smtClean="0">
                <a:hlinkClick r:id="rId3"/>
              </a:rPr>
              <a:t>https</a:t>
            </a:r>
            <a:r>
              <a:rPr lang="en-US" dirty="0">
                <a:hlinkClick r:id="rId3"/>
              </a:rPr>
              <a:t>://</a:t>
            </a:r>
            <a:r>
              <a:rPr lang="en-US" dirty="0" smtClean="0">
                <a:hlinkClick r:id="rId3"/>
              </a:rPr>
              <a:t>www.nnctc.org/</a:t>
            </a:r>
            <a:endParaRPr lang="en-US" dirty="0" smtClean="0"/>
          </a:p>
          <a:p>
            <a:endParaRPr lang="en-US" dirty="0"/>
          </a:p>
        </p:txBody>
      </p:sp>
      <p:pic>
        <p:nvPicPr>
          <p:cNvPr id="5" name="Picture 4"/>
          <p:cNvPicPr>
            <a:picLocks noChangeAspect="1"/>
          </p:cNvPicPr>
          <p:nvPr/>
        </p:nvPicPr>
        <p:blipFill>
          <a:blip r:embed="rId4"/>
          <a:stretch>
            <a:fillRect/>
          </a:stretch>
        </p:blipFill>
        <p:spPr>
          <a:xfrm>
            <a:off x="631467" y="1308100"/>
            <a:ext cx="7012837" cy="4394200"/>
          </a:xfrm>
          <a:prstGeom prst="rect">
            <a:avLst/>
          </a:prstGeom>
        </p:spPr>
      </p:pic>
      <p:sp>
        <p:nvSpPr>
          <p:cNvPr id="6" name="Rectangle 5"/>
          <p:cNvSpPr/>
          <p:nvPr/>
        </p:nvSpPr>
        <p:spPr>
          <a:xfrm>
            <a:off x="8039100" y="4285734"/>
            <a:ext cx="3822699" cy="1631216"/>
          </a:xfrm>
          <a:prstGeom prst="rect">
            <a:avLst/>
          </a:prstGeom>
        </p:spPr>
        <p:txBody>
          <a:bodyPr wrap="square">
            <a:spAutoFit/>
          </a:bodyPr>
          <a:lstStyle/>
          <a:p>
            <a:r>
              <a:rPr lang="en-US" sz="1600" dirty="0" smtClean="0"/>
              <a:t>Map credit to the Puyallup Tribe of Indians website</a:t>
            </a:r>
            <a:r>
              <a:rPr lang="en-US" sz="1600" dirty="0"/>
              <a:t>: </a:t>
            </a:r>
            <a:r>
              <a:rPr lang="en-US" sz="1600" dirty="0">
                <a:hlinkClick r:id="rId5"/>
              </a:rPr>
              <a:t>http://</a:t>
            </a:r>
            <a:r>
              <a:rPr lang="en-US" sz="1600" dirty="0" smtClean="0">
                <a:hlinkClick r:id="rId5"/>
              </a:rPr>
              <a:t>puyallup-tribe.com/gis/downloads/NativePeoplesOfWashington_Web.pdf</a:t>
            </a:r>
            <a:endParaRPr lang="en-US" sz="1600" dirty="0" smtClean="0"/>
          </a:p>
          <a:p>
            <a:endParaRPr lang="en-US" dirty="0" smtClean="0"/>
          </a:p>
          <a:p>
            <a:endParaRPr lang="en-US" dirty="0"/>
          </a:p>
        </p:txBody>
      </p:sp>
    </p:spTree>
    <p:extLst>
      <p:ext uri="{BB962C8B-B14F-4D97-AF65-F5344CB8AC3E}">
        <p14:creationId xmlns:p14="http://schemas.microsoft.com/office/powerpoint/2010/main" val="852824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216"/>
          <a:stretch/>
        </p:blipFill>
        <p:spPr>
          <a:xfrm>
            <a:off x="1" y="-25400"/>
            <a:ext cx="12192000" cy="8021550"/>
          </a:xfrm>
          <a:prstGeom prst="rect">
            <a:avLst/>
          </a:prstGeom>
        </p:spPr>
      </p:pic>
      <p:sp>
        <p:nvSpPr>
          <p:cNvPr id="2" name="Title 1"/>
          <p:cNvSpPr>
            <a:spLocks noGrp="1"/>
          </p:cNvSpPr>
          <p:nvPr>
            <p:ph type="title"/>
          </p:nvPr>
        </p:nvSpPr>
        <p:spPr/>
        <p:txBody>
          <a:bodyPr>
            <a:normAutofit fontScale="90000"/>
          </a:bodyPr>
          <a:lstStyle/>
          <a:p>
            <a:r>
              <a:rPr lang="en-US" dirty="0" smtClean="0"/>
              <a:t>Land Acknowledgement</a:t>
            </a:r>
            <a:endParaRPr lang="en-US" dirty="0"/>
          </a:p>
        </p:txBody>
      </p:sp>
      <p:sp>
        <p:nvSpPr>
          <p:cNvPr id="3" name="Content Placeholder 2"/>
          <p:cNvSpPr>
            <a:spLocks noGrp="1"/>
          </p:cNvSpPr>
          <p:nvPr>
            <p:ph idx="1"/>
          </p:nvPr>
        </p:nvSpPr>
        <p:spPr>
          <a:xfrm>
            <a:off x="5004068" y="3869872"/>
            <a:ext cx="6964776" cy="2857500"/>
          </a:xfrm>
          <a:solidFill>
            <a:srgbClr val="C0C0C0">
              <a:alpha val="60000"/>
            </a:srgbClr>
          </a:solidFill>
        </p:spPr>
        <p:txBody>
          <a:bodyPr>
            <a:noAutofit/>
          </a:bodyPr>
          <a:lstStyle/>
          <a:p>
            <a:pPr marL="0" indent="0">
              <a:buNone/>
            </a:pPr>
            <a:r>
              <a:rPr lang="en-US" sz="1800" dirty="0" smtClean="0">
                <a:solidFill>
                  <a:schemeClr val="tx1"/>
                </a:solidFill>
              </a:rPr>
              <a:t>This video was created in Bellingham, WA, </a:t>
            </a:r>
            <a:r>
              <a:rPr lang="en-US" sz="1800" dirty="0">
                <a:solidFill>
                  <a:schemeClr val="tx1"/>
                </a:solidFill>
              </a:rPr>
              <a:t>a</a:t>
            </a:r>
            <a:r>
              <a:rPr lang="en-US" sz="1800" dirty="0" smtClean="0">
                <a:solidFill>
                  <a:schemeClr val="tx1"/>
                </a:solidFill>
              </a:rPr>
              <a:t>ncestral home of the Lummi and Nooksack Tribes. These tribes which were moved and divided by the (contested) Treaty of Point Elliot in 1855 and the reservation system established in the years following. Prior to colonial times the Lummi moved throughout the San Juan Islands (pictured) and the Nooksack through the upper bay and river valley. </a:t>
            </a:r>
          </a:p>
          <a:p>
            <a:pPr marL="0" indent="0">
              <a:buNone/>
            </a:pPr>
            <a:r>
              <a:rPr lang="en-US" sz="1800" dirty="0" smtClean="0">
                <a:solidFill>
                  <a:schemeClr val="tx1"/>
                </a:solidFill>
              </a:rPr>
              <a:t>For </a:t>
            </a:r>
            <a:r>
              <a:rPr lang="en-US" sz="1800" dirty="0">
                <a:solidFill>
                  <a:schemeClr val="tx1"/>
                </a:solidFill>
              </a:rPr>
              <a:t>more </a:t>
            </a:r>
            <a:r>
              <a:rPr lang="en-US" sz="1800" dirty="0" smtClean="0">
                <a:solidFill>
                  <a:schemeClr val="tx1"/>
                </a:solidFill>
              </a:rPr>
              <a:t>info: </a:t>
            </a:r>
            <a:r>
              <a:rPr lang="en-US" sz="1800" dirty="0" smtClean="0">
                <a:solidFill>
                  <a:schemeClr val="tx1"/>
                </a:solidFill>
                <a:hlinkClick r:id="rId4"/>
              </a:rPr>
              <a:t>https</a:t>
            </a:r>
            <a:r>
              <a:rPr lang="en-US" sz="1800" dirty="0">
                <a:solidFill>
                  <a:schemeClr val="tx1"/>
                </a:solidFill>
                <a:hlinkClick r:id="rId4"/>
              </a:rPr>
              <a:t>://</a:t>
            </a:r>
            <a:r>
              <a:rPr lang="en-US" sz="1800" dirty="0" smtClean="0">
                <a:solidFill>
                  <a:schemeClr val="tx1"/>
                </a:solidFill>
                <a:hlinkClick r:id="rId4"/>
              </a:rPr>
              <a:t>www.npaihb.org/member-tribes</a:t>
            </a:r>
            <a:endParaRPr lang="en-US" sz="1800" dirty="0" smtClean="0">
              <a:solidFill>
                <a:schemeClr val="tx1"/>
              </a:solidFill>
            </a:endParaRPr>
          </a:p>
          <a:p>
            <a:pPr marL="0" indent="0">
              <a:buNone/>
            </a:pPr>
            <a:r>
              <a:rPr lang="en-US" sz="1800" dirty="0" smtClean="0">
                <a:solidFill>
                  <a:schemeClr val="tx1"/>
                </a:solidFill>
              </a:rPr>
              <a:t>If you’d like to create a Land Acknowledgement with your team, download our meeting guide. </a:t>
            </a:r>
          </a:p>
        </p:txBody>
      </p:sp>
    </p:spTree>
    <p:extLst>
      <p:ext uri="{BB962C8B-B14F-4D97-AF65-F5344CB8AC3E}">
        <p14:creationId xmlns:p14="http://schemas.microsoft.com/office/powerpoint/2010/main" val="3366986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787" y="457200"/>
            <a:ext cx="5348741" cy="1273629"/>
          </a:xfrm>
        </p:spPr>
        <p:txBody>
          <a:bodyPr anchor="ctr">
            <a:normAutofit/>
          </a:bodyPr>
          <a:lstStyle/>
          <a:p>
            <a:r>
              <a:rPr lang="en-US" sz="4400" dirty="0" smtClean="0">
                <a:latin typeface="Arial" panose="020B0604020202020204" pitchFamily="34" charset="0"/>
                <a:cs typeface="Arial" panose="020B0604020202020204" pitchFamily="34" charset="0"/>
              </a:rPr>
              <a:t>Learning Goals </a:t>
            </a:r>
            <a:endParaRPr lang="en-US" sz="4400" dirty="0">
              <a:latin typeface="Arial" panose="020B0604020202020204" pitchFamily="34" charset="0"/>
              <a:cs typeface="Arial" panose="020B0604020202020204" pitchFamily="34" charset="0"/>
            </a:endParaRPr>
          </a:p>
        </p:txBody>
      </p:sp>
      <p:sp>
        <p:nvSpPr>
          <p:cNvPr id="10" name="Text Placeholder 9"/>
          <p:cNvSpPr>
            <a:spLocks noGrp="1"/>
          </p:cNvSpPr>
          <p:nvPr>
            <p:ph type="body" sz="half" idx="2"/>
          </p:nvPr>
        </p:nvSpPr>
        <p:spPr>
          <a:xfrm>
            <a:off x="839786" y="1730829"/>
            <a:ext cx="5348741" cy="3811588"/>
          </a:xfrm>
        </p:spPr>
        <p:txBody>
          <a:bodyPr>
            <a:noAutofit/>
          </a:bodyPr>
          <a:lstStyle/>
          <a:p>
            <a:r>
              <a:rPr lang="en-US" sz="2400" dirty="0" smtClean="0"/>
              <a:t>After this training you will: </a:t>
            </a:r>
          </a:p>
          <a:p>
            <a:pPr marL="285750" indent="-285750">
              <a:buFont typeface="Arial" panose="020B0604020202020204" pitchFamily="34" charset="0"/>
              <a:buChar char="•"/>
            </a:pPr>
            <a:r>
              <a:rPr lang="en-US" sz="2400" dirty="0" smtClean="0"/>
              <a:t>Understand the background to the development of these standards (evidence based!)</a:t>
            </a:r>
          </a:p>
          <a:p>
            <a:pPr marL="285750" indent="-285750">
              <a:buFont typeface="Arial" panose="020B0604020202020204" pitchFamily="34" charset="0"/>
              <a:buChar char="•"/>
            </a:pPr>
            <a:r>
              <a:rPr lang="en-US" sz="2400" dirty="0" smtClean="0"/>
              <a:t>Know where to find more information on the Best Practice Standards</a:t>
            </a:r>
          </a:p>
          <a:p>
            <a:pPr marL="285750" indent="-285750">
              <a:buFont typeface="Arial" panose="020B0604020202020204" pitchFamily="34" charset="0"/>
              <a:buChar char="•"/>
            </a:pPr>
            <a:r>
              <a:rPr lang="en-US" sz="2400" dirty="0" smtClean="0"/>
              <a:t>Be </a:t>
            </a:r>
            <a:r>
              <a:rPr lang="en-US" sz="2400" dirty="0"/>
              <a:t>able to name and describe each of the 8 best practice </a:t>
            </a:r>
            <a:r>
              <a:rPr lang="en-US" sz="2400" dirty="0" smtClean="0"/>
              <a:t>standards and create plans for implementation</a:t>
            </a:r>
          </a:p>
          <a:p>
            <a:pPr marL="742950" lvl="1" indent="-285750">
              <a:buFont typeface="Arial" panose="020B0604020202020204" pitchFamily="34" charset="0"/>
              <a:buChar char="•"/>
            </a:pPr>
            <a:r>
              <a:rPr lang="en-US" sz="2200" dirty="0" smtClean="0"/>
              <a:t>Modules will be broken up by Standard and will be released as they are ready, starting with Best Practice 1 and 2. </a:t>
            </a:r>
            <a:endParaRPr lang="en-US" sz="2200" dirty="0"/>
          </a:p>
        </p:txBody>
      </p:sp>
      <p:pic>
        <p:nvPicPr>
          <p:cNvPr id="11" name="Picture 10"/>
          <p:cNvPicPr>
            <a:picLocks noChangeAspect="1"/>
          </p:cNvPicPr>
          <p:nvPr/>
        </p:nvPicPr>
        <p:blipFill>
          <a:blip r:embed="rId3"/>
          <a:stretch>
            <a:fillRect/>
          </a:stretch>
        </p:blipFill>
        <p:spPr>
          <a:xfrm>
            <a:off x="6881134" y="0"/>
            <a:ext cx="5317517" cy="6858000"/>
          </a:xfrm>
          <a:prstGeom prst="rect">
            <a:avLst/>
          </a:prstGeom>
        </p:spPr>
      </p:pic>
    </p:spTree>
    <p:extLst>
      <p:ext uri="{BB962C8B-B14F-4D97-AF65-F5344CB8AC3E}">
        <p14:creationId xmlns:p14="http://schemas.microsoft.com/office/powerpoint/2010/main" val="1957142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Picture Placeholder 9"/>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793" r="7793"/>
          <a:stretch>
            <a:fillRect/>
          </a:stretch>
        </p:blipFill>
        <p:spPr>
          <a:xfrm>
            <a:off x="133005" y="-2948483"/>
            <a:ext cx="12419416" cy="9806483"/>
          </a:xfrm>
        </p:spPr>
      </p:pic>
      <p:sp>
        <p:nvSpPr>
          <p:cNvPr id="4" name="Text Placeholder 3"/>
          <p:cNvSpPr>
            <a:spLocks noGrp="1"/>
          </p:cNvSpPr>
          <p:nvPr>
            <p:ph type="body" sz="half" idx="2"/>
          </p:nvPr>
        </p:nvSpPr>
        <p:spPr>
          <a:xfrm>
            <a:off x="540530" y="6452095"/>
            <a:ext cx="3932237" cy="405905"/>
          </a:xfrm>
        </p:spPr>
        <p:txBody>
          <a:bodyPr/>
          <a:lstStyle/>
          <a:p>
            <a:r>
              <a:rPr lang="en-US" dirty="0"/>
              <a:t>Photo by </a:t>
            </a:r>
            <a:r>
              <a:rPr lang="en-US" dirty="0">
                <a:hlinkClick r:id="rId4"/>
              </a:rPr>
              <a:t>Danielle </a:t>
            </a:r>
            <a:r>
              <a:rPr lang="en-US" dirty="0" err="1">
                <a:hlinkClick r:id="rId4"/>
              </a:rPr>
              <a:t>MacInnes</a:t>
            </a:r>
            <a:r>
              <a:rPr lang="en-US" dirty="0"/>
              <a:t> on </a:t>
            </a:r>
            <a:r>
              <a:rPr lang="en-US" dirty="0" err="1">
                <a:hlinkClick r:id="rId5"/>
              </a:rPr>
              <a:t>Unsplash</a:t>
            </a:r>
            <a:r>
              <a:rPr lang="en-US" dirty="0"/>
              <a:t> </a:t>
            </a:r>
          </a:p>
        </p:txBody>
      </p:sp>
    </p:spTree>
    <p:extLst>
      <p:ext uri="{BB962C8B-B14F-4D97-AF65-F5344CB8AC3E}">
        <p14:creationId xmlns:p14="http://schemas.microsoft.com/office/powerpoint/2010/main" val="2213661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7110</TotalTime>
  <Words>357</Words>
  <Application>Microsoft Office PowerPoint</Application>
  <PresentationFormat>Widescreen</PresentationFormat>
  <Paragraphs>32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Segoe UI</vt:lpstr>
      <vt:lpstr>Office Theme</vt:lpstr>
      <vt:lpstr>Family Treatment Court Best Practice Standards: An Overview </vt:lpstr>
      <vt:lpstr>Funding and Partners Acknowledgement</vt:lpstr>
      <vt:lpstr>Accessibility and Information Equity Information</vt:lpstr>
      <vt:lpstr>Land Acknowledgements</vt:lpstr>
      <vt:lpstr>Land Acknowledgement</vt:lpstr>
      <vt:lpstr>Learning Goals </vt:lpstr>
      <vt:lpstr>PowerPoint Presentation</vt:lpstr>
    </vt:vector>
  </TitlesOfParts>
  <Company>Admin for the Courts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Niles, Gini</dc:creator>
  <cp:lastModifiedBy>Fitzgerald, Meghan</cp:lastModifiedBy>
  <cp:revision>221</cp:revision>
  <dcterms:created xsi:type="dcterms:W3CDTF">2015-04-03T22:33:38Z</dcterms:created>
  <dcterms:modified xsi:type="dcterms:W3CDTF">2021-09-20T15:45:25Z</dcterms:modified>
</cp:coreProperties>
</file>