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80" r:id="rId2"/>
    <p:sldId id="266" r:id="rId3"/>
    <p:sldId id="271" r:id="rId4"/>
    <p:sldId id="276" r:id="rId5"/>
    <p:sldId id="278" r:id="rId6"/>
    <p:sldId id="274" r:id="rId7"/>
    <p:sldId id="275" r:id="rId8"/>
    <p:sldId id="277" r:id="rId9"/>
    <p:sldId id="279"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768" userDrawn="1">
          <p15:clr>
            <a:srgbClr val="A4A3A4"/>
          </p15:clr>
        </p15:guide>
        <p15:guide id="8"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699E"/>
    <a:srgbClr val="36208D"/>
    <a:srgbClr val="4B055D"/>
    <a:srgbClr val="CEC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6" autoAdjust="0"/>
    <p:restoredTop sz="87518" autoAdjust="0"/>
  </p:normalViewPr>
  <p:slideViewPr>
    <p:cSldViewPr snapToGrid="0">
      <p:cViewPr varScale="1">
        <p:scale>
          <a:sx n="71" d="100"/>
          <a:sy n="71" d="100"/>
        </p:scale>
        <p:origin x="96" y="108"/>
      </p:cViewPr>
      <p:guideLst>
        <p:guide pos="768"/>
        <p:guide orient="horz"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E4F4D-B157-4452-A23B-58A6EA216EAC}" type="datetimeFigureOut">
              <a:rPr lang="en-US" smtClean="0"/>
              <a:t>09/23/2021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85169-FE02-4CAC-8808-3E5212A5319C}" type="slidenum">
              <a:rPr lang="en-US" smtClean="0"/>
              <a:t>‹#›</a:t>
            </a:fld>
            <a:endParaRPr lang="en-US" dirty="0"/>
          </a:p>
        </p:txBody>
      </p:sp>
    </p:spTree>
    <p:extLst>
      <p:ext uri="{BB962C8B-B14F-4D97-AF65-F5344CB8AC3E}">
        <p14:creationId xmlns:p14="http://schemas.microsoft.com/office/powerpoint/2010/main" val="161808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isqually-nsn.gov/index.php/administration/tribal-services/community-services/community-garden-progra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a:t>
            </a:fld>
            <a:endParaRPr lang="en-US"/>
          </a:p>
        </p:txBody>
      </p:sp>
    </p:spTree>
    <p:extLst>
      <p:ext uri="{BB962C8B-B14F-4D97-AF65-F5344CB8AC3E}">
        <p14:creationId xmlns:p14="http://schemas.microsoft.com/office/powerpoint/2010/main" val="42363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a:t>
            </a:fld>
            <a:endParaRPr lang="en-US" dirty="0"/>
          </a:p>
        </p:txBody>
      </p:sp>
    </p:spTree>
    <p:extLst>
      <p:ext uri="{BB962C8B-B14F-4D97-AF65-F5344CB8AC3E}">
        <p14:creationId xmlns:p14="http://schemas.microsoft.com/office/powerpoint/2010/main" val="77569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3</a:t>
            </a:fld>
            <a:endParaRPr lang="en-US" dirty="0"/>
          </a:p>
        </p:txBody>
      </p:sp>
    </p:spTree>
    <p:extLst>
      <p:ext uri="{BB962C8B-B14F-4D97-AF65-F5344CB8AC3E}">
        <p14:creationId xmlns:p14="http://schemas.microsoft.com/office/powerpoint/2010/main" val="7121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dirty="0" smtClean="0"/>
              <a:t>Website: https://www.wacita.org/washington-ftc-all-sites-meeting-details-and-resources/</a:t>
            </a:r>
          </a:p>
        </p:txBody>
      </p:sp>
      <p:sp>
        <p:nvSpPr>
          <p:cNvPr id="4" name="Slide Number Placeholder 3"/>
          <p:cNvSpPr>
            <a:spLocks noGrp="1"/>
          </p:cNvSpPr>
          <p:nvPr>
            <p:ph type="sldNum" sz="quarter" idx="10"/>
          </p:nvPr>
        </p:nvSpPr>
        <p:spPr/>
        <p:txBody>
          <a:bodyPr/>
          <a:lstStyle/>
          <a:p>
            <a:fld id="{EE485169-FE02-4CAC-8808-3E5212A5319C}" type="slidenum">
              <a:rPr lang="en-US" smtClean="0"/>
              <a:t>4</a:t>
            </a:fld>
            <a:endParaRPr lang="en-US" dirty="0"/>
          </a:p>
        </p:txBody>
      </p:sp>
    </p:spTree>
    <p:extLst>
      <p:ext uri="{BB962C8B-B14F-4D97-AF65-F5344CB8AC3E}">
        <p14:creationId xmlns:p14="http://schemas.microsoft.com/office/powerpoint/2010/main" val="31631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dirty="0" smtClean="0"/>
              <a:t>Website: https://www.wacita.org/washington-ftc-all-sites-meeting-details-and-resources/</a:t>
            </a:r>
          </a:p>
        </p:txBody>
      </p:sp>
      <p:sp>
        <p:nvSpPr>
          <p:cNvPr id="4" name="Slide Number Placeholder 3"/>
          <p:cNvSpPr>
            <a:spLocks noGrp="1"/>
          </p:cNvSpPr>
          <p:nvPr>
            <p:ph type="sldNum" sz="quarter" idx="10"/>
          </p:nvPr>
        </p:nvSpPr>
        <p:spPr/>
        <p:txBody>
          <a:bodyPr/>
          <a:lstStyle/>
          <a:p>
            <a:fld id="{EE485169-FE02-4CAC-8808-3E5212A5319C}" type="slidenum">
              <a:rPr lang="en-US" smtClean="0"/>
              <a:t>5</a:t>
            </a:fld>
            <a:endParaRPr lang="en-US" dirty="0"/>
          </a:p>
        </p:txBody>
      </p:sp>
    </p:spTree>
    <p:extLst>
      <p:ext uri="{BB962C8B-B14F-4D97-AF65-F5344CB8AC3E}">
        <p14:creationId xmlns:p14="http://schemas.microsoft.com/office/powerpoint/2010/main" val="144218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6</a:t>
            </a:fld>
            <a:endParaRPr lang="en-US" dirty="0"/>
          </a:p>
        </p:txBody>
      </p:sp>
    </p:spTree>
    <p:extLst>
      <p:ext uri="{BB962C8B-B14F-4D97-AF65-F5344CB8AC3E}">
        <p14:creationId xmlns:p14="http://schemas.microsoft.com/office/powerpoint/2010/main" val="330377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http://www.nisqually-nsn.gov/index.php/administration/tribal-services/community-services/community-garden-program/</a:t>
            </a:r>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7</a:t>
            </a:fld>
            <a:endParaRPr lang="en-US" dirty="0"/>
          </a:p>
        </p:txBody>
      </p:sp>
    </p:spTree>
    <p:extLst>
      <p:ext uri="{BB962C8B-B14F-4D97-AF65-F5344CB8AC3E}">
        <p14:creationId xmlns:p14="http://schemas.microsoft.com/office/powerpoint/2010/main" val="67214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11</a:t>
            </a:fld>
            <a:endParaRPr lang="en-US" dirty="0"/>
          </a:p>
        </p:txBody>
      </p:sp>
    </p:spTree>
    <p:extLst>
      <p:ext uri="{BB962C8B-B14F-4D97-AF65-F5344CB8AC3E}">
        <p14:creationId xmlns:p14="http://schemas.microsoft.com/office/powerpoint/2010/main" val="103764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486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111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817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mage Slide (With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7181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No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02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576">
          <p15:clr>
            <a:srgbClr val="FBAE40"/>
          </p15:clr>
        </p15:guide>
        <p15:guide id="4" orient="horz" pos="792">
          <p15:clr>
            <a:srgbClr val="FBAE40"/>
          </p15:clr>
        </p15:guide>
        <p15:guide id="5" pos="5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No Icon)">
    <p:spTree>
      <p:nvGrpSpPr>
        <p:cNvPr id="1" name=""/>
        <p:cNvGrpSpPr/>
        <p:nvPr/>
      </p:nvGrpSpPr>
      <p:grpSpPr>
        <a:xfrm>
          <a:off x="0" y="0"/>
          <a:ext cx="0" cy="0"/>
          <a:chOff x="0" y="0"/>
          <a:chExt cx="0" cy="0"/>
        </a:xfrm>
      </p:grpSpPr>
      <p:sp>
        <p:nvSpPr>
          <p:cNvPr id="10" name="Rectangle 9"/>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574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Icon)">
    <p:spTree>
      <p:nvGrpSpPr>
        <p:cNvPr id="1" name=""/>
        <p:cNvGrpSpPr/>
        <p:nvPr/>
      </p:nvGrpSpPr>
      <p:grpSpPr>
        <a:xfrm>
          <a:off x="0" y="0"/>
          <a:ext cx="0" cy="0"/>
          <a:chOff x="0" y="0"/>
          <a:chExt cx="0" cy="0"/>
        </a:xfrm>
      </p:grpSpPr>
      <p:sp>
        <p:nvSpPr>
          <p:cNvPr id="15" name="Rectangle 14"/>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Group 11"/>
            <p:cNvGrpSpPr/>
            <p:nvPr/>
          </p:nvGrpSpPr>
          <p:grpSpPr>
            <a:xfrm>
              <a:off x="8011986" y="416609"/>
              <a:ext cx="581205" cy="588579"/>
              <a:chOff x="8011986" y="409235"/>
              <a:chExt cx="581205" cy="588579"/>
            </a:xfrm>
          </p:grpSpPr>
          <p:sp>
            <p:nvSpPr>
              <p:cNvPr id="13" name="Oval 12"/>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572184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Group 11"/>
            <p:cNvGrpSpPr/>
            <p:nvPr/>
          </p:nvGrpSpPr>
          <p:grpSpPr>
            <a:xfrm>
              <a:off x="8011986" y="416609"/>
              <a:ext cx="581205" cy="588579"/>
              <a:chOff x="8011986" y="409235"/>
              <a:chExt cx="581205" cy="588579"/>
            </a:xfrm>
          </p:grpSpPr>
          <p:sp>
            <p:nvSpPr>
              <p:cNvPr id="13" name="Oval 12"/>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22442279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Subhead)">
    <p:spTree>
      <p:nvGrpSpPr>
        <p:cNvPr id="1" name=""/>
        <p:cNvGrpSpPr/>
        <p:nvPr/>
      </p:nvGrpSpPr>
      <p:grpSpPr>
        <a:xfrm>
          <a:off x="0" y="0"/>
          <a:ext cx="0" cy="0"/>
          <a:chOff x="0" y="0"/>
          <a:chExt cx="0" cy="0"/>
        </a:xfrm>
      </p:grpSpPr>
      <p:sp>
        <p:nvSpPr>
          <p:cNvPr id="18" name="Rectangle 17"/>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 y="910916"/>
            <a:ext cx="12191999" cy="445233"/>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itle 1"/>
          <p:cNvSpPr>
            <a:spLocks noGrp="1"/>
          </p:cNvSpPr>
          <p:nvPr>
            <p:ph type="title"/>
          </p:nvPr>
        </p:nvSpPr>
        <p:spPr>
          <a:xfrm>
            <a:off x="838200" y="299467"/>
            <a:ext cx="9778429" cy="505687"/>
          </a:xfrm>
          <a:prstGeom prst="rect">
            <a:avLst/>
          </a:prstGeom>
        </p:spPr>
        <p:txBody>
          <a:bodyPr lIns="0" tIns="0" rIns="0" bIns="0"/>
          <a:lstStyle>
            <a:lvl1pPr>
              <a:defRPr sz="38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624433"/>
            <a:ext cx="10622285" cy="4103709"/>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0616630" y="731583"/>
            <a:ext cx="975445" cy="731584"/>
            <a:chOff x="7955549" y="367862"/>
            <a:chExt cx="683233" cy="683233"/>
          </a:xfrm>
        </p:grpSpPr>
        <p:sp>
          <p:nvSpPr>
            <p:cNvPr id="14" name="Oval 13"/>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5" name="Group 14"/>
            <p:cNvGrpSpPr/>
            <p:nvPr/>
          </p:nvGrpSpPr>
          <p:grpSpPr>
            <a:xfrm>
              <a:off x="8011986" y="416609"/>
              <a:ext cx="581205" cy="588579"/>
              <a:chOff x="8011986" y="409235"/>
              <a:chExt cx="581205" cy="588579"/>
            </a:xfrm>
          </p:grpSpPr>
          <p:sp>
            <p:nvSpPr>
              <p:cNvPr id="16" name="Oval 15"/>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6" name="Text Placeholder 5"/>
          <p:cNvSpPr>
            <a:spLocks noGrp="1"/>
          </p:cNvSpPr>
          <p:nvPr>
            <p:ph type="body" sz="quarter" idx="10" hasCustomPrompt="1"/>
          </p:nvPr>
        </p:nvSpPr>
        <p:spPr>
          <a:xfrm>
            <a:off x="850335" y="924911"/>
            <a:ext cx="9977967" cy="441748"/>
          </a:xfrm>
          <a:prstGeom prst="rect">
            <a:avLst/>
          </a:prstGeom>
        </p:spPr>
        <p:txBody>
          <a:bodyPr lIns="0" tIns="0" rIns="0" bIns="0" anchor="ctr" anchorCtr="0"/>
          <a:lstStyle>
            <a:lvl1pPr marL="0" indent="0">
              <a:buNone/>
              <a:defRPr sz="14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8047790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With Subhead) White Background">
    <p:spTree>
      <p:nvGrpSpPr>
        <p:cNvPr id="1" name=""/>
        <p:cNvGrpSpPr/>
        <p:nvPr/>
      </p:nvGrpSpPr>
      <p:grpSpPr>
        <a:xfrm>
          <a:off x="0" y="0"/>
          <a:ext cx="0" cy="0"/>
          <a:chOff x="0" y="0"/>
          <a:chExt cx="0" cy="0"/>
        </a:xfrm>
      </p:grpSpPr>
      <p:sp>
        <p:nvSpPr>
          <p:cNvPr id="12" name="Rectangle 11"/>
          <p:cNvSpPr/>
          <p:nvPr userDrawn="1"/>
        </p:nvSpPr>
        <p:spPr>
          <a:xfrm>
            <a:off x="1" y="910916"/>
            <a:ext cx="12191999" cy="445233"/>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itle 1"/>
          <p:cNvSpPr>
            <a:spLocks noGrp="1"/>
          </p:cNvSpPr>
          <p:nvPr>
            <p:ph type="title"/>
          </p:nvPr>
        </p:nvSpPr>
        <p:spPr>
          <a:xfrm>
            <a:off x="838200" y="299467"/>
            <a:ext cx="9778429" cy="505687"/>
          </a:xfrm>
          <a:prstGeom prst="rect">
            <a:avLst/>
          </a:prstGeom>
        </p:spPr>
        <p:txBody>
          <a:bodyPr lIns="0" tIns="0" rIns="0" bIns="0"/>
          <a:lstStyle>
            <a:lvl1pPr>
              <a:defRPr sz="38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624433"/>
            <a:ext cx="10622285" cy="4103709"/>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0616630" y="731583"/>
            <a:ext cx="975445" cy="731584"/>
            <a:chOff x="7955549" y="367862"/>
            <a:chExt cx="683233" cy="683233"/>
          </a:xfrm>
        </p:grpSpPr>
        <p:sp>
          <p:nvSpPr>
            <p:cNvPr id="14" name="Oval 13"/>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5" name="Group 14"/>
            <p:cNvGrpSpPr/>
            <p:nvPr/>
          </p:nvGrpSpPr>
          <p:grpSpPr>
            <a:xfrm>
              <a:off x="8011986" y="416609"/>
              <a:ext cx="581205" cy="588579"/>
              <a:chOff x="8011986" y="409235"/>
              <a:chExt cx="581205" cy="588579"/>
            </a:xfrm>
          </p:grpSpPr>
          <p:sp>
            <p:nvSpPr>
              <p:cNvPr id="16" name="Oval 15"/>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6" name="Text Placeholder 5"/>
          <p:cNvSpPr>
            <a:spLocks noGrp="1"/>
          </p:cNvSpPr>
          <p:nvPr>
            <p:ph type="body" sz="quarter" idx="10" hasCustomPrompt="1"/>
          </p:nvPr>
        </p:nvSpPr>
        <p:spPr>
          <a:xfrm>
            <a:off x="850335" y="924911"/>
            <a:ext cx="9977967" cy="441748"/>
          </a:xfrm>
          <a:prstGeom prst="rect">
            <a:avLst/>
          </a:prstGeom>
        </p:spPr>
        <p:txBody>
          <a:bodyPr lIns="0" tIns="0" rIns="0" bIns="0" anchor="ctr" anchorCtr="0"/>
          <a:lstStyle>
            <a:lvl1pPr marL="0" indent="0">
              <a:buNone/>
              <a:defRPr sz="14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6997934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3" name="Rectangle 2"/>
          <p:cNvSpPr/>
          <p:nvPr userDrawn="1"/>
        </p:nvSpPr>
        <p:spPr>
          <a:xfrm>
            <a:off x="2126166" y="258302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10665" y="2583027"/>
            <a:ext cx="2136831" cy="667595"/>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2762359"/>
            <a:ext cx="1555155" cy="321587"/>
          </a:xfrm>
          <a:prstGeom prst="rect">
            <a:avLst/>
          </a:prstGeom>
        </p:spPr>
      </p:pic>
      <p:cxnSp>
        <p:nvCxnSpPr>
          <p:cNvPr id="6" name="Straight Connector 5"/>
          <p:cNvCxnSpPr/>
          <p:nvPr userDrawn="1"/>
        </p:nvCxnSpPr>
        <p:spPr>
          <a:xfrm>
            <a:off x="2126165" y="2595683"/>
            <a:ext cx="0" cy="65493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3856" y="4267200"/>
            <a:ext cx="12205855" cy="25956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3856" y="0"/>
            <a:ext cx="12205855" cy="25956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10668001" y="413551"/>
            <a:ext cx="746401" cy="559801"/>
            <a:chOff x="7955549" y="367862"/>
            <a:chExt cx="683233" cy="683233"/>
          </a:xfrm>
        </p:grpSpPr>
        <p:sp>
          <p:nvSpPr>
            <p:cNvPr id="12" name="Oval 11"/>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7" name="Text Placeholder 16"/>
          <p:cNvSpPr>
            <a:spLocks noGrp="1"/>
          </p:cNvSpPr>
          <p:nvPr>
            <p:ph type="body" sz="quarter" idx="10"/>
          </p:nvPr>
        </p:nvSpPr>
        <p:spPr>
          <a:xfrm>
            <a:off x="480483" y="3546956"/>
            <a:ext cx="10933919" cy="479354"/>
          </a:xfrm>
          <a:prstGeom prst="rect">
            <a:avLst/>
          </a:prstGeom>
        </p:spPr>
        <p:txBody>
          <a:bodyPr lIns="0" tIns="0" rIns="0" bIns="0"/>
          <a:lstStyle>
            <a:lvl1pPr marL="0" indent="0">
              <a:buNone/>
              <a:defRPr sz="4000" b="1">
                <a:solidFill>
                  <a:schemeClr val="tx1">
                    <a:lumMod val="65000"/>
                    <a:lumOff val="35000"/>
                  </a:schemeClr>
                </a:solidFill>
                <a:latin typeface="Arial" panose="020B0604020202020204" pitchFamily="34" charset="0"/>
                <a:cs typeface="Arial" panose="020B0604020202020204" pitchFamily="34" charset="0"/>
              </a:defRPr>
            </a:lvl1pPr>
            <a:lvl2pPr marL="342900" indent="0">
              <a:buNone/>
              <a:defRPr sz="4000" b="1">
                <a:latin typeface="Arial" panose="020B0604020202020204" pitchFamily="34" charset="0"/>
                <a:cs typeface="Arial" panose="020B0604020202020204" pitchFamily="34" charset="0"/>
              </a:defRPr>
            </a:lvl2pPr>
            <a:lvl3pPr marL="685800" indent="0">
              <a:buNone/>
              <a:defRPr sz="4000" b="1">
                <a:latin typeface="Arial" panose="020B0604020202020204" pitchFamily="34" charset="0"/>
                <a:cs typeface="Arial" panose="020B0604020202020204" pitchFamily="34" charset="0"/>
              </a:defRPr>
            </a:lvl3pPr>
            <a:lvl4pPr marL="1028700" indent="0">
              <a:buNone/>
              <a:defRPr sz="4000" b="1">
                <a:latin typeface="Arial" panose="020B0604020202020204" pitchFamily="34" charset="0"/>
                <a:cs typeface="Arial" panose="020B0604020202020204" pitchFamily="34" charset="0"/>
              </a:defRPr>
            </a:lvl4pPr>
            <a:lvl5pPr marL="1371600" indent="0">
              <a:buNone/>
              <a:defRPr sz="4000" b="1">
                <a:latin typeface="Arial" panose="020B0604020202020204" pitchFamily="34" charset="0"/>
                <a:cs typeface="Arial" panose="020B0604020202020204" pitchFamily="34" charset="0"/>
              </a:defRPr>
            </a:lvl5pPr>
          </a:lstStyle>
          <a:p>
            <a:pPr lvl="0"/>
            <a:r>
              <a:rPr lang="en-US" dirty="0" smtClean="0"/>
              <a:t>Click to edit Master text styles</a:t>
            </a:r>
            <a:endParaRPr lang="en-US" dirty="0"/>
          </a:p>
        </p:txBody>
      </p:sp>
      <p:sp>
        <p:nvSpPr>
          <p:cNvPr id="18" name="Text Placeholder 16"/>
          <p:cNvSpPr>
            <a:spLocks noGrp="1"/>
          </p:cNvSpPr>
          <p:nvPr>
            <p:ph type="body" sz="quarter" idx="11" hasCustomPrompt="1"/>
          </p:nvPr>
        </p:nvSpPr>
        <p:spPr>
          <a:xfrm>
            <a:off x="2461608" y="2798698"/>
            <a:ext cx="9455089" cy="210535"/>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42900" indent="0">
              <a:buNone/>
              <a:defRPr sz="4000" b="1">
                <a:latin typeface="Arial" panose="020B0604020202020204" pitchFamily="34" charset="0"/>
                <a:cs typeface="Arial" panose="020B0604020202020204" pitchFamily="34" charset="0"/>
              </a:defRPr>
            </a:lvl2pPr>
            <a:lvl3pPr marL="685800" indent="0">
              <a:buNone/>
              <a:defRPr sz="4000" b="1">
                <a:latin typeface="Arial" panose="020B0604020202020204" pitchFamily="34" charset="0"/>
                <a:cs typeface="Arial" panose="020B0604020202020204" pitchFamily="34" charset="0"/>
              </a:defRPr>
            </a:lvl3pPr>
            <a:lvl4pPr marL="1028700" indent="0">
              <a:buNone/>
              <a:defRPr sz="4000" b="1">
                <a:latin typeface="Arial" panose="020B0604020202020204" pitchFamily="34" charset="0"/>
                <a:cs typeface="Arial" panose="020B0604020202020204" pitchFamily="34" charset="0"/>
              </a:defRPr>
            </a:lvl4pPr>
            <a:lvl5pPr marL="1371600" indent="0">
              <a:buNone/>
              <a:defRPr sz="4000" b="1">
                <a:latin typeface="Arial" panose="020B0604020202020204" pitchFamily="34" charset="0"/>
                <a:cs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970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366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Image Slide (With Icon)">
    <p:spTree>
      <p:nvGrpSpPr>
        <p:cNvPr id="1" name=""/>
        <p:cNvGrpSpPr/>
        <p:nvPr/>
      </p:nvGrpSpPr>
      <p:grpSpPr>
        <a:xfrm>
          <a:off x="0" y="0"/>
          <a:ext cx="0" cy="0"/>
          <a:chOff x="0" y="0"/>
          <a:chExt cx="0" cy="0"/>
        </a:xfrm>
      </p:grpSpPr>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B055D"/>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472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mage Slide (No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15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mage Slide (No Icon)">
    <p:spTree>
      <p:nvGrpSpPr>
        <p:cNvPr id="1" name=""/>
        <p:cNvGrpSpPr/>
        <p:nvPr/>
      </p:nvGrpSpPr>
      <p:grpSpPr>
        <a:xfrm>
          <a:off x="0" y="0"/>
          <a:ext cx="0" cy="0"/>
          <a:chOff x="0" y="0"/>
          <a:chExt cx="0" cy="0"/>
        </a:xfrm>
      </p:grpSpPr>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43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698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09/23/2021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874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09/23/2021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98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09/23/2021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09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09/23/2021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33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09/23/2021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01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09/23/2021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09/23/2021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5486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763" r:id="rId14"/>
    <p:sldLayoutId id="2147483784" r:id="rId15"/>
    <p:sldLayoutId id="2147483786" r:id="rId16"/>
    <p:sldLayoutId id="2147483782" r:id="rId17"/>
    <p:sldLayoutId id="2147483787" r:id="rId18"/>
    <p:sldLayoutId id="2147483783" r:id="rId19"/>
    <p:sldLayoutId id="2147483789" r:id="rId20"/>
    <p:sldLayoutId id="2147483788" r:id="rId21"/>
    <p:sldLayoutId id="214748379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wacita.org/washington-ftc-all-sites-meeting-details-and-resourc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nisqually-nsn.gov/index.php/administration/tribal-services/community-services/community-garden-prog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ecorative Images" title="AOC Court Decorative Images"/>
          <p:cNvGrpSpPr/>
          <p:nvPr/>
        </p:nvGrpSpPr>
        <p:grpSpPr>
          <a:xfrm>
            <a:off x="-1" y="-78668"/>
            <a:ext cx="12192001" cy="7102928"/>
            <a:chOff x="1513606" y="-1"/>
            <a:chExt cx="9154394" cy="6858000"/>
          </a:xfrm>
        </p:grpSpPr>
        <p:pic>
          <p:nvPicPr>
            <p:cNvPr id="11" name="Picture 10" descr="Background Image of the pilars in a court entrance" title="decorative image"/>
            <p:cNvPicPr>
              <a:picLocks noChangeAspect="1"/>
            </p:cNvPicPr>
            <p:nvPr/>
          </p:nvPicPr>
          <p:blipFill rotWithShape="1">
            <a:blip r:embed="rId3" cstate="print">
              <a:extLst>
                <a:ext uri="{28A0092B-C50C-407E-A947-70E740481C1C}">
                  <a14:useLocalDpi xmlns:a14="http://schemas.microsoft.com/office/drawing/2010/main" val="0"/>
                </a:ext>
              </a:extLst>
            </a:blip>
            <a:srcRect t="42332" r="1476" b="8673"/>
            <a:stretch/>
          </p:blipFill>
          <p:spPr>
            <a:xfrm>
              <a:off x="1513608" y="-1"/>
              <a:ext cx="9154392" cy="6858000"/>
            </a:xfrm>
            <a:prstGeom prst="rect">
              <a:avLst/>
            </a:prstGeom>
          </p:spPr>
        </p:pic>
        <p:sp>
          <p:nvSpPr>
            <p:cNvPr id="12" name="Rectangle 11" title="decorative image"/>
            <p:cNvSpPr/>
            <p:nvPr/>
          </p:nvSpPr>
          <p:spPr>
            <a:xfrm>
              <a:off x="1513606" y="4507620"/>
              <a:ext cx="9154391" cy="235037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decorative shape"/>
            <p:cNvSpPr/>
            <p:nvPr/>
          </p:nvSpPr>
          <p:spPr>
            <a:xfrm>
              <a:off x="1513607" y="3736291"/>
              <a:ext cx="9154393" cy="797692"/>
            </a:xfrm>
            <a:prstGeom prst="rect">
              <a:avLst/>
            </a:prstGeom>
            <a:solidFill>
              <a:srgbClr val="93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Washington Courts Logo" title="Decorativ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014" y="3969404"/>
            <a:ext cx="1702796" cy="469490"/>
          </a:xfrm>
          <a:prstGeom prst="rect">
            <a:avLst/>
          </a:prstGeom>
        </p:spPr>
      </p:pic>
      <p:sp>
        <p:nvSpPr>
          <p:cNvPr id="7" name="Subtitle 2"/>
          <p:cNvSpPr txBox="1">
            <a:spLocks/>
          </p:cNvSpPr>
          <p:nvPr/>
        </p:nvSpPr>
        <p:spPr>
          <a:xfrm>
            <a:off x="490817" y="6168069"/>
            <a:ext cx="9348197" cy="75135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b="1" dirty="0" smtClean="0">
                <a:solidFill>
                  <a:schemeClr val="tx1">
                    <a:lumMod val="75000"/>
                    <a:lumOff val="25000"/>
                  </a:schemeClr>
                </a:solidFill>
                <a:latin typeface="Arial" panose="020B0604020202020204" pitchFamily="34" charset="0"/>
                <a:cs typeface="Arial" panose="020B0604020202020204" pitchFamily="34" charset="0"/>
              </a:rPr>
              <a:t>Brought to you by AOC’s Family and Youth Justice Programs</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itle 1"/>
          <p:cNvSpPr>
            <a:spLocks noGrp="1"/>
          </p:cNvSpPr>
          <p:nvPr>
            <p:ph type="ctrTitle" idx="4294967295"/>
          </p:nvPr>
        </p:nvSpPr>
        <p:spPr>
          <a:xfrm>
            <a:off x="161361" y="4621779"/>
            <a:ext cx="11869271" cy="1484867"/>
          </a:xfrm>
          <a:prstGeom prst="rect">
            <a:avLst/>
          </a:prstGeom>
        </p:spPr>
        <p:txBody>
          <a:bodyPr>
            <a:noAutofit/>
          </a:bodyPr>
          <a:lstStyle/>
          <a:p>
            <a:r>
              <a:rPr lang="en-US" sz="4000" b="1" dirty="0">
                <a:solidFill>
                  <a:schemeClr val="tx1">
                    <a:lumMod val="65000"/>
                    <a:lumOff val="35000"/>
                  </a:schemeClr>
                </a:solidFill>
                <a:latin typeface="Arial" panose="020B0604020202020204" pitchFamily="34" charset="0"/>
                <a:cs typeface="Arial" panose="020B0604020202020204" pitchFamily="34" charset="0"/>
              </a:rPr>
              <a:t>Washington Family Treatment Courts </a:t>
            </a:r>
            <a:br>
              <a:rPr lang="en-US" sz="4000" b="1" dirty="0">
                <a:solidFill>
                  <a:schemeClr val="tx1">
                    <a:lumMod val="65000"/>
                    <a:lumOff val="35000"/>
                  </a:schemeClr>
                </a:solidFill>
                <a:latin typeface="Arial" panose="020B0604020202020204" pitchFamily="34" charset="0"/>
                <a:cs typeface="Arial" panose="020B0604020202020204" pitchFamily="34" charset="0"/>
              </a:rPr>
            </a:br>
            <a:r>
              <a:rPr lang="en-US" sz="4000" b="1" dirty="0" smtClean="0">
                <a:solidFill>
                  <a:schemeClr val="tx1">
                    <a:lumMod val="65000"/>
                    <a:lumOff val="35000"/>
                  </a:schemeClr>
                </a:solidFill>
                <a:latin typeface="Arial" panose="020B0604020202020204" pitchFamily="34" charset="0"/>
                <a:cs typeface="Arial" panose="020B0604020202020204" pitchFamily="34" charset="0"/>
              </a:rPr>
              <a:t>First All Sites Meeting</a:t>
            </a:r>
            <a:endParaRPr lang="en-US" sz="40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179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Kelly Warner King</a:t>
            </a:r>
            <a:endParaRPr lang="en-US" sz="3200" dirty="0"/>
          </a:p>
        </p:txBody>
      </p:sp>
      <p:sp>
        <p:nvSpPr>
          <p:cNvPr id="4" name="TextBox 3"/>
          <p:cNvSpPr txBox="1"/>
          <p:nvPr/>
        </p:nvSpPr>
        <p:spPr>
          <a:xfrm>
            <a:off x="742310" y="1742883"/>
            <a:ext cx="10273192" cy="4524315"/>
          </a:xfrm>
          <a:prstGeom prst="rect">
            <a:avLst/>
          </a:prstGeom>
          <a:noFill/>
        </p:spPr>
        <p:txBody>
          <a:bodyPr wrap="square" rtlCol="0">
            <a:spAutoFit/>
          </a:bodyPr>
          <a:lstStyle/>
          <a:p>
            <a:r>
              <a:rPr lang="en-US" b="1" dirty="0"/>
              <a:t>Kelly Warner-King, JD</a:t>
            </a:r>
            <a:r>
              <a:rPr lang="en-US" dirty="0"/>
              <a:t>, is the Manager of the Family &amp; Youth Justice Programs at the Administrative Office of the Courts. An attorney with extensive legal and policy experience in child welfare and education, Kelly leads programs that improve court systems to promote thriving families and equitable court communities. Previously, she served as Director of the Court Improvement Training Academy (CITA), where she developed and delivered training for judicial officers and court partners and facilitated interdisciplinary court improvement efforts. Kelly serves on a variety of state-level workgroups to improve the administration of justice in child welfare. Kelly’s experience includes work in the dependency court system as an attorney for parents and children, the manager of the King County Family Treatment Court and the coordinator of the Supporting Early Connections program for the Center for Children &amp; Youth Justice. She was also the first Legal </a:t>
            </a:r>
            <a:r>
              <a:rPr lang="en-US" dirty="0" err="1"/>
              <a:t>Ombuds</a:t>
            </a:r>
            <a:r>
              <a:rPr lang="en-US" dirty="0"/>
              <a:t> in the Washington State Office of the Education </a:t>
            </a:r>
            <a:r>
              <a:rPr lang="en-US" dirty="0" err="1"/>
              <a:t>Ombuds</a:t>
            </a:r>
            <a:r>
              <a:rPr lang="en-US" dirty="0"/>
              <a:t> and worked as an education policy analyst with the RAND Corporation. Kelly received her law degree from New York University, where she focused on juvenile rights and representation, and her undergraduate degree from the University of </a:t>
            </a:r>
            <a:r>
              <a:rPr lang="en-US" dirty="0" smtClean="0"/>
              <a:t>Virginia</a:t>
            </a:r>
          </a:p>
          <a:p>
            <a:endParaRPr lang="en-US" dirty="0"/>
          </a:p>
          <a:p>
            <a:endParaRPr lang="en-US" dirty="0" smtClean="0"/>
          </a:p>
          <a:p>
            <a:r>
              <a:rPr lang="en-US" dirty="0" smtClean="0"/>
              <a:t>Family </a:t>
            </a:r>
            <a:r>
              <a:rPr lang="en-US" dirty="0"/>
              <a:t>&amp; Youth Justice Programs</a:t>
            </a:r>
          </a:p>
          <a:p>
            <a:r>
              <a:rPr lang="en-US" i="1" dirty="0"/>
              <a:t>Transforming systems to promote thriving families and equitable court communities</a:t>
            </a:r>
            <a:endParaRPr lang="en-US" dirty="0"/>
          </a:p>
        </p:txBody>
      </p:sp>
      <p:sp>
        <p:nvSpPr>
          <p:cNvPr id="2" name="Title 1"/>
          <p:cNvSpPr>
            <a:spLocks noGrp="1"/>
          </p:cNvSpPr>
          <p:nvPr>
            <p:ph type="title"/>
          </p:nvPr>
        </p:nvSpPr>
        <p:spPr/>
        <p:txBody>
          <a:bodyPr>
            <a:normAutofit fontScale="90000"/>
          </a:bodyPr>
          <a:lstStyle/>
          <a:p>
            <a:r>
              <a:rPr lang="en-US" dirty="0" smtClean="0"/>
              <a:t>Grant Progress	</a:t>
            </a:r>
            <a:endParaRPr lang="en-US" dirty="0"/>
          </a:p>
        </p:txBody>
      </p:sp>
    </p:spTree>
    <p:extLst>
      <p:ext uri="{BB962C8B-B14F-4D97-AF65-F5344CB8AC3E}">
        <p14:creationId xmlns:p14="http://schemas.microsoft.com/office/powerpoint/2010/main" val="1606424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Segoe UI" panose="020B0502040204020203" pitchFamily="34" charset="0"/>
                <a:cs typeface="Segoe UI" panose="020B0502040204020203" pitchFamily="34" charset="0"/>
              </a:rPr>
              <a:t>2020-AR-BX-K001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title="DCYF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591" y="4747329"/>
            <a:ext cx="5423001" cy="1521725"/>
          </a:xfrm>
          <a:prstGeom prst="rect">
            <a:avLst/>
          </a:prstGeom>
        </p:spPr>
      </p:pic>
      <p:pic>
        <p:nvPicPr>
          <p:cNvPr id="5" name="Picture 4" title="HC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470" y="3895467"/>
            <a:ext cx="6230125" cy="1057658"/>
          </a:xfrm>
          <a:prstGeom prst="rect">
            <a:avLst/>
          </a:prstGeom>
        </p:spPr>
      </p:pic>
      <p:pic>
        <p:nvPicPr>
          <p:cNvPr id="7" name="Picture 6" title="CFF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006" y="2493789"/>
            <a:ext cx="4527919" cy="1189211"/>
          </a:xfrm>
          <a:prstGeom prst="rect">
            <a:avLst/>
          </a:prstGeom>
          <a:noFill/>
          <a:ln>
            <a:noFill/>
          </a:ln>
        </p:spPr>
      </p:pic>
      <p:pic>
        <p:nvPicPr>
          <p:cNvPr id="8" name="Picture 7" title="National Family Drug Court TTA logo"/>
          <p:cNvPicPr/>
          <p:nvPr/>
        </p:nvPicPr>
        <p:blipFill>
          <a:blip r:embed="rId6" cstate="print">
            <a:extLst>
              <a:ext uri="{28A0092B-C50C-407E-A947-70E740481C1C}">
                <a14:useLocalDpi xmlns:a14="http://schemas.microsoft.com/office/drawing/2010/main" val="0"/>
              </a:ext>
            </a:extLst>
          </a:blip>
          <a:stretch>
            <a:fillRect/>
          </a:stretch>
        </p:blipFill>
        <p:spPr>
          <a:xfrm>
            <a:off x="1301412" y="3909129"/>
            <a:ext cx="2022109" cy="1261355"/>
          </a:xfrm>
          <a:prstGeom prst="rect">
            <a:avLst/>
          </a:prstGeom>
        </p:spPr>
      </p:pic>
      <p:pic>
        <p:nvPicPr>
          <p:cNvPr id="9" name="Picture 8" title="Washington Court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323" y="2493789"/>
            <a:ext cx="3683000" cy="1015467"/>
          </a:xfrm>
          <a:prstGeom prst="rect">
            <a:avLst/>
          </a:prstGeom>
        </p:spPr>
      </p:pic>
      <p:sp>
        <p:nvSpPr>
          <p:cNvPr id="3" name="Content Placeholder 2"/>
          <p:cNvSpPr>
            <a:spLocks noGrp="1"/>
          </p:cNvSpPr>
          <p:nvPr>
            <p:ph idx="1"/>
          </p:nvPr>
        </p:nvSpPr>
        <p:spPr/>
        <p:txBody>
          <a:bodyPr>
            <a:normAutofit/>
          </a:bodyPr>
          <a:lstStyle/>
          <a:p>
            <a:pPr marL="0" indent="0">
              <a:buNone/>
            </a:pPr>
            <a:r>
              <a:rPr lang="en-US" sz="1800" dirty="0" smtClean="0"/>
              <a:t>This </a:t>
            </a:r>
            <a:r>
              <a:rPr lang="en-US" sz="1800" dirty="0"/>
              <a:t>project is supported by Grant # 2020-AR-BX-K001 awarded by the Office of Juvenile Justice and Delinquency Prevention, Office of Justice Programs, U.S. Department of Justice. The opinions, findings, and conclusions or recommendations expressed in this publication/program/exhibition are those of the author(s) and do not necessarily reflect those of the Department of </a:t>
            </a:r>
            <a:r>
              <a:rPr lang="en-US" sz="1800" dirty="0" smtClean="0"/>
              <a:t>Justice or our partner organizations.</a:t>
            </a:r>
          </a:p>
          <a:p>
            <a:pPr marL="0" indent="0">
              <a:buNone/>
            </a:pPr>
            <a:endParaRPr lang="en-US" sz="1800" dirty="0"/>
          </a:p>
        </p:txBody>
      </p:sp>
      <p:sp>
        <p:nvSpPr>
          <p:cNvPr id="2" name="Title 1"/>
          <p:cNvSpPr>
            <a:spLocks noGrp="1"/>
          </p:cNvSpPr>
          <p:nvPr>
            <p:ph type="title"/>
          </p:nvPr>
        </p:nvSpPr>
        <p:spPr/>
        <p:txBody>
          <a:bodyPr>
            <a:normAutofit fontScale="90000"/>
          </a:bodyPr>
          <a:lstStyle/>
          <a:p>
            <a:r>
              <a:rPr lang="en-US" dirty="0" smtClean="0"/>
              <a:t>Funding and Partners Acknowledgement</a:t>
            </a:r>
            <a:endParaRPr lang="en-US" dirty="0"/>
          </a:p>
        </p:txBody>
      </p:sp>
    </p:spTree>
    <p:extLst>
      <p:ext uri="{BB962C8B-B14F-4D97-AF65-F5344CB8AC3E}">
        <p14:creationId xmlns:p14="http://schemas.microsoft.com/office/powerpoint/2010/main" val="298158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annotate tool featuring annotate and text +draw" title="Zoom annotate how to"/>
          <p:cNvGrpSpPr/>
          <p:nvPr/>
        </p:nvGrpSpPr>
        <p:grpSpPr>
          <a:xfrm>
            <a:off x="160681" y="6173677"/>
            <a:ext cx="11703654" cy="749644"/>
            <a:chOff x="364781" y="6046573"/>
            <a:chExt cx="11703654" cy="749644"/>
          </a:xfrm>
        </p:grpSpPr>
        <p:pic>
          <p:nvPicPr>
            <p:cNvPr id="8" name="Picture 7" descr="Draw is highlighted" title="Screenshot of zoom tool bar"/>
            <p:cNvPicPr>
              <a:picLocks noChangeAspect="1"/>
            </p:cNvPicPr>
            <p:nvPr/>
          </p:nvPicPr>
          <p:blipFill>
            <a:blip r:embed="rId3"/>
            <a:stretch>
              <a:fillRect/>
            </a:stretch>
          </p:blipFill>
          <p:spPr>
            <a:xfrm>
              <a:off x="6569183" y="6137191"/>
              <a:ext cx="5499252" cy="551933"/>
            </a:xfrm>
            <a:prstGeom prst="rect">
              <a:avLst/>
            </a:prstGeom>
          </p:spPr>
        </p:pic>
        <p:sp>
          <p:nvSpPr>
            <p:cNvPr id="9" name="TextBox 8"/>
            <p:cNvSpPr txBox="1"/>
            <p:nvPr/>
          </p:nvSpPr>
          <p:spPr>
            <a:xfrm>
              <a:off x="5609968" y="6229522"/>
              <a:ext cx="1169773" cy="369332"/>
            </a:xfrm>
            <a:prstGeom prst="rect">
              <a:avLst/>
            </a:prstGeom>
            <a:noFill/>
          </p:spPr>
          <p:txBody>
            <a:bodyPr wrap="square" rtlCol="0">
              <a:spAutoFit/>
            </a:bodyPr>
            <a:lstStyle/>
            <a:p>
              <a:pPr algn="ctr"/>
              <a:r>
                <a:rPr lang="en-US" dirty="0"/>
                <a:t>then</a:t>
              </a:r>
            </a:p>
          </p:txBody>
        </p:sp>
        <p:pic>
          <p:nvPicPr>
            <p:cNvPr id="5" name="Picture 4" descr="Annotate is highlighted" title="Screenshot of zoom tool bar"/>
            <p:cNvPicPr>
              <a:picLocks noChangeAspect="1"/>
            </p:cNvPicPr>
            <p:nvPr/>
          </p:nvPicPr>
          <p:blipFill>
            <a:blip r:embed="rId4"/>
            <a:stretch>
              <a:fillRect/>
            </a:stretch>
          </p:blipFill>
          <p:spPr>
            <a:xfrm>
              <a:off x="364781" y="6153666"/>
              <a:ext cx="5446521" cy="453080"/>
            </a:xfrm>
            <a:prstGeom prst="rect">
              <a:avLst/>
            </a:prstGeom>
          </p:spPr>
        </p:pic>
        <p:sp>
          <p:nvSpPr>
            <p:cNvPr id="10" name="Oval 9"/>
            <p:cNvSpPr/>
            <p:nvPr/>
          </p:nvSpPr>
          <p:spPr>
            <a:xfrm>
              <a:off x="4870376" y="6071287"/>
              <a:ext cx="510746" cy="724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537622" y="6046573"/>
              <a:ext cx="799069" cy="724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207801" y="5952628"/>
            <a:ext cx="757882" cy="369332"/>
          </a:xfrm>
          <a:prstGeom prst="rect">
            <a:avLst/>
          </a:prstGeom>
          <a:noFill/>
        </p:spPr>
        <p:txBody>
          <a:bodyPr wrap="square" rtlCol="0">
            <a:spAutoFit/>
          </a:bodyPr>
          <a:lstStyle/>
          <a:p>
            <a:pPr algn="ctr"/>
            <a:r>
              <a:rPr lang="en-US" dirty="0" smtClean="0"/>
              <a:t>then</a:t>
            </a:r>
            <a:endParaRPr lang="en-US" dirty="0"/>
          </a:p>
        </p:txBody>
      </p:sp>
      <p:pic>
        <p:nvPicPr>
          <p:cNvPr id="1026" name="Picture 2" descr="view options is highlighted" title="Screenshot of zoom tool bar"/>
          <p:cNvPicPr>
            <a:picLocks noChangeAspect="1" noChangeArrowheads="1"/>
          </p:cNvPicPr>
          <p:nvPr/>
        </p:nvPicPr>
        <p:blipFill rotWithShape="1">
          <a:blip r:embed="rId5">
            <a:extLst>
              <a:ext uri="{28A0092B-C50C-407E-A947-70E740481C1C}">
                <a14:useLocalDpi xmlns:a14="http://schemas.microsoft.com/office/drawing/2010/main" val="0"/>
              </a:ext>
            </a:extLst>
          </a:blip>
          <a:srcRect b="9548"/>
          <a:stretch/>
        </p:blipFill>
        <p:spPr bwMode="auto">
          <a:xfrm>
            <a:off x="160681" y="5076045"/>
            <a:ext cx="2047120" cy="11635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4706713"/>
            <a:ext cx="2839568" cy="369332"/>
          </a:xfrm>
          <a:prstGeom prst="rect">
            <a:avLst/>
          </a:prstGeom>
          <a:noFill/>
        </p:spPr>
        <p:txBody>
          <a:bodyPr wrap="square" rtlCol="0">
            <a:spAutoFit/>
          </a:bodyPr>
          <a:lstStyle/>
          <a:p>
            <a:pPr algn="ctr"/>
            <a:r>
              <a:rPr lang="en-US" dirty="0" smtClean="0"/>
              <a:t>At the top of your screen</a:t>
            </a:r>
            <a:endParaRPr lang="en-US" dirty="0"/>
          </a:p>
        </p:txBody>
      </p:sp>
      <p:sp>
        <p:nvSpPr>
          <p:cNvPr id="6" name="Title 5"/>
          <p:cNvSpPr>
            <a:spLocks noGrp="1"/>
          </p:cNvSpPr>
          <p:nvPr>
            <p:ph type="title"/>
          </p:nvPr>
        </p:nvSpPr>
        <p:spPr>
          <a:xfrm>
            <a:off x="0" y="0"/>
            <a:ext cx="10515600" cy="839561"/>
          </a:xfrm>
        </p:spPr>
        <p:txBody>
          <a:bodyPr>
            <a:normAutofit fontScale="90000"/>
          </a:bodyPr>
          <a:lstStyle/>
          <a:p>
            <a:r>
              <a:rPr lang="en-US" sz="3300" dirty="0" smtClean="0">
                <a:solidFill>
                  <a:schemeClr val="tx1"/>
                </a:solidFill>
              </a:rPr>
              <a:t>Draw a self- portrait using annotate while you wait: </a:t>
            </a:r>
            <a:r>
              <a:rPr lang="en-US" sz="2800" dirty="0">
                <a:solidFill>
                  <a:schemeClr val="tx1"/>
                </a:solidFill>
              </a:rPr>
              <a:t/>
            </a:r>
            <a:br>
              <a:rPr lang="en-US" sz="2800" dirty="0">
                <a:solidFill>
                  <a:schemeClr val="tx1"/>
                </a:solidFill>
              </a:rPr>
            </a:br>
            <a:endParaRPr lang="en-US" sz="2800" dirty="0"/>
          </a:p>
        </p:txBody>
      </p:sp>
    </p:spTree>
    <p:extLst>
      <p:ext uri="{BB962C8B-B14F-4D97-AF65-F5344CB8AC3E}">
        <p14:creationId xmlns:p14="http://schemas.microsoft.com/office/powerpoint/2010/main" val="1600028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7414" y="983110"/>
            <a:ext cx="6155871" cy="4895176"/>
          </a:xfrm>
        </p:spPr>
        <p:txBody>
          <a:bodyPr>
            <a:normAutofit fontScale="40000" lnSpcReduction="20000"/>
          </a:bodyPr>
          <a:lstStyle/>
          <a:p>
            <a:pPr marL="0" indent="0">
              <a:lnSpc>
                <a:spcPct val="170000"/>
              </a:lnSpc>
              <a:buNone/>
            </a:pPr>
            <a:r>
              <a:rPr lang="en-US" sz="7000" b="1" dirty="0">
                <a:solidFill>
                  <a:schemeClr val="tx1"/>
                </a:solidFill>
              </a:rPr>
              <a:t>DAWN MARIE RUBIO</a:t>
            </a:r>
            <a:r>
              <a:rPr lang="en-US" sz="8000" b="1" dirty="0">
                <a:solidFill>
                  <a:schemeClr val="tx1"/>
                </a:solidFill>
              </a:rPr>
              <a:t> </a:t>
            </a:r>
            <a:r>
              <a:rPr lang="en-US" sz="3000" dirty="0" smtClean="0"/>
              <a:t>has </a:t>
            </a:r>
            <a:r>
              <a:rPr lang="en-US" sz="3000" dirty="0"/>
              <a:t>worked on behalf of state courts for her entire 30-year legal career. She joined the Washington Administrative Office of the Courts as State Court Administrator on January 1, 2019. Previously, Rubio worked with the Utah Administrative Office of the Courts, where she served as the Juvenile Court Administrator for Utah’s statewide Juvenile Court and was appointed as Utah’s Commissioner for the Interstate Commission for Juveniles. She also worked as the Assistant Director of the Administrative Office of the Illinois Courts. For 11 years, Rubio was a Principal Court Management Consultant with the National Center for State Courts, and she directed national, state, and local projects improving court organization, processes, and court operations involving children, families, and problem-solving courts. She received NCSC’s 2006 Staff Excellence Award. She began her career in Florida with the Seventeenth Judicial Circuit Court Administrator’s Office. She is a trained mediator and a member of the Florida Bar Association. Bachelor of Science (psychology) and Juris Doctor, University of Florida. Fellow, Court Executive Development Program, Institute for Court Management.</a:t>
            </a:r>
            <a:endParaRPr lang="en-US" dirty="0"/>
          </a:p>
        </p:txBody>
      </p:sp>
      <p:pic>
        <p:nvPicPr>
          <p:cNvPr id="4" name="Picture 3" descr="Wearing black suit" title="Brunette Wom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56" y="983111"/>
            <a:ext cx="3963661" cy="5073032"/>
          </a:xfrm>
          <a:prstGeom prst="rect">
            <a:avLst/>
          </a:prstGeom>
        </p:spPr>
      </p:pic>
      <p:sp>
        <p:nvSpPr>
          <p:cNvPr id="2" name="Title 1"/>
          <p:cNvSpPr>
            <a:spLocks noGrp="1"/>
          </p:cNvSpPr>
          <p:nvPr>
            <p:ph type="title"/>
          </p:nvPr>
        </p:nvSpPr>
        <p:spPr/>
        <p:txBody>
          <a:bodyPr>
            <a:normAutofit fontScale="90000"/>
          </a:bodyPr>
          <a:lstStyle/>
          <a:p>
            <a:r>
              <a:rPr lang="en-US" dirty="0" smtClean="0"/>
              <a:t>Welcome to the First FTC All Sites Meeting	</a:t>
            </a:r>
            <a:endParaRPr lang="en-US" dirty="0"/>
          </a:p>
        </p:txBody>
      </p:sp>
    </p:spTree>
    <p:extLst>
      <p:ext uri="{BB962C8B-B14F-4D97-AF65-F5344CB8AC3E}">
        <p14:creationId xmlns:p14="http://schemas.microsoft.com/office/powerpoint/2010/main" val="427430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Housekeeping</a:t>
            </a:r>
            <a:endParaRPr lang="en-US" dirty="0"/>
          </a:p>
        </p:txBody>
      </p:sp>
      <p:sp>
        <p:nvSpPr>
          <p:cNvPr id="3" name="Content Placeholder 2"/>
          <p:cNvSpPr>
            <a:spLocks noGrp="1"/>
          </p:cNvSpPr>
          <p:nvPr>
            <p:ph idx="1"/>
          </p:nvPr>
        </p:nvSpPr>
        <p:spPr>
          <a:xfrm>
            <a:off x="838200" y="1320139"/>
            <a:ext cx="10622285" cy="4705103"/>
          </a:xfrm>
        </p:spPr>
        <p:txBody>
          <a:bodyPr>
            <a:normAutofit/>
          </a:bodyPr>
          <a:lstStyle/>
          <a:p>
            <a:pPr marL="0" indent="0">
              <a:buNone/>
            </a:pPr>
            <a:r>
              <a:rPr lang="en-US" dirty="0" smtClean="0"/>
              <a:t>Feel free to use the chat, reactions, or leave your camera on and give us a thumbs up or a smile</a:t>
            </a:r>
          </a:p>
          <a:p>
            <a:pPr marL="0" indent="0">
              <a:buNone/>
            </a:pPr>
            <a:endParaRPr lang="en-US" dirty="0"/>
          </a:p>
          <a:p>
            <a:pPr marL="0" indent="0">
              <a:buNone/>
            </a:pPr>
            <a:r>
              <a:rPr lang="en-US" dirty="0" smtClean="0"/>
              <a:t>We will be monitoring the waiting room, come and go as needed</a:t>
            </a:r>
          </a:p>
          <a:p>
            <a:pPr marL="0" indent="0">
              <a:buNone/>
            </a:pPr>
            <a:endParaRPr lang="en-US" dirty="0" smtClean="0"/>
          </a:p>
          <a:p>
            <a:pPr marL="0" indent="0">
              <a:buNone/>
            </a:pPr>
            <a:r>
              <a:rPr lang="en-US" dirty="0" smtClean="0"/>
              <a:t>Break out rooms between 10 and 12 – cameras on them if at all possible</a:t>
            </a:r>
          </a:p>
          <a:p>
            <a:pPr marL="0" indent="0">
              <a:buNone/>
            </a:pPr>
            <a:endParaRPr lang="en-US" dirty="0"/>
          </a:p>
          <a:p>
            <a:pPr marL="0" indent="0">
              <a:buNone/>
            </a:pPr>
            <a:r>
              <a:rPr lang="en-US" dirty="0" smtClean="0"/>
              <a:t>If you miss something, all materials are on the</a:t>
            </a:r>
            <a:r>
              <a:rPr lang="en-US" dirty="0" smtClean="0">
                <a:hlinkClick r:id="rId3"/>
              </a:rPr>
              <a:t> All Sites Website</a:t>
            </a:r>
            <a:endParaRPr lang="en-US" dirty="0"/>
          </a:p>
          <a:p>
            <a:pPr marL="0" indent="0">
              <a:buNone/>
            </a:pPr>
            <a:endParaRPr lang="en-US" dirty="0"/>
          </a:p>
        </p:txBody>
      </p:sp>
    </p:spTree>
    <p:extLst>
      <p:ext uri="{BB962C8B-B14F-4D97-AF65-F5344CB8AC3E}">
        <p14:creationId xmlns:p14="http://schemas.microsoft.com/office/powerpoint/2010/main" val="1771258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bsite is available in comment section" title="Screenshot of All Sites meeting website"/>
          <p:cNvPicPr>
            <a:picLocks noChangeAspect="1"/>
          </p:cNvPicPr>
          <p:nvPr/>
        </p:nvPicPr>
        <p:blipFill rotWithShape="1">
          <a:blip r:embed="rId3"/>
          <a:srcRect r="-154" b="13446"/>
          <a:stretch/>
        </p:blipFill>
        <p:spPr>
          <a:xfrm>
            <a:off x="443344" y="0"/>
            <a:ext cx="12210757" cy="6865035"/>
          </a:xfrm>
          <a:prstGeom prst="rect">
            <a:avLst/>
          </a:prstGeom>
        </p:spPr>
      </p:pic>
    </p:spTree>
    <p:extLst>
      <p:ext uri="{BB962C8B-B14F-4D97-AF65-F5344CB8AC3E}">
        <p14:creationId xmlns:p14="http://schemas.microsoft.com/office/powerpoint/2010/main" val="2564367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Accessibility and Information Equity Information</a:t>
            </a:r>
            <a:endParaRPr lang="en-US" dirty="0"/>
          </a:p>
        </p:txBody>
      </p:sp>
      <p:sp>
        <p:nvSpPr>
          <p:cNvPr id="3" name="Content Placeholder 2"/>
          <p:cNvSpPr>
            <a:spLocks noGrp="1"/>
          </p:cNvSpPr>
          <p:nvPr>
            <p:ph idx="1"/>
          </p:nvPr>
        </p:nvSpPr>
        <p:spPr>
          <a:xfrm>
            <a:off x="838200" y="1320139"/>
            <a:ext cx="10622285" cy="4705103"/>
          </a:xfrm>
        </p:spPr>
        <p:txBody>
          <a:bodyPr>
            <a:normAutofit/>
          </a:bodyPr>
          <a:lstStyle/>
          <a:p>
            <a:pPr marL="0" indent="0">
              <a:buNone/>
            </a:pPr>
            <a:r>
              <a:rPr lang="en-US" dirty="0" smtClean="0"/>
              <a:t>We </a:t>
            </a:r>
            <a:r>
              <a:rPr lang="en-US" dirty="0"/>
              <a:t>are dedicated to </a:t>
            </a:r>
            <a:r>
              <a:rPr lang="en-US" dirty="0" smtClean="0"/>
              <a:t>developing training materials with </a:t>
            </a:r>
            <a:r>
              <a:rPr lang="en-US" dirty="0"/>
              <a:t>equitable access to </a:t>
            </a:r>
            <a:r>
              <a:rPr lang="en-US" dirty="0" smtClean="0"/>
              <a:t>information, please </a:t>
            </a:r>
            <a:r>
              <a:rPr lang="en-US" dirty="0"/>
              <a:t>give feedback if we can improve</a:t>
            </a:r>
            <a:r>
              <a:rPr lang="en-US" dirty="0" smtClean="0"/>
              <a:t>!</a:t>
            </a:r>
          </a:p>
          <a:p>
            <a:r>
              <a:rPr lang="en-US" dirty="0" smtClean="0"/>
              <a:t>Transcript and captioning</a:t>
            </a:r>
          </a:p>
          <a:p>
            <a:r>
              <a:rPr lang="en-US" dirty="0" smtClean="0"/>
              <a:t>Accessible handouts available as pdf and editable word documents</a:t>
            </a:r>
          </a:p>
          <a:p>
            <a:r>
              <a:rPr lang="en-US" dirty="0" smtClean="0"/>
              <a:t>All materials are licensed as </a:t>
            </a:r>
            <a:r>
              <a:rPr lang="en-US" dirty="0" smtClean="0">
                <a:hlinkClick r:id="rId3"/>
              </a:rPr>
              <a:t>creative commons attribution – Non Commercial – Share Alike (CC BY_NC_SA 4.0) </a:t>
            </a:r>
            <a:r>
              <a:rPr lang="en-US" dirty="0" smtClean="0"/>
              <a:t>except logos used by other organizations.  </a:t>
            </a:r>
          </a:p>
          <a:p>
            <a:pPr marL="0" indent="0">
              <a:buNone/>
            </a:pPr>
            <a:endParaRPr lang="en-US" dirty="0"/>
          </a:p>
        </p:txBody>
      </p:sp>
    </p:spTree>
    <p:extLst>
      <p:ext uri="{BB962C8B-B14F-4D97-AF65-F5344CB8AC3E}">
        <p14:creationId xmlns:p14="http://schemas.microsoft.com/office/powerpoint/2010/main" val="72581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80825"/>
            <a:ext cx="10515600" cy="2838630"/>
          </a:xfrm>
          <a:solidFill>
            <a:srgbClr val="C0C0C0">
              <a:alpha val="60000"/>
            </a:srgbClr>
          </a:solidFill>
        </p:spPr>
        <p:txBody>
          <a:bodyPr>
            <a:noAutofit/>
          </a:bodyPr>
          <a:lstStyle/>
          <a:p>
            <a:pPr marL="0" indent="0">
              <a:buNone/>
            </a:pPr>
            <a:r>
              <a:rPr lang="en-US" sz="1800" dirty="0" smtClean="0">
                <a:solidFill>
                  <a:schemeClr val="tx1"/>
                </a:solidFill>
              </a:rPr>
              <a:t>We are joining each other today from across Washington State, which was historically home to many tribal communities. Today we would like to honor the land where the Administrative Office of the Courts makes its home in Olympia, WA. The Nisqually tribe lived on the lands from Olympia to portions of Mt Rainer and often gathered for Potlaches with other coastal tribes in the areas to the East and West of Budd Inlet, a favorite area for shellfish gathering and now the city of Olympia’s coastal water access point. We honor the gifts the Land brought to the Nisqually and also honor the Nisqually tribe and the trials that they have gone through since the forced colonization of these ancestral lands. We also give thanks for the tribal members here with us today, and greatly respect the work you are doing to reunite families and to care for your children.  </a:t>
            </a:r>
            <a:r>
              <a:rPr lang="en-US" sz="1800" dirty="0"/>
              <a:t>We see you, respect your right to sovereignty and self-determination, and are committed to being better listeners, learners, and in lifting indigenous voices. </a:t>
            </a:r>
            <a:r>
              <a:rPr lang="en-US" sz="1800" dirty="0" smtClean="0"/>
              <a:t>Feel </a:t>
            </a:r>
            <a:r>
              <a:rPr lang="en-US" sz="1800" dirty="0"/>
              <a:t>free </a:t>
            </a:r>
            <a:r>
              <a:rPr lang="en-US" sz="1800" dirty="0" smtClean="0"/>
              <a:t>or use the maps we have placed in the chat to learn more about the tribe in your local area, and share in the chat. </a:t>
            </a:r>
            <a:endParaRPr lang="en-US" sz="1800" dirty="0" smtClean="0">
              <a:solidFill>
                <a:schemeClr val="tx1"/>
              </a:solidFill>
            </a:endParaRPr>
          </a:p>
        </p:txBody>
      </p:sp>
      <p:sp>
        <p:nvSpPr>
          <p:cNvPr id="5" name="TextBox 4"/>
          <p:cNvSpPr txBox="1"/>
          <p:nvPr/>
        </p:nvSpPr>
        <p:spPr>
          <a:xfrm>
            <a:off x="3669312" y="3506442"/>
            <a:ext cx="8168231" cy="276999"/>
          </a:xfrm>
          <a:prstGeom prst="rect">
            <a:avLst/>
          </a:prstGeom>
          <a:noFill/>
        </p:spPr>
        <p:txBody>
          <a:bodyPr wrap="square" rtlCol="0">
            <a:spAutoFit/>
          </a:bodyPr>
          <a:lstStyle/>
          <a:p>
            <a:r>
              <a:rPr lang="en-US" sz="1200" dirty="0" smtClean="0">
                <a:hlinkClick r:id="rId3"/>
              </a:rPr>
              <a:t>Nisqually </a:t>
            </a:r>
            <a:r>
              <a:rPr lang="en-US" sz="1200" dirty="0">
                <a:hlinkClick r:id="rId3"/>
              </a:rPr>
              <a:t>Indian Tribe :: Community Garden Program (nisqually-nsn.gov)</a:t>
            </a:r>
            <a:endParaRPr lang="en-US" sz="1200" dirty="0"/>
          </a:p>
        </p:txBody>
      </p:sp>
      <p:sp>
        <p:nvSpPr>
          <p:cNvPr id="6" name="TextBox 5"/>
          <p:cNvSpPr txBox="1"/>
          <p:nvPr/>
        </p:nvSpPr>
        <p:spPr>
          <a:xfrm>
            <a:off x="4259019" y="3263361"/>
            <a:ext cx="4817476" cy="276999"/>
          </a:xfrm>
          <a:prstGeom prst="rect">
            <a:avLst/>
          </a:prstGeom>
          <a:noFill/>
        </p:spPr>
        <p:txBody>
          <a:bodyPr wrap="square" rtlCol="0">
            <a:spAutoFit/>
          </a:bodyPr>
          <a:lstStyle/>
          <a:p>
            <a:r>
              <a:rPr lang="en-US" sz="1200" dirty="0" smtClean="0"/>
              <a:t>Photos from the Nisqually Indian Tribe Website</a:t>
            </a:r>
            <a:endParaRPr lang="en-US" sz="1200" dirty="0"/>
          </a:p>
        </p:txBody>
      </p:sp>
      <p:pic>
        <p:nvPicPr>
          <p:cNvPr id="4" name="Picture 3" descr="Holding vegetables" title="Nisqually tribal members in garde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773" y="1052372"/>
            <a:ext cx="8898523" cy="2141207"/>
          </a:xfrm>
          <a:prstGeom prst="rect">
            <a:avLst/>
          </a:prstGeom>
        </p:spPr>
      </p:pic>
      <p:sp>
        <p:nvSpPr>
          <p:cNvPr id="2" name="Title 1"/>
          <p:cNvSpPr>
            <a:spLocks noGrp="1"/>
          </p:cNvSpPr>
          <p:nvPr>
            <p:ph type="title"/>
          </p:nvPr>
        </p:nvSpPr>
        <p:spPr/>
        <p:txBody>
          <a:bodyPr>
            <a:normAutofit/>
          </a:bodyPr>
          <a:lstStyle/>
          <a:p>
            <a:r>
              <a:rPr lang="en-US" dirty="0" smtClean="0"/>
              <a:t>Land Acknowledgement</a:t>
            </a:r>
            <a:endParaRPr lang="en-US" dirty="0"/>
          </a:p>
        </p:txBody>
      </p:sp>
    </p:spTree>
    <p:extLst>
      <p:ext uri="{BB962C8B-B14F-4D97-AF65-F5344CB8AC3E}">
        <p14:creationId xmlns:p14="http://schemas.microsoft.com/office/powerpoint/2010/main" val="89794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Brunette woman wearing glass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426" y="3615519"/>
            <a:ext cx="2046679" cy="2521751"/>
          </a:xfrm>
          <a:prstGeom prst="rect">
            <a:avLst/>
          </a:prstGeom>
        </p:spPr>
      </p:pic>
      <p:pic>
        <p:nvPicPr>
          <p:cNvPr id="7" name="Picture 6" title="Brunette woman wearing glasses"/>
          <p:cNvPicPr>
            <a:picLocks noChangeAspect="1"/>
          </p:cNvPicPr>
          <p:nvPr/>
        </p:nvPicPr>
        <p:blipFill rotWithShape="1">
          <a:blip r:embed="rId3" cstate="print">
            <a:extLst>
              <a:ext uri="{28A0092B-C50C-407E-A947-70E740481C1C}">
                <a14:useLocalDpi xmlns:a14="http://schemas.microsoft.com/office/drawing/2010/main" val="0"/>
              </a:ext>
            </a:extLst>
          </a:blip>
          <a:srcRect l="13231" t="10251" r="14769" b="15629"/>
          <a:stretch/>
        </p:blipFill>
        <p:spPr>
          <a:xfrm rot="16200000">
            <a:off x="-115455" y="1955975"/>
            <a:ext cx="2238940" cy="1728639"/>
          </a:xfrm>
          <a:prstGeom prst="rect">
            <a:avLst/>
          </a:prstGeom>
        </p:spPr>
      </p:pic>
      <p:pic>
        <p:nvPicPr>
          <p:cNvPr id="8" name="Picture 7" title="Blond male wearing glass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9475" y="3056006"/>
            <a:ext cx="2213380" cy="2766725"/>
          </a:xfrm>
          <a:prstGeom prst="rect">
            <a:avLst/>
          </a:prstGeom>
        </p:spPr>
      </p:pic>
      <p:pic>
        <p:nvPicPr>
          <p:cNvPr id="9" name="Picture 8" descr="Wearing graduation cap and purple stole" title="Brunette wom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3613" y="1992065"/>
            <a:ext cx="1802725" cy="2704088"/>
          </a:xfrm>
          <a:prstGeom prst="rect">
            <a:avLst/>
          </a:prstGeom>
        </p:spPr>
      </p:pic>
      <p:pic>
        <p:nvPicPr>
          <p:cNvPr id="5" name="Picture 4" title="Blond woman holding baby"/>
          <p:cNvPicPr>
            <a:picLocks noChangeAspect="1"/>
          </p:cNvPicPr>
          <p:nvPr/>
        </p:nvPicPr>
        <p:blipFill rotWithShape="1">
          <a:blip r:embed="rId6" cstate="print">
            <a:extLst>
              <a:ext uri="{28A0092B-C50C-407E-A947-70E740481C1C}">
                <a14:useLocalDpi xmlns:a14="http://schemas.microsoft.com/office/drawing/2010/main" val="0"/>
              </a:ext>
            </a:extLst>
          </a:blip>
          <a:srcRect l="24500" t="17863" r="25039" b="30240"/>
          <a:stretch/>
        </p:blipFill>
        <p:spPr>
          <a:xfrm rot="5400000">
            <a:off x="9620192" y="1665897"/>
            <a:ext cx="2800635" cy="2160246"/>
          </a:xfrm>
          <a:prstGeom prst="rect">
            <a:avLst/>
          </a:prstGeom>
        </p:spPr>
      </p:pic>
      <p:pic>
        <p:nvPicPr>
          <p:cNvPr id="10" name="Picture 9" title="Latina holding a picture frame around herself and a painting of Frida Kahl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343172" y="3615315"/>
            <a:ext cx="2882235" cy="2161676"/>
          </a:xfrm>
          <a:prstGeom prst="rect">
            <a:avLst/>
          </a:prstGeom>
        </p:spPr>
      </p:pic>
      <p:sp>
        <p:nvSpPr>
          <p:cNvPr id="4" name="Content Placeholder 3"/>
          <p:cNvSpPr>
            <a:spLocks noGrp="1"/>
          </p:cNvSpPr>
          <p:nvPr>
            <p:ph idx="1"/>
          </p:nvPr>
        </p:nvSpPr>
        <p:spPr/>
        <p:txBody>
          <a:bodyPr/>
          <a:lstStyle/>
          <a:p>
            <a:pPr marL="0" indent="0">
              <a:buNone/>
            </a:pPr>
            <a:r>
              <a:rPr lang="en-US" dirty="0" smtClean="0"/>
              <a:t>All Sites Planning Team: </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Sharing Our </a:t>
            </a:r>
            <a:r>
              <a:rPr lang="en-US" dirty="0" smtClean="0"/>
              <a:t>Stories:</a:t>
            </a:r>
            <a:br>
              <a:rPr lang="en-US" dirty="0" smtClean="0"/>
            </a:br>
            <a:r>
              <a:rPr lang="en-US" dirty="0" smtClean="0"/>
              <a:t> </a:t>
            </a:r>
            <a:r>
              <a:rPr lang="en-US" dirty="0"/>
              <a:t>B</a:t>
            </a:r>
            <a:r>
              <a:rPr lang="en-US" dirty="0" smtClean="0"/>
              <a:t>est </a:t>
            </a:r>
            <a:r>
              <a:rPr lang="en-US" dirty="0"/>
              <a:t>P</a:t>
            </a:r>
            <a:r>
              <a:rPr lang="en-US" dirty="0" smtClean="0"/>
              <a:t>ractices </a:t>
            </a:r>
            <a:r>
              <a:rPr lang="en-US" dirty="0"/>
              <a:t>through </a:t>
            </a:r>
            <a:r>
              <a:rPr lang="en-US" dirty="0" smtClean="0"/>
              <a:t>Lived Experiences </a:t>
            </a:r>
            <a:endParaRPr lang="en-US" dirty="0"/>
          </a:p>
        </p:txBody>
      </p:sp>
    </p:spTree>
    <p:extLst>
      <p:ext uri="{BB962C8B-B14F-4D97-AF65-F5344CB8AC3E}">
        <p14:creationId xmlns:p14="http://schemas.microsoft.com/office/powerpoint/2010/main" val="363742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Molly Wolf, Pierce County FRC</a:t>
            </a:r>
            <a:endParaRPr lang="en-US" dirty="0"/>
          </a:p>
        </p:txBody>
      </p:sp>
      <p:sp>
        <p:nvSpPr>
          <p:cNvPr id="3" name="Content Placeholder 2"/>
          <p:cNvSpPr>
            <a:spLocks noGrp="1"/>
          </p:cNvSpPr>
          <p:nvPr>
            <p:ph idx="1"/>
          </p:nvPr>
        </p:nvSpPr>
        <p:spPr/>
        <p:txBody>
          <a:bodyPr/>
          <a:lstStyle/>
          <a:p>
            <a:r>
              <a:rPr lang="en-US" dirty="0" smtClean="0"/>
              <a:t>Mother of 4 children </a:t>
            </a:r>
          </a:p>
          <a:p>
            <a:r>
              <a:rPr lang="en-US" dirty="0" smtClean="0"/>
              <a:t>Enrolled at Centralia College </a:t>
            </a:r>
          </a:p>
          <a:p>
            <a:r>
              <a:rPr lang="en-US" dirty="0" smtClean="0"/>
              <a:t>Works for Evergreen Treatment Services </a:t>
            </a:r>
            <a:endParaRPr lang="en-US" dirty="0"/>
          </a:p>
        </p:txBody>
      </p:sp>
    </p:spTree>
    <p:extLst>
      <p:ext uri="{BB962C8B-B14F-4D97-AF65-F5344CB8AC3E}">
        <p14:creationId xmlns:p14="http://schemas.microsoft.com/office/powerpoint/2010/main" val="1348811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7859</TotalTime>
  <Words>952</Words>
  <Application>Microsoft Office PowerPoint</Application>
  <PresentationFormat>Widescreen</PresentationFormat>
  <Paragraphs>52</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Office Theme</vt:lpstr>
      <vt:lpstr>Washington Family Treatment Courts  First All Sites Meeting</vt:lpstr>
      <vt:lpstr>Draw a self- portrait using annotate while you wait:  </vt:lpstr>
      <vt:lpstr>Welcome to the First FTC All Sites Meeting </vt:lpstr>
      <vt:lpstr>Housekeeping</vt:lpstr>
      <vt:lpstr>PowerPoint Presentation</vt:lpstr>
      <vt:lpstr>Accessibility and Information Equity Information</vt:lpstr>
      <vt:lpstr>Land Acknowledgement</vt:lpstr>
      <vt:lpstr>Sharing Our Stories:  Best Practices through Lived Experiences </vt:lpstr>
      <vt:lpstr>Molly Wolf, Pierce County FRC</vt:lpstr>
      <vt:lpstr>Grant Progress </vt:lpstr>
      <vt:lpstr>Funding and Partners Acknowledgement</vt:lpstr>
    </vt:vector>
  </TitlesOfParts>
  <Company>Admin for the Courts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Niles, Gini</dc:creator>
  <cp:lastModifiedBy>Fitzgerald, Meghan</cp:lastModifiedBy>
  <cp:revision>232</cp:revision>
  <dcterms:created xsi:type="dcterms:W3CDTF">2015-04-03T22:33:38Z</dcterms:created>
  <dcterms:modified xsi:type="dcterms:W3CDTF">2021-09-23T19:10:42Z</dcterms:modified>
</cp:coreProperties>
</file>