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9"/>
  </p:notesMasterIdLst>
  <p:handoutMasterIdLst>
    <p:handoutMasterId r:id="rId30"/>
  </p:handoutMasterIdLst>
  <p:sldIdLst>
    <p:sldId id="422" r:id="rId3"/>
    <p:sldId id="474" r:id="rId4"/>
    <p:sldId id="442" r:id="rId5"/>
    <p:sldId id="470" r:id="rId6"/>
    <p:sldId id="475" r:id="rId7"/>
    <p:sldId id="453" r:id="rId8"/>
    <p:sldId id="477" r:id="rId9"/>
    <p:sldId id="462" r:id="rId10"/>
    <p:sldId id="424" r:id="rId11"/>
    <p:sldId id="476" r:id="rId12"/>
    <p:sldId id="463" r:id="rId13"/>
    <p:sldId id="464" r:id="rId14"/>
    <p:sldId id="465" r:id="rId15"/>
    <p:sldId id="467" r:id="rId16"/>
    <p:sldId id="466" r:id="rId17"/>
    <p:sldId id="468" r:id="rId18"/>
    <p:sldId id="469" r:id="rId19"/>
    <p:sldId id="471" r:id="rId20"/>
    <p:sldId id="472" r:id="rId21"/>
    <p:sldId id="473" r:id="rId22"/>
    <p:sldId id="452" r:id="rId23"/>
    <p:sldId id="456" r:id="rId24"/>
    <p:sldId id="478" r:id="rId25"/>
    <p:sldId id="443" r:id="rId26"/>
    <p:sldId id="479" r:id="rId27"/>
    <p:sldId id="343"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E. Barkan" initials="SEB" lastIdx="1" clrIdx="0"/>
  <p:cmAuthor id="2" name="Nicole Sadow-Hasenberg" initials="NSH" lastIdx="1" clrIdx="1"/>
  <p:cmAuthor id="3" name="Susan E Barkan" initials="SEB" lastIdx="3" clrIdx="2">
    <p:extLst>
      <p:ext uri="{19B8F6BF-5375-455C-9EA6-DF929625EA0E}">
        <p15:presenceInfo xmlns:p15="http://schemas.microsoft.com/office/powerpoint/2012/main" userId="S-1-5-21-1478355014-127360780-1969717230-2034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78" autoAdjust="0"/>
    <p:restoredTop sz="92279" autoAdjust="0"/>
  </p:normalViewPr>
  <p:slideViewPr>
    <p:cSldViewPr snapToGrid="0">
      <p:cViewPr varScale="1">
        <p:scale>
          <a:sx n="65" d="100"/>
          <a:sy n="65" d="100"/>
        </p:scale>
        <p:origin x="1052"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9" d="100"/>
          <a:sy n="49" d="100"/>
        </p:scale>
        <p:origin x="2644"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5-27T07:03:44.704" idx="3">
    <p:pos x="5321" y="790"/>
    <p:text>not sure what is being said here or are you waiting for info from Deanna?</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3CEC02-FEB9-4543-A4EC-6229B4D6B8D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04745C31-6CF9-4139-A84D-C2AC03A5DE70}">
      <dgm:prSet phldrT="[Text]"/>
      <dgm:spPr>
        <a:xfrm>
          <a:off x="530151" y="2954365"/>
          <a:ext cx="5022649" cy="1071938"/>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 lastClr="FFFFFF"/>
              </a:solidFill>
              <a:latin typeface="Calibri" panose="020F0502020204030204"/>
              <a:ea typeface="+mn-ea"/>
              <a:cs typeface="+mn-cs"/>
            </a:rPr>
            <a:t>Better virtual family time  for all</a:t>
          </a:r>
        </a:p>
      </dgm:t>
    </dgm:pt>
    <dgm:pt modelId="{E50FEFB0-0DF9-4834-A5CD-CEC892A4F4D2}" type="parTrans" cxnId="{03C879DB-0184-41EB-9C1D-F55D7EAC6E29}">
      <dgm:prSet/>
      <dgm:spPr/>
      <dgm:t>
        <a:bodyPr/>
        <a:lstStyle/>
        <a:p>
          <a:endParaRPr lang="en-US"/>
        </a:p>
      </dgm:t>
    </dgm:pt>
    <dgm:pt modelId="{9D329EC8-D253-4CF4-8406-1D847CCE2D0A}" type="sibTrans" cxnId="{03C879DB-0184-41EB-9C1D-F55D7EAC6E29}">
      <dgm:prSet/>
      <dgm:spPr/>
      <dgm:t>
        <a:bodyPr/>
        <a:lstStyle/>
        <a:p>
          <a:endParaRPr lang="en-US"/>
        </a:p>
      </dgm:t>
    </dgm:pt>
    <dgm:pt modelId="{F4841800-A94D-4A7F-9804-DADDD4B684E3}">
      <dgm:prSet/>
      <dgm:spPr>
        <a:xfrm>
          <a:off x="530151" y="985"/>
          <a:ext cx="1779144" cy="1067486"/>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effectLst/>
              <a:latin typeface="Corbel" panose="020B0503020204020204" pitchFamily="34" charset="0"/>
              <a:ea typeface="+mn-ea"/>
              <a:cs typeface="+mn-cs"/>
            </a:rPr>
            <a:t>Pre- Meeting with parent (30 </a:t>
          </a:r>
          <a:r>
            <a:rPr lang="en-US" b="1" dirty="0" err="1">
              <a:solidFill>
                <a:sysClr val="window" lastClr="FFFFFF"/>
              </a:solidFill>
              <a:effectLst/>
              <a:latin typeface="Corbel" panose="020B0503020204020204" pitchFamily="34" charset="0"/>
              <a:ea typeface="+mn-ea"/>
              <a:cs typeface="+mn-cs"/>
            </a:rPr>
            <a:t>mins</a:t>
          </a:r>
          <a:r>
            <a:rPr lang="en-US" b="1" dirty="0">
              <a:solidFill>
                <a:sysClr val="window" lastClr="FFFFFF"/>
              </a:solidFill>
              <a:effectLst/>
              <a:latin typeface="Corbel" panose="020B0503020204020204" pitchFamily="34" charset="0"/>
              <a:ea typeface="+mn-ea"/>
              <a:cs typeface="+mn-cs"/>
            </a:rPr>
            <a:t>)</a:t>
          </a:r>
        </a:p>
      </dgm:t>
    </dgm:pt>
    <dgm:pt modelId="{71CAEFD0-56AA-4EA7-B7F8-4FD7184C7937}" type="parTrans" cxnId="{C01DA4F2-6564-43B0-907D-D14ACCAEDA47}">
      <dgm:prSet/>
      <dgm:spPr/>
      <dgm:t>
        <a:bodyPr/>
        <a:lstStyle/>
        <a:p>
          <a:endParaRPr lang="en-US"/>
        </a:p>
      </dgm:t>
    </dgm:pt>
    <dgm:pt modelId="{E7D014FA-4F73-4B07-B593-73B60D901D0C}" type="sibTrans" cxnId="{C01DA4F2-6564-43B0-907D-D14ACCAEDA47}">
      <dgm:prSet/>
      <dgm:spPr>
        <a:xfrm>
          <a:off x="2307495" y="489008"/>
          <a:ext cx="378603" cy="91440"/>
        </a:xfrm>
        <a:custGeom>
          <a:avLst/>
          <a:gdLst/>
          <a:ahLst/>
          <a:cxnLst/>
          <a:rect l="0" t="0" r="0" b="0"/>
          <a:pathLst>
            <a:path>
              <a:moveTo>
                <a:pt x="0" y="45720"/>
              </a:moveTo>
              <a:lnTo>
                <a:pt x="378603" y="45720"/>
              </a:lnTo>
            </a:path>
          </a:pathLst>
        </a:custGeom>
        <a:noFill/>
        <a:ln w="6350" cap="flat" cmpd="sng" algn="ctr">
          <a:solidFill>
            <a:srgbClr val="5B9BD5">
              <a:hueOff val="0"/>
              <a:satOff val="0"/>
              <a:lumOff val="0"/>
              <a:alphaOff val="0"/>
            </a:srgbClr>
          </a:solidFill>
          <a:prstDash val="solid"/>
          <a:miter lim="800000"/>
          <a:tailEnd type="arrow"/>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F4BEBAA0-F0A5-4C6D-93C5-F5E245F3CBB9}">
      <dgm:prSet/>
      <dgm:spPr>
        <a:xfrm>
          <a:off x="2718498" y="25702"/>
          <a:ext cx="1963891" cy="1018051"/>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effectLst/>
              <a:latin typeface="Corbel" panose="020B0503020204020204" pitchFamily="34" charset="0"/>
              <a:ea typeface="+mn-ea"/>
              <a:cs typeface="+mn-cs"/>
            </a:rPr>
            <a:t>Pre-Meeting with caregiver (30 </a:t>
          </a:r>
          <a:r>
            <a:rPr lang="en-US" b="1" dirty="0" err="1">
              <a:solidFill>
                <a:sysClr val="window" lastClr="FFFFFF"/>
              </a:solidFill>
              <a:effectLst/>
              <a:latin typeface="Corbel" panose="020B0503020204020204" pitchFamily="34" charset="0"/>
              <a:ea typeface="+mn-ea"/>
              <a:cs typeface="+mn-cs"/>
            </a:rPr>
            <a:t>mins</a:t>
          </a:r>
          <a:r>
            <a:rPr lang="en-US" b="1" dirty="0">
              <a:solidFill>
                <a:sysClr val="window" lastClr="FFFFFF"/>
              </a:solidFill>
              <a:effectLst/>
              <a:latin typeface="Corbel" panose="020B0503020204020204" pitchFamily="34" charset="0"/>
              <a:ea typeface="+mn-ea"/>
              <a:cs typeface="+mn-cs"/>
            </a:rPr>
            <a:t>)</a:t>
          </a:r>
        </a:p>
      </dgm:t>
    </dgm:pt>
    <dgm:pt modelId="{B250B661-2891-4B88-AAF2-E030326A594E}" type="parTrans" cxnId="{EA92D3ED-C7C1-448D-B79B-2D1CF6D90A07}">
      <dgm:prSet/>
      <dgm:spPr/>
      <dgm:t>
        <a:bodyPr/>
        <a:lstStyle/>
        <a:p>
          <a:endParaRPr lang="en-US"/>
        </a:p>
      </dgm:t>
    </dgm:pt>
    <dgm:pt modelId="{6FA531A5-7EF0-4E3B-BCEF-43BB63BF2549}" type="sibTrans" cxnId="{EA92D3ED-C7C1-448D-B79B-2D1CF6D90A07}">
      <dgm:prSet/>
      <dgm:spPr>
        <a:xfrm>
          <a:off x="1419723" y="1041954"/>
          <a:ext cx="2280721" cy="403320"/>
        </a:xfrm>
        <a:custGeom>
          <a:avLst/>
          <a:gdLst/>
          <a:ahLst/>
          <a:cxnLst/>
          <a:rect l="0" t="0" r="0" b="0"/>
          <a:pathLst>
            <a:path>
              <a:moveTo>
                <a:pt x="2280721" y="0"/>
              </a:moveTo>
              <a:lnTo>
                <a:pt x="2280721" y="218760"/>
              </a:lnTo>
              <a:lnTo>
                <a:pt x="0" y="218760"/>
              </a:lnTo>
              <a:lnTo>
                <a:pt x="0" y="403320"/>
              </a:lnTo>
            </a:path>
          </a:pathLst>
        </a:custGeom>
        <a:noFill/>
        <a:ln w="6350" cap="flat" cmpd="sng" algn="ctr">
          <a:solidFill>
            <a:srgbClr val="5B9BD5">
              <a:hueOff val="0"/>
              <a:satOff val="0"/>
              <a:lumOff val="0"/>
              <a:alphaOff val="0"/>
            </a:srgbClr>
          </a:solidFill>
          <a:prstDash val="solid"/>
          <a:miter lim="800000"/>
          <a:tailEnd type="arrow"/>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EE3F2019-A353-4799-BF13-56060DFFD4C7}">
      <dgm:prSet/>
      <dgm:spPr>
        <a:xfrm>
          <a:off x="530151" y="1477675"/>
          <a:ext cx="1779144" cy="1067486"/>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a:solidFill>
                <a:sysClr val="window" lastClr="FFFFFF"/>
              </a:solidFill>
              <a:latin typeface="Calibri" panose="020F0502020204030204"/>
              <a:ea typeface="+mn-ea"/>
              <a:cs typeface="+mn-cs"/>
            </a:rPr>
            <a:t>Family Time Partnership Meeting (1 hour)</a:t>
          </a:r>
        </a:p>
      </dgm:t>
    </dgm:pt>
    <dgm:pt modelId="{4A809034-B64F-4383-84A8-8F03C72266C3}" type="parTrans" cxnId="{5A494B9C-480C-423F-804A-67BDD40EB7BB}">
      <dgm:prSet/>
      <dgm:spPr/>
      <dgm:t>
        <a:bodyPr/>
        <a:lstStyle/>
        <a:p>
          <a:endParaRPr lang="en-US"/>
        </a:p>
      </dgm:t>
    </dgm:pt>
    <dgm:pt modelId="{53CAB0B7-50B7-4A3E-9A8A-B1586B1DD5A5}" type="sibTrans" cxnId="{5A494B9C-480C-423F-804A-67BDD40EB7BB}">
      <dgm:prSet/>
      <dgm:spPr>
        <a:xfrm>
          <a:off x="2307495" y="1965698"/>
          <a:ext cx="378603" cy="91440"/>
        </a:xfrm>
        <a:custGeom>
          <a:avLst/>
          <a:gdLst/>
          <a:ahLst/>
          <a:cxnLst/>
          <a:rect l="0" t="0" r="0" b="0"/>
          <a:pathLst>
            <a:path>
              <a:moveTo>
                <a:pt x="0" y="45720"/>
              </a:moveTo>
              <a:lnTo>
                <a:pt x="378603" y="45720"/>
              </a:lnTo>
            </a:path>
          </a:pathLst>
        </a:custGeom>
        <a:noFill/>
        <a:ln w="6350" cap="flat" cmpd="sng" algn="ctr">
          <a:solidFill>
            <a:srgbClr val="5B9BD5">
              <a:hueOff val="0"/>
              <a:satOff val="0"/>
              <a:lumOff val="0"/>
              <a:alphaOff val="0"/>
            </a:srgbClr>
          </a:solidFill>
          <a:prstDash val="solid"/>
          <a:miter lim="800000"/>
          <a:tailEnd type="arrow"/>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598B91E0-3F46-468E-ACC1-2B2E23BCFAF8}">
      <dgm:prSet/>
      <dgm:spPr>
        <a:xfrm>
          <a:off x="2718498" y="1477675"/>
          <a:ext cx="1779144" cy="1067486"/>
        </a:xfrm>
        <a:prstGeom prst="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b="1" dirty="0">
              <a:solidFill>
                <a:sysClr val="window" lastClr="FFFFFF"/>
              </a:solidFill>
              <a:effectLst/>
              <a:latin typeface="Corbel" panose="020B0503020204020204" pitchFamily="34" charset="0"/>
              <a:ea typeface="+mn-ea"/>
              <a:cs typeface="+mn-cs"/>
            </a:rPr>
            <a:t>Debrief  (15 </a:t>
          </a:r>
          <a:r>
            <a:rPr lang="en-US" b="1" dirty="0" err="1">
              <a:solidFill>
                <a:sysClr val="window" lastClr="FFFFFF"/>
              </a:solidFill>
              <a:effectLst/>
              <a:latin typeface="Corbel" panose="020B0503020204020204" pitchFamily="34" charset="0"/>
              <a:ea typeface="+mn-ea"/>
              <a:cs typeface="+mn-cs"/>
            </a:rPr>
            <a:t>mins</a:t>
          </a:r>
          <a:r>
            <a:rPr lang="en-US" b="1" dirty="0">
              <a:solidFill>
                <a:sysClr val="window" lastClr="FFFFFF"/>
              </a:solidFill>
              <a:effectLst/>
              <a:latin typeface="Corbel" panose="020B0503020204020204" pitchFamily="34" charset="0"/>
              <a:ea typeface="+mn-ea"/>
              <a:cs typeface="+mn-cs"/>
            </a:rPr>
            <a:t> individually ) or (30 </a:t>
          </a:r>
          <a:r>
            <a:rPr lang="en-US" b="1" dirty="0" err="1">
              <a:solidFill>
                <a:sysClr val="window" lastClr="FFFFFF"/>
              </a:solidFill>
              <a:effectLst/>
              <a:latin typeface="Corbel" panose="020B0503020204020204" pitchFamily="34" charset="0"/>
              <a:ea typeface="+mn-ea"/>
              <a:cs typeface="+mn-cs"/>
            </a:rPr>
            <a:t>mins</a:t>
          </a:r>
          <a:r>
            <a:rPr lang="en-US" b="1" dirty="0">
              <a:solidFill>
                <a:sysClr val="window" lastClr="FFFFFF"/>
              </a:solidFill>
              <a:effectLst/>
              <a:latin typeface="Corbel" panose="020B0503020204020204" pitchFamily="34" charset="0"/>
              <a:ea typeface="+mn-ea"/>
              <a:cs typeface="+mn-cs"/>
            </a:rPr>
            <a:t> joint)</a:t>
          </a:r>
        </a:p>
      </dgm:t>
    </dgm:pt>
    <dgm:pt modelId="{1CD8CA7D-6FAB-4759-A0B9-F34949D269BF}" type="parTrans" cxnId="{F02E7A38-4196-4C47-83E3-57DEF20B6F07}">
      <dgm:prSet/>
      <dgm:spPr/>
      <dgm:t>
        <a:bodyPr/>
        <a:lstStyle/>
        <a:p>
          <a:endParaRPr lang="en-US"/>
        </a:p>
      </dgm:t>
    </dgm:pt>
    <dgm:pt modelId="{968684B6-8DE3-42ED-B3EC-B75D37433D2B}" type="sibTrans" cxnId="{F02E7A38-4196-4C47-83E3-57DEF20B6F07}">
      <dgm:prSet/>
      <dgm:spPr>
        <a:xfrm>
          <a:off x="3041476" y="2543362"/>
          <a:ext cx="566595" cy="378603"/>
        </a:xfrm>
        <a:custGeom>
          <a:avLst/>
          <a:gdLst/>
          <a:ahLst/>
          <a:cxnLst/>
          <a:rect l="0" t="0" r="0" b="0"/>
          <a:pathLst>
            <a:path>
              <a:moveTo>
                <a:pt x="566595" y="0"/>
              </a:moveTo>
              <a:lnTo>
                <a:pt x="566595" y="206401"/>
              </a:lnTo>
              <a:lnTo>
                <a:pt x="0" y="206401"/>
              </a:lnTo>
              <a:lnTo>
                <a:pt x="0" y="378603"/>
              </a:lnTo>
            </a:path>
          </a:pathLst>
        </a:custGeom>
        <a:noFill/>
        <a:ln w="6350" cap="flat" cmpd="sng" algn="ctr">
          <a:solidFill>
            <a:srgbClr val="5B9BD5">
              <a:hueOff val="0"/>
              <a:satOff val="0"/>
              <a:lumOff val="0"/>
              <a:alphaOff val="0"/>
            </a:srgbClr>
          </a:solidFill>
          <a:prstDash val="solid"/>
          <a:miter lim="800000"/>
          <a:tailEnd type="arrow"/>
        </a:ln>
        <a:effectLst/>
      </dgm:spPr>
      <dgm:t>
        <a:bodyPr/>
        <a:lstStyle/>
        <a:p>
          <a:endParaRPr lang="en-US">
            <a:solidFill>
              <a:sysClr val="windowText" lastClr="000000">
                <a:hueOff val="0"/>
                <a:satOff val="0"/>
                <a:lumOff val="0"/>
                <a:alphaOff val="0"/>
              </a:sysClr>
            </a:solidFill>
            <a:latin typeface="Calibri" panose="020F0502020204030204"/>
            <a:ea typeface="+mn-ea"/>
            <a:cs typeface="+mn-cs"/>
          </a:endParaRPr>
        </a:p>
      </dgm:t>
    </dgm:pt>
    <dgm:pt modelId="{96015F7C-C86F-4577-891E-8E48454DA622}" type="pres">
      <dgm:prSet presAssocID="{A13CEC02-FEB9-4543-A4EC-6229B4D6B8D6}" presName="Name0" presStyleCnt="0">
        <dgm:presLayoutVars>
          <dgm:dir/>
          <dgm:resizeHandles val="exact"/>
        </dgm:presLayoutVars>
      </dgm:prSet>
      <dgm:spPr/>
      <dgm:t>
        <a:bodyPr/>
        <a:lstStyle/>
        <a:p>
          <a:endParaRPr lang="en-US"/>
        </a:p>
      </dgm:t>
    </dgm:pt>
    <dgm:pt modelId="{EF9083F2-EF46-462E-A902-8C9396A43DC2}" type="pres">
      <dgm:prSet presAssocID="{F4841800-A94D-4A7F-9804-DADDD4B684E3}" presName="node" presStyleLbl="node1" presStyleIdx="0" presStyleCnt="5">
        <dgm:presLayoutVars>
          <dgm:bulletEnabled val="1"/>
        </dgm:presLayoutVars>
      </dgm:prSet>
      <dgm:spPr/>
      <dgm:t>
        <a:bodyPr/>
        <a:lstStyle/>
        <a:p>
          <a:endParaRPr lang="en-US"/>
        </a:p>
      </dgm:t>
    </dgm:pt>
    <dgm:pt modelId="{145FFC74-713C-4C28-A235-7FC769DC0A0A}" type="pres">
      <dgm:prSet presAssocID="{E7D014FA-4F73-4B07-B593-73B60D901D0C}" presName="sibTrans" presStyleLbl="sibTrans1D1" presStyleIdx="0" presStyleCnt="4"/>
      <dgm:spPr/>
      <dgm:t>
        <a:bodyPr/>
        <a:lstStyle/>
        <a:p>
          <a:endParaRPr lang="en-US"/>
        </a:p>
      </dgm:t>
    </dgm:pt>
    <dgm:pt modelId="{ECA1D1C4-1BD6-4DAB-9EDD-8785059C1282}" type="pres">
      <dgm:prSet presAssocID="{E7D014FA-4F73-4B07-B593-73B60D901D0C}" presName="connectorText" presStyleLbl="sibTrans1D1" presStyleIdx="0" presStyleCnt="4"/>
      <dgm:spPr/>
      <dgm:t>
        <a:bodyPr/>
        <a:lstStyle/>
        <a:p>
          <a:endParaRPr lang="en-US"/>
        </a:p>
      </dgm:t>
    </dgm:pt>
    <dgm:pt modelId="{42658202-4647-4F3B-B91B-187EA90141A9}" type="pres">
      <dgm:prSet presAssocID="{F4BEBAA0-F0A5-4C6D-93C5-F5E245F3CBB9}" presName="node" presStyleLbl="node1" presStyleIdx="1" presStyleCnt="5" custScaleX="110384" custScaleY="95369">
        <dgm:presLayoutVars>
          <dgm:bulletEnabled val="1"/>
        </dgm:presLayoutVars>
      </dgm:prSet>
      <dgm:spPr/>
      <dgm:t>
        <a:bodyPr/>
        <a:lstStyle/>
        <a:p>
          <a:endParaRPr lang="en-US"/>
        </a:p>
      </dgm:t>
    </dgm:pt>
    <dgm:pt modelId="{7C7326FA-D45C-4C09-8001-F6166EA446E4}" type="pres">
      <dgm:prSet presAssocID="{6FA531A5-7EF0-4E3B-BCEF-43BB63BF2549}" presName="sibTrans" presStyleLbl="sibTrans1D1" presStyleIdx="1" presStyleCnt="4"/>
      <dgm:spPr/>
      <dgm:t>
        <a:bodyPr/>
        <a:lstStyle/>
        <a:p>
          <a:endParaRPr lang="en-US"/>
        </a:p>
      </dgm:t>
    </dgm:pt>
    <dgm:pt modelId="{C4D893EE-58B7-4883-B4E6-C3B3DF56CBC0}" type="pres">
      <dgm:prSet presAssocID="{6FA531A5-7EF0-4E3B-BCEF-43BB63BF2549}" presName="connectorText" presStyleLbl="sibTrans1D1" presStyleIdx="1" presStyleCnt="4"/>
      <dgm:spPr/>
      <dgm:t>
        <a:bodyPr/>
        <a:lstStyle/>
        <a:p>
          <a:endParaRPr lang="en-US"/>
        </a:p>
      </dgm:t>
    </dgm:pt>
    <dgm:pt modelId="{929C0108-2050-444E-A6A8-C48B1FE2421C}" type="pres">
      <dgm:prSet presAssocID="{EE3F2019-A353-4799-BF13-56060DFFD4C7}" presName="node" presStyleLbl="node1" presStyleIdx="2" presStyleCnt="5">
        <dgm:presLayoutVars>
          <dgm:bulletEnabled val="1"/>
        </dgm:presLayoutVars>
      </dgm:prSet>
      <dgm:spPr/>
      <dgm:t>
        <a:bodyPr/>
        <a:lstStyle/>
        <a:p>
          <a:endParaRPr lang="en-US"/>
        </a:p>
      </dgm:t>
    </dgm:pt>
    <dgm:pt modelId="{C19528EC-F536-45E2-944A-64AF196069FC}" type="pres">
      <dgm:prSet presAssocID="{53CAB0B7-50B7-4A3E-9A8A-B1586B1DD5A5}" presName="sibTrans" presStyleLbl="sibTrans1D1" presStyleIdx="2" presStyleCnt="4"/>
      <dgm:spPr/>
      <dgm:t>
        <a:bodyPr/>
        <a:lstStyle/>
        <a:p>
          <a:endParaRPr lang="en-US"/>
        </a:p>
      </dgm:t>
    </dgm:pt>
    <dgm:pt modelId="{847CCBA1-69F6-4BE1-AC6E-A2782960F424}" type="pres">
      <dgm:prSet presAssocID="{53CAB0B7-50B7-4A3E-9A8A-B1586B1DD5A5}" presName="connectorText" presStyleLbl="sibTrans1D1" presStyleIdx="2" presStyleCnt="4"/>
      <dgm:spPr/>
      <dgm:t>
        <a:bodyPr/>
        <a:lstStyle/>
        <a:p>
          <a:endParaRPr lang="en-US"/>
        </a:p>
      </dgm:t>
    </dgm:pt>
    <dgm:pt modelId="{5BB7EBFD-84A8-4FFD-8C8B-931F7D5A8601}" type="pres">
      <dgm:prSet presAssocID="{598B91E0-3F46-468E-ACC1-2B2E23BCFAF8}" presName="node" presStyleLbl="node1" presStyleIdx="3" presStyleCnt="5">
        <dgm:presLayoutVars>
          <dgm:bulletEnabled val="1"/>
        </dgm:presLayoutVars>
      </dgm:prSet>
      <dgm:spPr/>
      <dgm:t>
        <a:bodyPr/>
        <a:lstStyle/>
        <a:p>
          <a:endParaRPr lang="en-US"/>
        </a:p>
      </dgm:t>
    </dgm:pt>
    <dgm:pt modelId="{B9158EF7-1FCE-42CF-885C-9EEBEEDC057E}" type="pres">
      <dgm:prSet presAssocID="{968684B6-8DE3-42ED-B3EC-B75D37433D2B}" presName="sibTrans" presStyleLbl="sibTrans1D1" presStyleIdx="3" presStyleCnt="4"/>
      <dgm:spPr/>
      <dgm:t>
        <a:bodyPr/>
        <a:lstStyle/>
        <a:p>
          <a:endParaRPr lang="en-US"/>
        </a:p>
      </dgm:t>
    </dgm:pt>
    <dgm:pt modelId="{05004866-2C45-4AFF-8109-813F8D88560C}" type="pres">
      <dgm:prSet presAssocID="{968684B6-8DE3-42ED-B3EC-B75D37433D2B}" presName="connectorText" presStyleLbl="sibTrans1D1" presStyleIdx="3" presStyleCnt="4"/>
      <dgm:spPr/>
      <dgm:t>
        <a:bodyPr/>
        <a:lstStyle/>
        <a:p>
          <a:endParaRPr lang="en-US"/>
        </a:p>
      </dgm:t>
    </dgm:pt>
    <dgm:pt modelId="{9BFB4159-F1DB-48A6-841B-A221E4A4392B}" type="pres">
      <dgm:prSet presAssocID="{04745C31-6CF9-4139-A84D-C2AC03A5DE70}" presName="node" presStyleLbl="node1" presStyleIdx="4" presStyleCnt="5" custScaleX="282307" custScaleY="100417">
        <dgm:presLayoutVars>
          <dgm:bulletEnabled val="1"/>
        </dgm:presLayoutVars>
      </dgm:prSet>
      <dgm:spPr/>
      <dgm:t>
        <a:bodyPr/>
        <a:lstStyle/>
        <a:p>
          <a:endParaRPr lang="en-US"/>
        </a:p>
      </dgm:t>
    </dgm:pt>
  </dgm:ptLst>
  <dgm:cxnLst>
    <dgm:cxn modelId="{E87EEC97-10A2-4386-BC3E-F91F060E9987}" type="presOf" srcId="{53CAB0B7-50B7-4A3E-9A8A-B1586B1DD5A5}" destId="{847CCBA1-69F6-4BE1-AC6E-A2782960F424}" srcOrd="1" destOrd="0" presId="urn:microsoft.com/office/officeart/2005/8/layout/bProcess3"/>
    <dgm:cxn modelId="{762804C4-6FC7-4E70-AD18-9B5363D9B270}" type="presOf" srcId="{E7D014FA-4F73-4B07-B593-73B60D901D0C}" destId="{ECA1D1C4-1BD6-4DAB-9EDD-8785059C1282}" srcOrd="1" destOrd="0" presId="urn:microsoft.com/office/officeart/2005/8/layout/bProcess3"/>
    <dgm:cxn modelId="{5A494B9C-480C-423F-804A-67BDD40EB7BB}" srcId="{A13CEC02-FEB9-4543-A4EC-6229B4D6B8D6}" destId="{EE3F2019-A353-4799-BF13-56060DFFD4C7}" srcOrd="2" destOrd="0" parTransId="{4A809034-B64F-4383-84A8-8F03C72266C3}" sibTransId="{53CAB0B7-50B7-4A3E-9A8A-B1586B1DD5A5}"/>
    <dgm:cxn modelId="{EAFD7169-EC0D-428E-AE5B-0D3CCFE11731}" type="presOf" srcId="{EE3F2019-A353-4799-BF13-56060DFFD4C7}" destId="{929C0108-2050-444E-A6A8-C48B1FE2421C}" srcOrd="0" destOrd="0" presId="urn:microsoft.com/office/officeart/2005/8/layout/bProcess3"/>
    <dgm:cxn modelId="{F02E7A38-4196-4C47-83E3-57DEF20B6F07}" srcId="{A13CEC02-FEB9-4543-A4EC-6229B4D6B8D6}" destId="{598B91E0-3F46-468E-ACC1-2B2E23BCFAF8}" srcOrd="3" destOrd="0" parTransId="{1CD8CA7D-6FAB-4759-A0B9-F34949D269BF}" sibTransId="{968684B6-8DE3-42ED-B3EC-B75D37433D2B}"/>
    <dgm:cxn modelId="{E1134E2B-5621-462D-BAF5-02E7A9F3A040}" type="presOf" srcId="{968684B6-8DE3-42ED-B3EC-B75D37433D2B}" destId="{05004866-2C45-4AFF-8109-813F8D88560C}" srcOrd="1" destOrd="0" presId="urn:microsoft.com/office/officeart/2005/8/layout/bProcess3"/>
    <dgm:cxn modelId="{77235EC3-1266-4B98-8198-ED5034F54D6D}" type="presOf" srcId="{6FA531A5-7EF0-4E3B-BCEF-43BB63BF2549}" destId="{C4D893EE-58B7-4883-B4E6-C3B3DF56CBC0}" srcOrd="1" destOrd="0" presId="urn:microsoft.com/office/officeart/2005/8/layout/bProcess3"/>
    <dgm:cxn modelId="{EF45DCEF-AB4B-42D8-B7E0-8674AC4C39F4}" type="presOf" srcId="{6FA531A5-7EF0-4E3B-BCEF-43BB63BF2549}" destId="{7C7326FA-D45C-4C09-8001-F6166EA446E4}" srcOrd="0" destOrd="0" presId="urn:microsoft.com/office/officeart/2005/8/layout/bProcess3"/>
    <dgm:cxn modelId="{1D9D4694-EE21-4725-AE42-7EDD260893AA}" type="presOf" srcId="{E7D014FA-4F73-4B07-B593-73B60D901D0C}" destId="{145FFC74-713C-4C28-A235-7FC769DC0A0A}" srcOrd="0" destOrd="0" presId="urn:microsoft.com/office/officeart/2005/8/layout/bProcess3"/>
    <dgm:cxn modelId="{BD13FBC1-B640-4BBE-9CE2-A0F734357231}" type="presOf" srcId="{968684B6-8DE3-42ED-B3EC-B75D37433D2B}" destId="{B9158EF7-1FCE-42CF-885C-9EEBEEDC057E}" srcOrd="0" destOrd="0" presId="urn:microsoft.com/office/officeart/2005/8/layout/bProcess3"/>
    <dgm:cxn modelId="{9FB3F9D6-62FB-48D5-A1A5-6D67BB75A974}" type="presOf" srcId="{F4BEBAA0-F0A5-4C6D-93C5-F5E245F3CBB9}" destId="{42658202-4647-4F3B-B91B-187EA90141A9}" srcOrd="0" destOrd="0" presId="urn:microsoft.com/office/officeart/2005/8/layout/bProcess3"/>
    <dgm:cxn modelId="{03C879DB-0184-41EB-9C1D-F55D7EAC6E29}" srcId="{A13CEC02-FEB9-4543-A4EC-6229B4D6B8D6}" destId="{04745C31-6CF9-4139-A84D-C2AC03A5DE70}" srcOrd="4" destOrd="0" parTransId="{E50FEFB0-0DF9-4834-A5CD-CEC892A4F4D2}" sibTransId="{9D329EC8-D253-4CF4-8406-1D847CCE2D0A}"/>
    <dgm:cxn modelId="{2F1FDA46-52E2-49BD-BDCA-84C9EEC73A48}" type="presOf" srcId="{598B91E0-3F46-468E-ACC1-2B2E23BCFAF8}" destId="{5BB7EBFD-84A8-4FFD-8C8B-931F7D5A8601}" srcOrd="0" destOrd="0" presId="urn:microsoft.com/office/officeart/2005/8/layout/bProcess3"/>
    <dgm:cxn modelId="{D7CE2331-F410-4E93-B556-01C6E706AB55}" type="presOf" srcId="{A13CEC02-FEB9-4543-A4EC-6229B4D6B8D6}" destId="{96015F7C-C86F-4577-891E-8E48454DA622}" srcOrd="0" destOrd="0" presId="urn:microsoft.com/office/officeart/2005/8/layout/bProcess3"/>
    <dgm:cxn modelId="{966E6050-242D-40F0-95D8-B9AD1F64A27F}" type="presOf" srcId="{53CAB0B7-50B7-4A3E-9A8A-B1586B1DD5A5}" destId="{C19528EC-F536-45E2-944A-64AF196069FC}" srcOrd="0" destOrd="0" presId="urn:microsoft.com/office/officeart/2005/8/layout/bProcess3"/>
    <dgm:cxn modelId="{EA92D3ED-C7C1-448D-B79B-2D1CF6D90A07}" srcId="{A13CEC02-FEB9-4543-A4EC-6229B4D6B8D6}" destId="{F4BEBAA0-F0A5-4C6D-93C5-F5E245F3CBB9}" srcOrd="1" destOrd="0" parTransId="{B250B661-2891-4B88-AAF2-E030326A594E}" sibTransId="{6FA531A5-7EF0-4E3B-BCEF-43BB63BF2549}"/>
    <dgm:cxn modelId="{25100363-9919-4D18-A91D-9C76574F447D}" type="presOf" srcId="{F4841800-A94D-4A7F-9804-DADDD4B684E3}" destId="{EF9083F2-EF46-462E-A902-8C9396A43DC2}" srcOrd="0" destOrd="0" presId="urn:microsoft.com/office/officeart/2005/8/layout/bProcess3"/>
    <dgm:cxn modelId="{E0052F5D-994F-43AE-BF46-C7B406999CE6}" type="presOf" srcId="{04745C31-6CF9-4139-A84D-C2AC03A5DE70}" destId="{9BFB4159-F1DB-48A6-841B-A221E4A4392B}" srcOrd="0" destOrd="0" presId="urn:microsoft.com/office/officeart/2005/8/layout/bProcess3"/>
    <dgm:cxn modelId="{C01DA4F2-6564-43B0-907D-D14ACCAEDA47}" srcId="{A13CEC02-FEB9-4543-A4EC-6229B4D6B8D6}" destId="{F4841800-A94D-4A7F-9804-DADDD4B684E3}" srcOrd="0" destOrd="0" parTransId="{71CAEFD0-56AA-4EA7-B7F8-4FD7184C7937}" sibTransId="{E7D014FA-4F73-4B07-B593-73B60D901D0C}"/>
    <dgm:cxn modelId="{A3648668-F4B0-4162-9F96-55C774FEBC4E}" type="presParOf" srcId="{96015F7C-C86F-4577-891E-8E48454DA622}" destId="{EF9083F2-EF46-462E-A902-8C9396A43DC2}" srcOrd="0" destOrd="0" presId="urn:microsoft.com/office/officeart/2005/8/layout/bProcess3"/>
    <dgm:cxn modelId="{F0578808-A14B-4990-89E4-046B0973FED5}" type="presParOf" srcId="{96015F7C-C86F-4577-891E-8E48454DA622}" destId="{145FFC74-713C-4C28-A235-7FC769DC0A0A}" srcOrd="1" destOrd="0" presId="urn:microsoft.com/office/officeart/2005/8/layout/bProcess3"/>
    <dgm:cxn modelId="{8D4E2DEA-45B8-4346-B26D-C75F55D21491}" type="presParOf" srcId="{145FFC74-713C-4C28-A235-7FC769DC0A0A}" destId="{ECA1D1C4-1BD6-4DAB-9EDD-8785059C1282}" srcOrd="0" destOrd="0" presId="urn:microsoft.com/office/officeart/2005/8/layout/bProcess3"/>
    <dgm:cxn modelId="{B17A6872-EC61-4779-86C3-E03974A7246F}" type="presParOf" srcId="{96015F7C-C86F-4577-891E-8E48454DA622}" destId="{42658202-4647-4F3B-B91B-187EA90141A9}" srcOrd="2" destOrd="0" presId="urn:microsoft.com/office/officeart/2005/8/layout/bProcess3"/>
    <dgm:cxn modelId="{F8AAD9FD-983D-4FFB-8921-1965CB436392}" type="presParOf" srcId="{96015F7C-C86F-4577-891E-8E48454DA622}" destId="{7C7326FA-D45C-4C09-8001-F6166EA446E4}" srcOrd="3" destOrd="0" presId="urn:microsoft.com/office/officeart/2005/8/layout/bProcess3"/>
    <dgm:cxn modelId="{B1E8C1CF-70A1-4B7F-950A-CE937D7C0128}" type="presParOf" srcId="{7C7326FA-D45C-4C09-8001-F6166EA446E4}" destId="{C4D893EE-58B7-4883-B4E6-C3B3DF56CBC0}" srcOrd="0" destOrd="0" presId="urn:microsoft.com/office/officeart/2005/8/layout/bProcess3"/>
    <dgm:cxn modelId="{E37FE893-D98B-4265-9865-566DAA904C43}" type="presParOf" srcId="{96015F7C-C86F-4577-891E-8E48454DA622}" destId="{929C0108-2050-444E-A6A8-C48B1FE2421C}" srcOrd="4" destOrd="0" presId="urn:microsoft.com/office/officeart/2005/8/layout/bProcess3"/>
    <dgm:cxn modelId="{FFECF269-806A-413F-BE38-EA3206210F5C}" type="presParOf" srcId="{96015F7C-C86F-4577-891E-8E48454DA622}" destId="{C19528EC-F536-45E2-944A-64AF196069FC}" srcOrd="5" destOrd="0" presId="urn:microsoft.com/office/officeart/2005/8/layout/bProcess3"/>
    <dgm:cxn modelId="{B6777233-4D88-4113-92FD-E1E401FF5CE6}" type="presParOf" srcId="{C19528EC-F536-45E2-944A-64AF196069FC}" destId="{847CCBA1-69F6-4BE1-AC6E-A2782960F424}" srcOrd="0" destOrd="0" presId="urn:microsoft.com/office/officeart/2005/8/layout/bProcess3"/>
    <dgm:cxn modelId="{FCB40AED-5940-48EF-ACAC-9E8AEF600D65}" type="presParOf" srcId="{96015F7C-C86F-4577-891E-8E48454DA622}" destId="{5BB7EBFD-84A8-4FFD-8C8B-931F7D5A8601}" srcOrd="6" destOrd="0" presId="urn:microsoft.com/office/officeart/2005/8/layout/bProcess3"/>
    <dgm:cxn modelId="{F688B238-0859-4B0A-9C43-69B6D1B714D2}" type="presParOf" srcId="{96015F7C-C86F-4577-891E-8E48454DA622}" destId="{B9158EF7-1FCE-42CF-885C-9EEBEEDC057E}" srcOrd="7" destOrd="0" presId="urn:microsoft.com/office/officeart/2005/8/layout/bProcess3"/>
    <dgm:cxn modelId="{A25DD21B-F4EF-4917-BD18-4D45A7136F63}" type="presParOf" srcId="{B9158EF7-1FCE-42CF-885C-9EEBEEDC057E}" destId="{05004866-2C45-4AFF-8109-813F8D88560C}" srcOrd="0" destOrd="0" presId="urn:microsoft.com/office/officeart/2005/8/layout/bProcess3"/>
    <dgm:cxn modelId="{E25A9702-BE77-4B3E-9E9B-C2322FD3E66F}" type="presParOf" srcId="{96015F7C-C86F-4577-891E-8E48454DA622}" destId="{9BFB4159-F1DB-48A6-841B-A221E4A4392B}"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D665B-A3D1-4DEF-AA90-224493CE81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F34494D-AAFC-48D2-AB1C-A9BB140B2C54}">
      <dgm:prSet phldrT="[Text]"/>
      <dgm:spPr>
        <a:xfrm rot="5400000">
          <a:off x="-232970" y="235928"/>
          <a:ext cx="1553138" cy="1087197"/>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r>
            <a:rPr lang="en-US" b="1" dirty="0">
              <a:solidFill>
                <a:sysClr val="window" lastClr="FFFFFF"/>
              </a:solidFill>
              <a:latin typeface="Corbel" panose="020B0503020204020204" pitchFamily="34" charset="0"/>
              <a:ea typeface="+mn-ea"/>
              <a:cs typeface="+mn-cs"/>
            </a:rPr>
            <a:t>Part One</a:t>
          </a:r>
        </a:p>
      </dgm:t>
    </dgm:pt>
    <dgm:pt modelId="{1420291C-E146-4BFF-946F-039D3A1C5CD9}" type="parTrans" cxnId="{8DA94FC1-7003-4E76-A31B-0750E618E6D1}">
      <dgm:prSet/>
      <dgm:spPr/>
      <dgm:t>
        <a:bodyPr/>
        <a:lstStyle/>
        <a:p>
          <a:endParaRPr lang="en-US"/>
        </a:p>
      </dgm:t>
    </dgm:pt>
    <dgm:pt modelId="{D6BAEDB8-9DAB-40BA-96B3-E7BD053C88E8}" type="sibTrans" cxnId="{8DA94FC1-7003-4E76-A31B-0750E618E6D1}">
      <dgm:prSet/>
      <dgm:spPr/>
      <dgm:t>
        <a:bodyPr/>
        <a:lstStyle/>
        <a:p>
          <a:endParaRPr lang="en-US"/>
        </a:p>
      </dgm:t>
    </dgm:pt>
    <dgm:pt modelId="{91AF62B8-C9FC-4EA3-8517-1B6F9606D1F6}">
      <dgm:prSet phldrT="[Text]"/>
      <dgm:spPr>
        <a:xfrm rot="5400000">
          <a:off x="-232970" y="1666276"/>
          <a:ext cx="1553138" cy="1087197"/>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r>
            <a:rPr lang="en-US" b="1" dirty="0">
              <a:solidFill>
                <a:sysClr val="window" lastClr="FFFFFF"/>
              </a:solidFill>
              <a:latin typeface="Corbel" panose="020B0503020204020204" pitchFamily="34" charset="0"/>
              <a:ea typeface="+mn-ea"/>
              <a:cs typeface="+mn-cs"/>
            </a:rPr>
            <a:t>Part Two</a:t>
          </a:r>
        </a:p>
      </dgm:t>
    </dgm:pt>
    <dgm:pt modelId="{F0C84F06-2E0A-4640-91D2-8D9D0DBC2FD7}" type="parTrans" cxnId="{1FAB6440-1CDA-4846-97BA-B1BAF547CB5C}">
      <dgm:prSet/>
      <dgm:spPr/>
      <dgm:t>
        <a:bodyPr/>
        <a:lstStyle/>
        <a:p>
          <a:endParaRPr lang="en-US"/>
        </a:p>
      </dgm:t>
    </dgm:pt>
    <dgm:pt modelId="{42B36BF3-627A-4321-9B6D-77D90C447BDD}" type="sibTrans" cxnId="{1FAB6440-1CDA-4846-97BA-B1BAF547CB5C}">
      <dgm:prSet/>
      <dgm:spPr/>
      <dgm:t>
        <a:bodyPr/>
        <a:lstStyle/>
        <a:p>
          <a:endParaRPr lang="en-US"/>
        </a:p>
      </dgm:t>
    </dgm:pt>
    <dgm:pt modelId="{5F5F0447-FE2A-4DD1-80B9-E842C3B2FBD8}">
      <dgm:prSet phldrT="[Text]" custT="1"/>
      <dgm:spPr>
        <a:xfrm rot="5400000">
          <a:off x="3913766" y="-1461675"/>
          <a:ext cx="1146363" cy="6799502"/>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dirty="0">
              <a:solidFill>
                <a:sysClr val="windowText" lastClr="000000">
                  <a:hueOff val="0"/>
                  <a:satOff val="0"/>
                  <a:lumOff val="0"/>
                  <a:alphaOff val="0"/>
                </a:sysClr>
              </a:solidFill>
              <a:latin typeface="Corbel" panose="020B0503020204020204" pitchFamily="34" charset="0"/>
              <a:ea typeface="+mn-ea"/>
              <a:cs typeface="+mn-cs"/>
            </a:rPr>
            <a:t>Training guide with scripts (videos, handouts &amp; resources) </a:t>
          </a:r>
        </a:p>
      </dgm:t>
    </dgm:pt>
    <dgm:pt modelId="{38FE17F3-8EC1-4D30-BBDC-8BE9E4641954}" type="parTrans" cxnId="{ED4C3C37-F1D6-4211-B221-77F851DFE940}">
      <dgm:prSet/>
      <dgm:spPr/>
      <dgm:t>
        <a:bodyPr/>
        <a:lstStyle/>
        <a:p>
          <a:endParaRPr lang="en-US"/>
        </a:p>
      </dgm:t>
    </dgm:pt>
    <dgm:pt modelId="{9FA6EB2B-E237-4C66-9485-546996D4522F}" type="sibTrans" cxnId="{ED4C3C37-F1D6-4211-B221-77F851DFE940}">
      <dgm:prSet/>
      <dgm:spPr/>
      <dgm:t>
        <a:bodyPr/>
        <a:lstStyle/>
        <a:p>
          <a:endParaRPr lang="en-US"/>
        </a:p>
      </dgm:t>
    </dgm:pt>
    <dgm:pt modelId="{EA846E82-2F82-4C49-BC2A-E82DE5428CEA}">
      <dgm:prSet phldrT="[Text]"/>
      <dgm:spPr>
        <a:xfrm rot="5400000">
          <a:off x="-232970" y="3028212"/>
          <a:ext cx="1553138" cy="1087197"/>
        </a:xfrm>
        <a:prstGeom prst="chevron">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t>
        <a:bodyPr/>
        <a:lstStyle/>
        <a:p>
          <a:r>
            <a:rPr lang="en-US" b="1" dirty="0">
              <a:solidFill>
                <a:sysClr val="window" lastClr="FFFFFF"/>
              </a:solidFill>
              <a:latin typeface="Corbel" panose="020B0503020204020204" pitchFamily="34" charset="0"/>
              <a:ea typeface="+mn-ea"/>
              <a:cs typeface="+mn-cs"/>
            </a:rPr>
            <a:t>Part Three</a:t>
          </a:r>
        </a:p>
      </dgm:t>
    </dgm:pt>
    <dgm:pt modelId="{FF6A849E-BB53-4755-8054-1DE40FE19FDB}" type="parTrans" cxnId="{C80DF46E-D062-46A4-AF64-39068227C393}">
      <dgm:prSet/>
      <dgm:spPr/>
      <dgm:t>
        <a:bodyPr/>
        <a:lstStyle/>
        <a:p>
          <a:endParaRPr lang="en-US"/>
        </a:p>
      </dgm:t>
    </dgm:pt>
    <dgm:pt modelId="{FDB44712-D084-41CE-81E9-9A0906E37D83}" type="sibTrans" cxnId="{C80DF46E-D062-46A4-AF64-39068227C393}">
      <dgm:prSet/>
      <dgm:spPr/>
      <dgm:t>
        <a:bodyPr/>
        <a:lstStyle/>
        <a:p>
          <a:endParaRPr lang="en-US"/>
        </a:p>
      </dgm:t>
    </dgm:pt>
    <dgm:pt modelId="{6C2C59C7-DB6A-4977-ADA5-0347C1AEDD83}">
      <dgm:prSet phldrT="[Text]" custT="1"/>
      <dgm:spPr>
        <a:xfrm rot="5400000">
          <a:off x="3982178" y="-99739"/>
          <a:ext cx="1009540" cy="6799502"/>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b="0" dirty="0">
              <a:solidFill>
                <a:sysClr val="windowText" lastClr="000000">
                  <a:hueOff val="0"/>
                  <a:satOff val="0"/>
                  <a:lumOff val="0"/>
                  <a:alphaOff val="0"/>
                </a:sysClr>
              </a:solidFill>
              <a:latin typeface="Corbel" panose="020B0503020204020204" pitchFamily="34" charset="0"/>
              <a:ea typeface="+mn-ea"/>
              <a:cs typeface="+mn-cs"/>
            </a:rPr>
            <a:t>1.5 hours of meetings and debrief time</a:t>
          </a:r>
        </a:p>
      </dgm:t>
    </dgm:pt>
    <dgm:pt modelId="{D1EF5E63-9359-44C1-A631-8352FC553E6E}" type="parTrans" cxnId="{36E46827-470D-43A0-BCC6-F35D7BFCD198}">
      <dgm:prSet/>
      <dgm:spPr/>
      <dgm:t>
        <a:bodyPr/>
        <a:lstStyle/>
        <a:p>
          <a:endParaRPr lang="en-US"/>
        </a:p>
      </dgm:t>
    </dgm:pt>
    <dgm:pt modelId="{846B9C34-B371-4CD6-8921-6C1477BD05CD}" type="sibTrans" cxnId="{36E46827-470D-43A0-BCC6-F35D7BFCD198}">
      <dgm:prSet/>
      <dgm:spPr/>
      <dgm:t>
        <a:bodyPr/>
        <a:lstStyle/>
        <a:p>
          <a:endParaRPr lang="en-US"/>
        </a:p>
      </dgm:t>
    </dgm:pt>
    <dgm:pt modelId="{FAC4F06C-ADFD-4CB3-8F40-EDE94F13D7FE}">
      <dgm:prSet phldrT="[Text]" custT="1"/>
      <dgm:spPr>
        <a:xfrm rot="5400000">
          <a:off x="3982178" y="-2892023"/>
          <a:ext cx="1009540" cy="6799502"/>
        </a:xfrm>
        <a:prstGeom prst="round2SameRect">
          <a:avLst/>
        </a:prstGeom>
        <a:solidFill>
          <a:sysClr val="window" lastClr="FFFFFF">
            <a:alpha val="90000"/>
            <a:hueOff val="0"/>
            <a:satOff val="0"/>
            <a:lumOff val="0"/>
            <a:alphaOff val="0"/>
          </a:sysClr>
        </a:solidFill>
        <a:ln w="12700" cap="flat" cmpd="sng" algn="ctr">
          <a:solidFill>
            <a:srgbClr val="5B9BD5">
              <a:hueOff val="0"/>
              <a:satOff val="0"/>
              <a:lumOff val="0"/>
              <a:alphaOff val="0"/>
            </a:srgbClr>
          </a:solidFill>
          <a:prstDash val="solid"/>
          <a:miter lim="800000"/>
        </a:ln>
        <a:effectLst/>
      </dgm:spPr>
      <dgm:t>
        <a:bodyPr/>
        <a:lstStyle/>
        <a:p>
          <a:r>
            <a:rPr lang="en-US" sz="2800" b="0" dirty="0">
              <a:solidFill>
                <a:sysClr val="windowText" lastClr="000000">
                  <a:hueOff val="0"/>
                  <a:satOff val="0"/>
                  <a:lumOff val="0"/>
                  <a:alphaOff val="0"/>
                </a:sysClr>
              </a:solidFill>
              <a:latin typeface="Corbel" panose="020B0503020204020204" pitchFamily="34" charset="0"/>
              <a:ea typeface="+mn-ea"/>
              <a:cs typeface="+mn-cs"/>
            </a:rPr>
            <a:t>Online training for visit supervisors and/or caseworkers (50 </a:t>
          </a:r>
          <a:r>
            <a:rPr lang="en-US" sz="2800" b="0" dirty="0" err="1">
              <a:solidFill>
                <a:sysClr val="windowText" lastClr="000000">
                  <a:hueOff val="0"/>
                  <a:satOff val="0"/>
                  <a:lumOff val="0"/>
                  <a:alphaOff val="0"/>
                </a:sysClr>
              </a:solidFill>
              <a:latin typeface="Corbel" panose="020B0503020204020204" pitchFamily="34" charset="0"/>
              <a:ea typeface="+mn-ea"/>
              <a:cs typeface="+mn-cs"/>
            </a:rPr>
            <a:t>mins</a:t>
          </a:r>
          <a:r>
            <a:rPr lang="en-US" sz="2800" b="0" dirty="0">
              <a:solidFill>
                <a:sysClr val="windowText" lastClr="000000">
                  <a:hueOff val="0"/>
                  <a:satOff val="0"/>
                  <a:lumOff val="0"/>
                  <a:alphaOff val="0"/>
                </a:sysClr>
              </a:solidFill>
              <a:latin typeface="Corbel" panose="020B0503020204020204" pitchFamily="34" charset="0"/>
              <a:ea typeface="+mn-ea"/>
              <a:cs typeface="+mn-cs"/>
            </a:rPr>
            <a:t>)</a:t>
          </a:r>
        </a:p>
      </dgm:t>
    </dgm:pt>
    <dgm:pt modelId="{1962D5F5-817B-4BF3-B8F8-13F9D385139F}" type="sibTrans" cxnId="{ADBD6700-0832-4A44-95FC-D8E73F92EF7D}">
      <dgm:prSet/>
      <dgm:spPr/>
      <dgm:t>
        <a:bodyPr/>
        <a:lstStyle/>
        <a:p>
          <a:endParaRPr lang="en-US"/>
        </a:p>
      </dgm:t>
    </dgm:pt>
    <dgm:pt modelId="{70B4C408-6A32-4153-86D0-8461DD300A61}" type="parTrans" cxnId="{ADBD6700-0832-4A44-95FC-D8E73F92EF7D}">
      <dgm:prSet/>
      <dgm:spPr/>
      <dgm:t>
        <a:bodyPr/>
        <a:lstStyle/>
        <a:p>
          <a:endParaRPr lang="en-US"/>
        </a:p>
      </dgm:t>
    </dgm:pt>
    <dgm:pt modelId="{CA9FD41D-FD5F-4B59-8587-C387F163E38C}" type="pres">
      <dgm:prSet presAssocID="{5A4D665B-A3D1-4DEF-AA90-224493CE81AA}" presName="linearFlow" presStyleCnt="0">
        <dgm:presLayoutVars>
          <dgm:dir/>
          <dgm:animLvl val="lvl"/>
          <dgm:resizeHandles val="exact"/>
        </dgm:presLayoutVars>
      </dgm:prSet>
      <dgm:spPr/>
      <dgm:t>
        <a:bodyPr/>
        <a:lstStyle/>
        <a:p>
          <a:endParaRPr lang="en-US"/>
        </a:p>
      </dgm:t>
    </dgm:pt>
    <dgm:pt modelId="{2C1EBBD9-E506-4C63-B6B5-BB9080165514}" type="pres">
      <dgm:prSet presAssocID="{CF34494D-AAFC-48D2-AB1C-A9BB140B2C54}" presName="composite" presStyleCnt="0"/>
      <dgm:spPr/>
    </dgm:pt>
    <dgm:pt modelId="{2B82FCFE-FA51-4591-86BD-736ABDE8B7F6}" type="pres">
      <dgm:prSet presAssocID="{CF34494D-AAFC-48D2-AB1C-A9BB140B2C54}" presName="parentText" presStyleLbl="alignNode1" presStyleIdx="0" presStyleCnt="3">
        <dgm:presLayoutVars>
          <dgm:chMax val="1"/>
          <dgm:bulletEnabled val="1"/>
        </dgm:presLayoutVars>
      </dgm:prSet>
      <dgm:spPr/>
      <dgm:t>
        <a:bodyPr/>
        <a:lstStyle/>
        <a:p>
          <a:endParaRPr lang="en-US"/>
        </a:p>
      </dgm:t>
    </dgm:pt>
    <dgm:pt modelId="{F3335F52-8DD5-4501-B400-755D98E8EA8E}" type="pres">
      <dgm:prSet presAssocID="{CF34494D-AAFC-48D2-AB1C-A9BB140B2C54}" presName="descendantText" presStyleLbl="alignAcc1" presStyleIdx="0" presStyleCnt="3">
        <dgm:presLayoutVars>
          <dgm:bulletEnabled val="1"/>
        </dgm:presLayoutVars>
      </dgm:prSet>
      <dgm:spPr/>
      <dgm:t>
        <a:bodyPr/>
        <a:lstStyle/>
        <a:p>
          <a:endParaRPr lang="en-US"/>
        </a:p>
      </dgm:t>
    </dgm:pt>
    <dgm:pt modelId="{B936C2BA-649E-431A-8E55-536E38209276}" type="pres">
      <dgm:prSet presAssocID="{D6BAEDB8-9DAB-40BA-96B3-E7BD053C88E8}" presName="sp" presStyleCnt="0"/>
      <dgm:spPr/>
    </dgm:pt>
    <dgm:pt modelId="{47DCD388-B1A0-4EAB-8F71-7FF181DD4827}" type="pres">
      <dgm:prSet presAssocID="{91AF62B8-C9FC-4EA3-8517-1B6F9606D1F6}" presName="composite" presStyleCnt="0"/>
      <dgm:spPr/>
    </dgm:pt>
    <dgm:pt modelId="{62AB81E7-8F98-43DF-A821-1EA26EAFC38A}" type="pres">
      <dgm:prSet presAssocID="{91AF62B8-C9FC-4EA3-8517-1B6F9606D1F6}" presName="parentText" presStyleLbl="alignNode1" presStyleIdx="1" presStyleCnt="3">
        <dgm:presLayoutVars>
          <dgm:chMax val="1"/>
          <dgm:bulletEnabled val="1"/>
        </dgm:presLayoutVars>
      </dgm:prSet>
      <dgm:spPr/>
      <dgm:t>
        <a:bodyPr/>
        <a:lstStyle/>
        <a:p>
          <a:endParaRPr lang="en-US"/>
        </a:p>
      </dgm:t>
    </dgm:pt>
    <dgm:pt modelId="{E56A2DDB-B9BC-452C-AEDF-13750C810985}" type="pres">
      <dgm:prSet presAssocID="{91AF62B8-C9FC-4EA3-8517-1B6F9606D1F6}" presName="descendantText" presStyleLbl="alignAcc1" presStyleIdx="1" presStyleCnt="3" custScaleY="113553">
        <dgm:presLayoutVars>
          <dgm:bulletEnabled val="1"/>
        </dgm:presLayoutVars>
      </dgm:prSet>
      <dgm:spPr/>
      <dgm:t>
        <a:bodyPr/>
        <a:lstStyle/>
        <a:p>
          <a:endParaRPr lang="en-US"/>
        </a:p>
      </dgm:t>
    </dgm:pt>
    <dgm:pt modelId="{7F1B4697-151B-42F6-873B-8B5D3CB9F49F}" type="pres">
      <dgm:prSet presAssocID="{42B36BF3-627A-4321-9B6D-77D90C447BDD}" presName="sp" presStyleCnt="0"/>
      <dgm:spPr/>
    </dgm:pt>
    <dgm:pt modelId="{BE5ED804-C742-405E-BC0A-1F3C0B5C5EED}" type="pres">
      <dgm:prSet presAssocID="{EA846E82-2F82-4C49-BC2A-E82DE5428CEA}" presName="composite" presStyleCnt="0"/>
      <dgm:spPr/>
    </dgm:pt>
    <dgm:pt modelId="{EF4E6C9D-8AAA-4491-840C-D549AC8F1EB0}" type="pres">
      <dgm:prSet presAssocID="{EA846E82-2F82-4C49-BC2A-E82DE5428CEA}" presName="parentText" presStyleLbl="alignNode1" presStyleIdx="2" presStyleCnt="3">
        <dgm:presLayoutVars>
          <dgm:chMax val="1"/>
          <dgm:bulletEnabled val="1"/>
        </dgm:presLayoutVars>
      </dgm:prSet>
      <dgm:spPr/>
      <dgm:t>
        <a:bodyPr/>
        <a:lstStyle/>
        <a:p>
          <a:endParaRPr lang="en-US"/>
        </a:p>
      </dgm:t>
    </dgm:pt>
    <dgm:pt modelId="{45694307-2EDB-493B-B77D-25348B631830}" type="pres">
      <dgm:prSet presAssocID="{EA846E82-2F82-4C49-BC2A-E82DE5428CEA}" presName="descendantText" presStyleLbl="alignAcc1" presStyleIdx="2" presStyleCnt="3">
        <dgm:presLayoutVars>
          <dgm:bulletEnabled val="1"/>
        </dgm:presLayoutVars>
      </dgm:prSet>
      <dgm:spPr/>
      <dgm:t>
        <a:bodyPr/>
        <a:lstStyle/>
        <a:p>
          <a:endParaRPr lang="en-US"/>
        </a:p>
      </dgm:t>
    </dgm:pt>
  </dgm:ptLst>
  <dgm:cxnLst>
    <dgm:cxn modelId="{ABB784B0-28D2-4C53-8FA9-3CE4D11F112E}" type="presOf" srcId="{5F5F0447-FE2A-4DD1-80B9-E842C3B2FBD8}" destId="{E56A2DDB-B9BC-452C-AEDF-13750C810985}" srcOrd="0" destOrd="0" presId="urn:microsoft.com/office/officeart/2005/8/layout/chevron2"/>
    <dgm:cxn modelId="{C80DF46E-D062-46A4-AF64-39068227C393}" srcId="{5A4D665B-A3D1-4DEF-AA90-224493CE81AA}" destId="{EA846E82-2F82-4C49-BC2A-E82DE5428CEA}" srcOrd="2" destOrd="0" parTransId="{FF6A849E-BB53-4755-8054-1DE40FE19FDB}" sibTransId="{FDB44712-D084-41CE-81E9-9A0906E37D83}"/>
    <dgm:cxn modelId="{36E46827-470D-43A0-BCC6-F35D7BFCD198}" srcId="{EA846E82-2F82-4C49-BC2A-E82DE5428CEA}" destId="{6C2C59C7-DB6A-4977-ADA5-0347C1AEDD83}" srcOrd="0" destOrd="0" parTransId="{D1EF5E63-9359-44C1-A631-8352FC553E6E}" sibTransId="{846B9C34-B371-4CD6-8921-6C1477BD05CD}"/>
    <dgm:cxn modelId="{39E3FC97-E4AB-4D44-911C-29C2DB299993}" type="presOf" srcId="{6C2C59C7-DB6A-4977-ADA5-0347C1AEDD83}" destId="{45694307-2EDB-493B-B77D-25348B631830}" srcOrd="0" destOrd="0" presId="urn:microsoft.com/office/officeart/2005/8/layout/chevron2"/>
    <dgm:cxn modelId="{8DA94FC1-7003-4E76-A31B-0750E618E6D1}" srcId="{5A4D665B-A3D1-4DEF-AA90-224493CE81AA}" destId="{CF34494D-AAFC-48D2-AB1C-A9BB140B2C54}" srcOrd="0" destOrd="0" parTransId="{1420291C-E146-4BFF-946F-039D3A1C5CD9}" sibTransId="{D6BAEDB8-9DAB-40BA-96B3-E7BD053C88E8}"/>
    <dgm:cxn modelId="{ED4C3C37-F1D6-4211-B221-77F851DFE940}" srcId="{91AF62B8-C9FC-4EA3-8517-1B6F9606D1F6}" destId="{5F5F0447-FE2A-4DD1-80B9-E842C3B2FBD8}" srcOrd="0" destOrd="0" parTransId="{38FE17F3-8EC1-4D30-BBDC-8BE9E4641954}" sibTransId="{9FA6EB2B-E237-4C66-9485-546996D4522F}"/>
    <dgm:cxn modelId="{C814A976-CD60-48E4-A479-A35C3EAFE16C}" type="presOf" srcId="{5A4D665B-A3D1-4DEF-AA90-224493CE81AA}" destId="{CA9FD41D-FD5F-4B59-8587-C387F163E38C}" srcOrd="0" destOrd="0" presId="urn:microsoft.com/office/officeart/2005/8/layout/chevron2"/>
    <dgm:cxn modelId="{F282B09E-BC02-4F2F-8279-7C57584E25D0}" type="presOf" srcId="{EA846E82-2F82-4C49-BC2A-E82DE5428CEA}" destId="{EF4E6C9D-8AAA-4491-840C-D549AC8F1EB0}" srcOrd="0" destOrd="0" presId="urn:microsoft.com/office/officeart/2005/8/layout/chevron2"/>
    <dgm:cxn modelId="{ADBD6700-0832-4A44-95FC-D8E73F92EF7D}" srcId="{CF34494D-AAFC-48D2-AB1C-A9BB140B2C54}" destId="{FAC4F06C-ADFD-4CB3-8F40-EDE94F13D7FE}" srcOrd="0" destOrd="0" parTransId="{70B4C408-6A32-4153-86D0-8461DD300A61}" sibTransId="{1962D5F5-817B-4BF3-B8F8-13F9D385139F}"/>
    <dgm:cxn modelId="{E9961BBD-C654-4D46-A5A3-AC2B70EBBC01}" type="presOf" srcId="{91AF62B8-C9FC-4EA3-8517-1B6F9606D1F6}" destId="{62AB81E7-8F98-43DF-A821-1EA26EAFC38A}" srcOrd="0" destOrd="0" presId="urn:microsoft.com/office/officeart/2005/8/layout/chevron2"/>
    <dgm:cxn modelId="{958926F1-E994-425B-869A-F45999E071E3}" type="presOf" srcId="{FAC4F06C-ADFD-4CB3-8F40-EDE94F13D7FE}" destId="{F3335F52-8DD5-4501-B400-755D98E8EA8E}" srcOrd="0" destOrd="0" presId="urn:microsoft.com/office/officeart/2005/8/layout/chevron2"/>
    <dgm:cxn modelId="{E82A0ECF-C5C0-47D2-9D60-F228D93D7471}" type="presOf" srcId="{CF34494D-AAFC-48D2-AB1C-A9BB140B2C54}" destId="{2B82FCFE-FA51-4591-86BD-736ABDE8B7F6}" srcOrd="0" destOrd="0" presId="urn:microsoft.com/office/officeart/2005/8/layout/chevron2"/>
    <dgm:cxn modelId="{1FAB6440-1CDA-4846-97BA-B1BAF547CB5C}" srcId="{5A4D665B-A3D1-4DEF-AA90-224493CE81AA}" destId="{91AF62B8-C9FC-4EA3-8517-1B6F9606D1F6}" srcOrd="1" destOrd="0" parTransId="{F0C84F06-2E0A-4640-91D2-8D9D0DBC2FD7}" sibTransId="{42B36BF3-627A-4321-9B6D-77D90C447BDD}"/>
    <dgm:cxn modelId="{DA4A7798-698E-4184-BDD4-391852673951}" type="presParOf" srcId="{CA9FD41D-FD5F-4B59-8587-C387F163E38C}" destId="{2C1EBBD9-E506-4C63-B6B5-BB9080165514}" srcOrd="0" destOrd="0" presId="urn:microsoft.com/office/officeart/2005/8/layout/chevron2"/>
    <dgm:cxn modelId="{0AE36AEC-3D4E-4C33-A208-BC53CAF116D7}" type="presParOf" srcId="{2C1EBBD9-E506-4C63-B6B5-BB9080165514}" destId="{2B82FCFE-FA51-4591-86BD-736ABDE8B7F6}" srcOrd="0" destOrd="0" presId="urn:microsoft.com/office/officeart/2005/8/layout/chevron2"/>
    <dgm:cxn modelId="{3CC05391-3101-4EF4-875C-63C0B64BEECB}" type="presParOf" srcId="{2C1EBBD9-E506-4C63-B6B5-BB9080165514}" destId="{F3335F52-8DD5-4501-B400-755D98E8EA8E}" srcOrd="1" destOrd="0" presId="urn:microsoft.com/office/officeart/2005/8/layout/chevron2"/>
    <dgm:cxn modelId="{1CCC6614-4C25-4E0E-8D57-BE7CAB07EB3A}" type="presParOf" srcId="{CA9FD41D-FD5F-4B59-8587-C387F163E38C}" destId="{B936C2BA-649E-431A-8E55-536E38209276}" srcOrd="1" destOrd="0" presId="urn:microsoft.com/office/officeart/2005/8/layout/chevron2"/>
    <dgm:cxn modelId="{17E5F5FF-D29B-4467-A064-7C2AA4B7C46B}" type="presParOf" srcId="{CA9FD41D-FD5F-4B59-8587-C387F163E38C}" destId="{47DCD388-B1A0-4EAB-8F71-7FF181DD4827}" srcOrd="2" destOrd="0" presId="urn:microsoft.com/office/officeart/2005/8/layout/chevron2"/>
    <dgm:cxn modelId="{D4DFB5A6-A023-42FB-976A-B2785670D300}" type="presParOf" srcId="{47DCD388-B1A0-4EAB-8F71-7FF181DD4827}" destId="{62AB81E7-8F98-43DF-A821-1EA26EAFC38A}" srcOrd="0" destOrd="0" presId="urn:microsoft.com/office/officeart/2005/8/layout/chevron2"/>
    <dgm:cxn modelId="{5675682B-9AEB-4F88-8510-F8269E1AFBE1}" type="presParOf" srcId="{47DCD388-B1A0-4EAB-8F71-7FF181DD4827}" destId="{E56A2DDB-B9BC-452C-AEDF-13750C810985}" srcOrd="1" destOrd="0" presId="urn:microsoft.com/office/officeart/2005/8/layout/chevron2"/>
    <dgm:cxn modelId="{52F358AF-A644-4C84-9F9A-C08DF8A7F7B1}" type="presParOf" srcId="{CA9FD41D-FD5F-4B59-8587-C387F163E38C}" destId="{7F1B4697-151B-42F6-873B-8B5D3CB9F49F}" srcOrd="3" destOrd="0" presId="urn:microsoft.com/office/officeart/2005/8/layout/chevron2"/>
    <dgm:cxn modelId="{FD7D8E91-FB06-4A51-AED5-3C77795AD9C2}" type="presParOf" srcId="{CA9FD41D-FD5F-4B59-8587-C387F163E38C}" destId="{BE5ED804-C742-405E-BC0A-1F3C0B5C5EED}" srcOrd="4" destOrd="0" presId="urn:microsoft.com/office/officeart/2005/8/layout/chevron2"/>
    <dgm:cxn modelId="{F0532206-CE9C-4F59-895E-F00E9965AA3F}" type="presParOf" srcId="{BE5ED804-C742-405E-BC0A-1F3C0B5C5EED}" destId="{EF4E6C9D-8AAA-4491-840C-D549AC8F1EB0}" srcOrd="0" destOrd="0" presId="urn:microsoft.com/office/officeart/2005/8/layout/chevron2"/>
    <dgm:cxn modelId="{9505DCA7-AE95-4FEB-9184-9F18CDCA1DF1}" type="presParOf" srcId="{BE5ED804-C742-405E-BC0A-1F3C0B5C5EED}" destId="{45694307-2EDB-493B-B77D-25348B63183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0A18F20-530A-4D08-89E9-709308B377ED}" type="datetimeFigureOut">
              <a:rPr lang="en-US" smtClean="0"/>
              <a:t>05/28/2020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1C056E-E56D-4142-AAC4-6D6E65D681A2}" type="slidenum">
              <a:rPr lang="en-US" smtClean="0"/>
              <a:t>‹#›</a:t>
            </a:fld>
            <a:endParaRPr lang="en-US"/>
          </a:p>
        </p:txBody>
      </p:sp>
    </p:spTree>
    <p:extLst>
      <p:ext uri="{BB962C8B-B14F-4D97-AF65-F5344CB8AC3E}">
        <p14:creationId xmlns:p14="http://schemas.microsoft.com/office/powerpoint/2010/main" val="395739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7EC71D0-6FF7-43AF-A54F-0008C769DF40}" type="datetimeFigureOut">
              <a:rPr lang="en-US" smtClean="0"/>
              <a:t>05/28/2020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70F83E-62A7-475D-8587-430A87F080CB}" type="slidenum">
              <a:rPr lang="en-US" smtClean="0"/>
              <a:t>‹#›</a:t>
            </a:fld>
            <a:endParaRPr lang="en-US"/>
          </a:p>
        </p:txBody>
      </p:sp>
    </p:spTree>
    <p:extLst>
      <p:ext uri="{BB962C8B-B14F-4D97-AF65-F5344CB8AC3E}">
        <p14:creationId xmlns:p14="http://schemas.microsoft.com/office/powerpoint/2010/main" val="98904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fld id="{E156F0FB-C633-41DC-B52A-FCBD5A3DB455}" type="slidenum">
              <a:rPr lang="en-US" smtClean="0">
                <a:solidFill>
                  <a:prstClr val="black"/>
                </a:solidFill>
              </a:rPr>
              <a:pPr/>
              <a:t>1</a:t>
            </a:fld>
            <a:endParaRPr lang="en-US">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70988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0F83E-62A7-475D-8587-430A87F080CB}" type="slidenum">
              <a:rPr lang="en-US" smtClean="0"/>
              <a:t>3</a:t>
            </a:fld>
            <a:endParaRPr lang="en-US"/>
          </a:p>
        </p:txBody>
      </p:sp>
    </p:spTree>
    <p:extLst>
      <p:ext uri="{BB962C8B-B14F-4D97-AF65-F5344CB8AC3E}">
        <p14:creationId xmlns:p14="http://schemas.microsoft.com/office/powerpoint/2010/main" val="145082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93800"/>
            <a:ext cx="4184650" cy="31384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0F83E-62A7-475D-8587-430A87F080CB}" type="slidenum">
              <a:rPr lang="en-US" smtClean="0"/>
              <a:t>6</a:t>
            </a:fld>
            <a:endParaRPr lang="en-US"/>
          </a:p>
        </p:txBody>
      </p:sp>
    </p:spTree>
    <p:extLst>
      <p:ext uri="{BB962C8B-B14F-4D97-AF65-F5344CB8AC3E}">
        <p14:creationId xmlns:p14="http://schemas.microsoft.com/office/powerpoint/2010/main" val="2895057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0F83E-62A7-475D-8587-430A87F080CB}" type="slidenum">
              <a:rPr lang="en-US" smtClean="0"/>
              <a:t>9</a:t>
            </a:fld>
            <a:endParaRPr lang="en-US"/>
          </a:p>
        </p:txBody>
      </p:sp>
    </p:spTree>
    <p:extLst>
      <p:ext uri="{BB962C8B-B14F-4D97-AF65-F5344CB8AC3E}">
        <p14:creationId xmlns:p14="http://schemas.microsoft.com/office/powerpoint/2010/main" val="2008980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1. a positive meeting between the parent and caregiver facilitated by the visit supervisor to meet each other and prepare together for positive virtual visits.</a:t>
            </a:r>
          </a:p>
          <a:p>
            <a:pPr lvl="1"/>
            <a:r>
              <a:rPr lang="en-US" dirty="0"/>
              <a:t>2. how a virtual family time visit can go when the parent and caregiver are working well together. </a:t>
            </a:r>
          </a:p>
          <a:p>
            <a:endParaRPr lang="en-US" dirty="0"/>
          </a:p>
        </p:txBody>
      </p:sp>
      <p:sp>
        <p:nvSpPr>
          <p:cNvPr id="4" name="Slide Number Placeholder 3"/>
          <p:cNvSpPr>
            <a:spLocks noGrp="1"/>
          </p:cNvSpPr>
          <p:nvPr>
            <p:ph type="sldNum" sz="quarter" idx="10"/>
          </p:nvPr>
        </p:nvSpPr>
        <p:spPr/>
        <p:txBody>
          <a:bodyPr/>
          <a:lstStyle/>
          <a:p>
            <a:fld id="{2870F83E-62A7-475D-8587-430A87F080CB}" type="slidenum">
              <a:rPr lang="en-US" smtClean="0"/>
              <a:t>10</a:t>
            </a:fld>
            <a:endParaRPr lang="en-US"/>
          </a:p>
        </p:txBody>
      </p:sp>
    </p:spTree>
    <p:extLst>
      <p:ext uri="{BB962C8B-B14F-4D97-AF65-F5344CB8AC3E}">
        <p14:creationId xmlns:p14="http://schemas.microsoft.com/office/powerpoint/2010/main" val="321304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6F0FB-C633-41DC-B52A-FCBD5A3DB455}" type="slidenum">
              <a:rPr lang="en-US" smtClean="0"/>
              <a:t>22</a:t>
            </a:fld>
            <a:endParaRPr lang="en-US"/>
          </a:p>
        </p:txBody>
      </p:sp>
    </p:spTree>
    <p:extLst>
      <p:ext uri="{BB962C8B-B14F-4D97-AF65-F5344CB8AC3E}">
        <p14:creationId xmlns:p14="http://schemas.microsoft.com/office/powerpoint/2010/main" val="4137667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70F83E-62A7-475D-8587-430A87F080CB}" type="slidenum">
              <a:rPr lang="en-US" smtClean="0"/>
              <a:t>24</a:t>
            </a:fld>
            <a:endParaRPr lang="en-US"/>
          </a:p>
        </p:txBody>
      </p:sp>
    </p:spTree>
    <p:extLst>
      <p:ext uri="{BB962C8B-B14F-4D97-AF65-F5344CB8AC3E}">
        <p14:creationId xmlns:p14="http://schemas.microsoft.com/office/powerpoint/2010/main" val="362896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6F0FB-C633-41DC-B52A-FCBD5A3DB455}" type="slidenum">
              <a:rPr lang="en-US" smtClean="0"/>
              <a:t>26</a:t>
            </a:fld>
            <a:endParaRPr lang="en-US"/>
          </a:p>
        </p:txBody>
      </p:sp>
    </p:spTree>
    <p:extLst>
      <p:ext uri="{BB962C8B-B14F-4D97-AF65-F5344CB8AC3E}">
        <p14:creationId xmlns:p14="http://schemas.microsoft.com/office/powerpoint/2010/main" val="50528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458724" y="6356354"/>
            <a:ext cx="2133600" cy="365125"/>
          </a:xfrm>
        </p:spPr>
        <p:txBody>
          <a:bodyPr lIns="0" tIns="0" rIns="0" bIns="0"/>
          <a:lstStyle>
            <a:lvl1pPr algn="l">
              <a:defRPr sz="1067"/>
            </a:lvl1pPr>
          </a:lstStyle>
          <a:p>
            <a:fld id="{BA27C6E3-EAD9-0646-8C17-1FF0561B366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9103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2"/>
            <a:ext cx="3008313"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B922CF4-EE3F-E74C-9973-DB10F4026727}" type="datetime1">
              <a:rPr lang="x-none" smtClean="0">
                <a:solidFill>
                  <a:prstClr val="black">
                    <a:tint val="75000"/>
                  </a:prstClr>
                </a:solidFill>
              </a:rPr>
              <a:pPr/>
              <a:t>05/28/2020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596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27CEB66-E7FE-A040-8B43-20EA05434C83}" type="datetime1">
              <a:rPr lang="x-none" smtClean="0">
                <a:solidFill>
                  <a:prstClr val="black">
                    <a:tint val="75000"/>
                  </a:prstClr>
                </a:solidFill>
              </a:rPr>
              <a:pPr/>
              <a:t>05/28/2020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6312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5CD3D7-5DD7-F348-B9A9-4923E7179C0F}" type="datetime1">
              <a:rPr lang="x-none" smtClean="0">
                <a:solidFill>
                  <a:prstClr val="black">
                    <a:tint val="75000"/>
                  </a:prstClr>
                </a:solidFill>
              </a:rPr>
              <a:pPr/>
              <a:t>05/28/2020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55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8"/>
            <a:ext cx="20574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8"/>
            <a:ext cx="60198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EE5A7-6D20-7B4F-BFF3-CF0ADB86D5F1}" type="datetime1">
              <a:rPr lang="x-none" smtClean="0">
                <a:solidFill>
                  <a:prstClr val="black">
                    <a:tint val="75000"/>
                  </a:prstClr>
                </a:solidFill>
              </a:rPr>
              <a:pPr/>
              <a:t>05/28/2020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469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170" name="Picture 2" descr="H:\Erika\Communications\Templates\PPT Templatev6.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069" y="3276601"/>
            <a:ext cx="7772400" cy="838199"/>
          </a:xfrm>
        </p:spPr>
        <p:txBody>
          <a:bodyPr/>
          <a:lstStyle>
            <a:lvl1pPr algn="l">
              <a:defRPr b="0">
                <a:latin typeface="Corbel" pitchFamily="34" charset="0"/>
              </a:defRPr>
            </a:lvl1pPr>
          </a:lstStyle>
          <a:p>
            <a:r>
              <a:rPr lang="en-US" dirty="0"/>
              <a:t>Click to edit Master title style</a:t>
            </a:r>
          </a:p>
        </p:txBody>
      </p:sp>
      <p:sp>
        <p:nvSpPr>
          <p:cNvPr id="3" name="Subtitle 2"/>
          <p:cNvSpPr>
            <a:spLocks noGrp="1"/>
          </p:cNvSpPr>
          <p:nvPr>
            <p:ph type="subTitle" idx="1"/>
          </p:nvPr>
        </p:nvSpPr>
        <p:spPr>
          <a:xfrm>
            <a:off x="0" y="4114800"/>
            <a:ext cx="6400800" cy="685800"/>
          </a:xfrm>
        </p:spPr>
        <p:txBody>
          <a:bodyPr/>
          <a:lstStyle>
            <a:lvl1pPr marL="0" indent="0" algn="l">
              <a:buNone/>
              <a:defRPr baseline="0">
                <a:solidFill>
                  <a:srgbClr val="98A094"/>
                </a:solidFill>
                <a:latin typeface="Corbe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9"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atin typeface="Corbel" pitchFamily="34" charset="0"/>
              </a:defRPr>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3891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457200" y="1600205"/>
            <a:ext cx="8229600" cy="43433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8227393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4"/>
            <a:ext cx="7772400" cy="1362075"/>
          </a:xfrm>
        </p:spPr>
        <p:txBody>
          <a:bodyPr anchor="t"/>
          <a:lstStyle>
            <a:lvl1pPr algn="l">
              <a:defRPr sz="4000" b="1" cap="none" baseline="0"/>
            </a:lvl1pPr>
          </a:lstStyle>
          <a:p>
            <a:r>
              <a:rPr lang="en-US" dirty="0"/>
              <a:t>Click to edit Master title style</a:t>
            </a:r>
          </a:p>
        </p:txBody>
      </p:sp>
      <p:sp>
        <p:nvSpPr>
          <p:cNvPr id="7"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70930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48491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0234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6"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29387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rmAutofit/>
          </a:bodyPr>
          <a:lstStyle>
            <a:lvl1pPr algn="l">
              <a:defRPr sz="5333"/>
            </a:lvl1pPr>
          </a:lstStyle>
          <a:p>
            <a:r>
              <a:rPr lang="en-US" dirty="0"/>
              <a:t>Click to edit Master title style</a:t>
            </a:r>
          </a:p>
        </p:txBody>
      </p:sp>
      <p:sp>
        <p:nvSpPr>
          <p:cNvPr id="3" name="Content Placeholder 2"/>
          <p:cNvSpPr>
            <a:spLocks noGrp="1"/>
          </p:cNvSpPr>
          <p:nvPr>
            <p:ph idx="1"/>
          </p:nvPr>
        </p:nvSpPr>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356354"/>
            <a:ext cx="2133600" cy="365125"/>
          </a:xfrm>
        </p:spPr>
        <p:txBody>
          <a:bodyPr lIns="0" tIns="0" rIns="0" bIns="0"/>
          <a:lstStyle>
            <a:lvl1pPr>
              <a:defRPr sz="1067"/>
            </a:lvl1pPr>
          </a:lstStyle>
          <a:p>
            <a:pPr algn="l"/>
            <a:fld id="{BA27C6E3-EAD9-0646-8C17-1FF0561B3666}" type="slidenum">
              <a:rPr lang="en-US" smtClean="0">
                <a:solidFill>
                  <a:prstClr val="black">
                    <a:tint val="75000"/>
                  </a:prstClr>
                </a:solidFill>
              </a:rPr>
              <a:pPr algn="l"/>
              <a:t>‹#›</a:t>
            </a:fld>
            <a:endParaRPr lang="en-US" dirty="0">
              <a:solidFill>
                <a:prstClr val="black">
                  <a:tint val="75000"/>
                </a:prstClr>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95473"/>
            <a:ext cx="1060896" cy="366261"/>
          </a:xfrm>
          <a:prstGeom prst="rect">
            <a:avLst/>
          </a:prstGeom>
        </p:spPr>
      </p:pic>
      <p:cxnSp>
        <p:nvCxnSpPr>
          <p:cNvPr id="13" name="Straight Connector 12"/>
          <p:cNvCxnSpPr/>
          <p:nvPr userDrawn="1"/>
        </p:nvCxnSpPr>
        <p:spPr>
          <a:xfrm flipV="1">
            <a:off x="1676400" y="6538913"/>
            <a:ext cx="5715000" cy="39688"/>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43800" y="6326330"/>
            <a:ext cx="1219200" cy="408327"/>
          </a:xfrm>
          <a:prstGeom prst="rect">
            <a:avLst/>
          </a:prstGeom>
          <a:ln w="19050">
            <a:noFill/>
          </a:ln>
        </p:spPr>
      </p:pic>
    </p:spTree>
    <p:extLst>
      <p:ext uri="{BB962C8B-B14F-4D97-AF65-F5344CB8AC3E}">
        <p14:creationId xmlns:p14="http://schemas.microsoft.com/office/powerpoint/2010/main" val="168047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2005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0087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6"/>
          <p:cNvSpPr>
            <a:spLocks noGrp="1"/>
          </p:cNvSpPr>
          <p:nvPr>
            <p:ph type="sldNum" sz="quarter" idx="12"/>
          </p:nvPr>
        </p:nvSpPr>
        <p:spPr>
          <a:xfrm>
            <a:off x="6553200" y="6356354"/>
            <a:ext cx="2133600" cy="365125"/>
          </a:xfrm>
          <a:prstGeom prst="rect">
            <a:avLst/>
          </a:prstGeom>
        </p:spPr>
        <p:txBody>
          <a:bodyPr/>
          <a:lstStyle>
            <a:lvl1pPr algn="r">
              <a:defRPr sz="1200" baseline="0">
                <a:solidFill>
                  <a:srgbClr val="000000"/>
                </a:solidFill>
              </a:defRPr>
            </a:lvl1pPr>
          </a:lstStyle>
          <a:p>
            <a:fld id="{413E9185-F425-4861-8900-122FEC8859EB}" type="slidenum">
              <a:rPr lang="en-US" smtClean="0"/>
              <a:pPr/>
              <a:t>‹#›</a:t>
            </a:fld>
            <a:endParaRPr lang="en-US" dirty="0"/>
          </a:p>
        </p:txBody>
      </p:sp>
    </p:spTree>
    <p:extLst>
      <p:ext uri="{BB962C8B-B14F-4D97-AF65-F5344CB8AC3E}">
        <p14:creationId xmlns:p14="http://schemas.microsoft.com/office/powerpoint/2010/main" val="17087752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rmAutofit/>
          </a:bodyPr>
          <a:lstStyle>
            <a:lvl1pPr algn="l">
              <a:defRPr sz="5333"/>
            </a:lvl1pPr>
          </a:lstStyle>
          <a:p>
            <a:r>
              <a:rPr lang="en-US" dirty="0"/>
              <a:t>Click to edit Master title style</a:t>
            </a:r>
          </a:p>
        </p:txBody>
      </p:sp>
      <p:sp>
        <p:nvSpPr>
          <p:cNvPr id="3" name="Content Placeholder 2"/>
          <p:cNvSpPr>
            <a:spLocks noGrp="1"/>
          </p:cNvSpPr>
          <p:nvPr>
            <p:ph idx="1"/>
          </p:nvPr>
        </p:nvSpPr>
        <p:spPr/>
        <p:txBody>
          <a:bodyPr lIns="0"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356354"/>
            <a:ext cx="2133600" cy="365125"/>
          </a:xfrm>
        </p:spPr>
        <p:txBody>
          <a:bodyPr lIns="0" tIns="0" rIns="0" bIns="0"/>
          <a:lstStyle>
            <a:lvl1pPr>
              <a:defRPr sz="1067"/>
            </a:lvl1pPr>
          </a:lstStyle>
          <a:p>
            <a:pPr algn="l"/>
            <a:fld id="{BA27C6E3-EAD9-0646-8C17-1FF0561B3666}" type="slidenum">
              <a:rPr lang="en-US" smtClean="0">
                <a:solidFill>
                  <a:prstClr val="black">
                    <a:tint val="75000"/>
                  </a:prstClr>
                </a:solidFill>
              </a:rPr>
              <a:pPr algn="l"/>
              <a:t>‹#›</a:t>
            </a:fld>
            <a:endParaRPr lang="en-US"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1710" y="6174674"/>
            <a:ext cx="1437183" cy="496171"/>
          </a:xfrm>
          <a:prstGeom prst="rect">
            <a:avLst/>
          </a:prstGeom>
        </p:spPr>
      </p:pic>
      <p:cxnSp>
        <p:nvCxnSpPr>
          <p:cNvPr id="8" name="Straight Connector 7"/>
          <p:cNvCxnSpPr/>
          <p:nvPr userDrawn="1"/>
        </p:nvCxnSpPr>
        <p:spPr>
          <a:xfrm>
            <a:off x="2256877" y="6565653"/>
            <a:ext cx="4296325" cy="12948"/>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1183" y="6215549"/>
            <a:ext cx="1918262" cy="642452"/>
          </a:xfrm>
          <a:prstGeom prst="rect">
            <a:avLst/>
          </a:prstGeom>
          <a:ln w="19050">
            <a:noFill/>
          </a:ln>
        </p:spPr>
      </p:pic>
    </p:spTree>
    <p:extLst>
      <p:ext uri="{BB962C8B-B14F-4D97-AF65-F5344CB8AC3E}">
        <p14:creationId xmlns:p14="http://schemas.microsoft.com/office/powerpoint/2010/main" val="2431131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normAutofit/>
          </a:bodyPr>
          <a:lstStyle>
            <a:lvl1pPr algn="l">
              <a:defRPr sz="5333" u="none"/>
            </a:lvl1pPr>
          </a:lstStyle>
          <a:p>
            <a:r>
              <a:rPr lang="en-US" dirty="0"/>
              <a:t>Click to edit Master title style</a:t>
            </a:r>
          </a:p>
        </p:txBody>
      </p:sp>
      <p:sp>
        <p:nvSpPr>
          <p:cNvPr id="3" name="Content Placeholder 2"/>
          <p:cNvSpPr>
            <a:spLocks noGrp="1"/>
          </p:cNvSpPr>
          <p:nvPr>
            <p:ph idx="1"/>
          </p:nvPr>
        </p:nvSpPr>
        <p:spPr/>
        <p:txBody>
          <a:bodyPr lIns="0" tIns="0" rIns="0" bIns="0">
            <a:normAutofit/>
          </a:bodyPr>
          <a:lstStyle>
            <a:lvl1pPr marL="457178" indent="-457178">
              <a:buFontTx/>
              <a:buBlip>
                <a:blip r:embed="rId2"/>
              </a:buBlip>
              <a:defRPr sz="3733"/>
            </a:lvl1pPr>
            <a:lvl2pPr marL="990550" indent="-380981">
              <a:buFontTx/>
              <a:buBlip>
                <a:blip r:embed="rId2"/>
              </a:buBlip>
              <a:defRPr sz="3200"/>
            </a:lvl2pPr>
            <a:lvl3pPr marL="1523925" indent="-304784">
              <a:buFontTx/>
              <a:buBlip>
                <a:blip r:embed="rId2"/>
              </a:buBlip>
              <a:defRPr sz="2667"/>
            </a:lvl3pPr>
            <a:lvl4pPr marL="2133493" indent="-304784">
              <a:buFontTx/>
              <a:buBlip>
                <a:blip r:embed="rId2"/>
              </a:buBlip>
              <a:defRPr sz="2400"/>
            </a:lvl4pPr>
            <a:lvl5pPr marL="2743062" indent="-304784">
              <a:buFontTx/>
              <a:buBlip>
                <a:blip r:embed="rId2"/>
              </a:buBlip>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356354"/>
            <a:ext cx="2133600" cy="365125"/>
          </a:xfrm>
        </p:spPr>
        <p:txBody>
          <a:bodyPr lIns="0" tIns="0" rIns="0" bIns="0"/>
          <a:lstStyle>
            <a:lvl1pPr>
              <a:defRPr sz="1067"/>
            </a:lvl1pPr>
          </a:lstStyle>
          <a:p>
            <a:pPr algn="l"/>
            <a:fld id="{BA27C6E3-EAD9-0646-8C17-1FF0561B3666}" type="slidenum">
              <a:rPr lang="en-US" smtClean="0">
                <a:solidFill>
                  <a:prstClr val="black">
                    <a:tint val="75000"/>
                  </a:prstClr>
                </a:solidFill>
              </a:rPr>
              <a:pPr algn="l"/>
              <a:t>‹#›</a:t>
            </a:fld>
            <a:endParaRPr lang="en-US" dirty="0">
              <a:solidFill>
                <a:prstClr val="black">
                  <a:tint val="75000"/>
                </a:prstClr>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710" y="6174674"/>
            <a:ext cx="1437183" cy="496171"/>
          </a:xfrm>
          <a:prstGeom prst="rect">
            <a:avLst/>
          </a:prstGeom>
        </p:spPr>
      </p:pic>
      <p:cxnSp>
        <p:nvCxnSpPr>
          <p:cNvPr id="10" name="Straight Connector 9"/>
          <p:cNvCxnSpPr/>
          <p:nvPr userDrawn="1"/>
        </p:nvCxnSpPr>
        <p:spPr>
          <a:xfrm>
            <a:off x="2256877" y="6565653"/>
            <a:ext cx="4296325" cy="12948"/>
          </a:xfrm>
          <a:prstGeom prst="line">
            <a:avLst/>
          </a:prstGeom>
          <a:ln w="12700">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61183" y="6215549"/>
            <a:ext cx="1918262" cy="642452"/>
          </a:xfrm>
          <a:prstGeom prst="rect">
            <a:avLst/>
          </a:prstGeom>
          <a:ln w="19050">
            <a:noFill/>
          </a:ln>
        </p:spPr>
      </p:pic>
    </p:spTree>
    <p:extLst>
      <p:ext uri="{BB962C8B-B14F-4D97-AF65-F5344CB8AC3E}">
        <p14:creationId xmlns:p14="http://schemas.microsoft.com/office/powerpoint/2010/main" val="15486418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EF38F-687D-1843-86C2-C32DAE21839C}" type="datetime1">
              <a:rPr lang="x-none" smtClean="0">
                <a:solidFill>
                  <a:prstClr val="black">
                    <a:tint val="75000"/>
                  </a:prstClr>
                </a:solidFill>
              </a:rPr>
              <a:pPr/>
              <a:t>05/28/2020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6507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4"/>
            <a:ext cx="40386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4"/>
            <a:ext cx="40386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D16E3C-A9C1-3445-BEB6-C3616FD1ACF6}" type="datetime1">
              <a:rPr lang="x-none" smtClean="0">
                <a:solidFill>
                  <a:prstClr val="black">
                    <a:tint val="75000"/>
                  </a:prstClr>
                </a:solidFill>
              </a:rPr>
              <a:pPr/>
              <a:t>05/28/2020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052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6"/>
            <a:ext cx="4041775"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57CA29-1541-584C-B78A-2F4ADBA044E4}" type="datetime1">
              <a:rPr lang="x-none" smtClean="0">
                <a:solidFill>
                  <a:prstClr val="black">
                    <a:tint val="75000"/>
                  </a:prstClr>
                </a:solidFill>
              </a:rPr>
              <a:pPr/>
              <a:t>05/28/2020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244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F2B54-44B6-F047-B322-8F64ACF6E78C}" type="datetime1">
              <a:rPr lang="x-none" smtClean="0">
                <a:solidFill>
                  <a:prstClr val="black">
                    <a:tint val="75000"/>
                  </a:prstClr>
                </a:solidFill>
              </a:rPr>
              <a:pPr/>
              <a:t>05/28/2020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849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CE233-25A3-2A42-861F-8BC57EF7DF38}" type="datetime1">
              <a:rPr lang="x-none" smtClean="0">
                <a:solidFill>
                  <a:prstClr val="black">
                    <a:tint val="75000"/>
                  </a:prstClr>
                </a:solidFill>
              </a:rPr>
              <a:pPr/>
              <a:t>05/28/2020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959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5.jpg"/><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600" b="0" i="0">
                <a:solidFill>
                  <a:schemeClr val="tx1">
                    <a:tint val="75000"/>
                  </a:schemeClr>
                </a:solidFill>
                <a:latin typeface="Lato Medium"/>
                <a:cs typeface="Lato Medium"/>
              </a:defRPr>
            </a:lvl1pPr>
          </a:lstStyle>
          <a:p>
            <a:fld id="{3EA0A0F3-7A4D-3F43-B70C-98FB84F33893}" type="datetime1">
              <a:rPr lang="x-none" smtClean="0">
                <a:solidFill>
                  <a:prstClr val="black">
                    <a:tint val="75000"/>
                  </a:prstClr>
                </a:solidFill>
              </a:rPr>
              <a:pPr/>
              <a:t>05/28/2020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600" b="0" i="0">
                <a:solidFill>
                  <a:schemeClr val="tx1">
                    <a:tint val="75000"/>
                  </a:schemeClr>
                </a:solidFill>
                <a:latin typeface="Lato Medium"/>
                <a:cs typeface="Lato Medium"/>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600" b="0" i="0">
                <a:solidFill>
                  <a:schemeClr val="tx1">
                    <a:tint val="75000"/>
                  </a:schemeClr>
                </a:solidFill>
                <a:latin typeface="Lato Medium"/>
                <a:cs typeface="Lato Medium"/>
              </a:defRPr>
            </a:lvl1pPr>
          </a:lstStyle>
          <a:p>
            <a:fld id="{BA27C6E3-EAD9-0646-8C17-1FF0561B3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578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fallOver" invX="1"/>
      </p:transition>
    </mc:Choice>
    <mc:Fallback xmlns="">
      <p:transition xmlns:p14="http://schemas.microsoft.com/office/powerpoint/2010/main" spd="slow" advClick="0" advTm="3000">
        <p:fade/>
      </p:transition>
    </mc:Fallback>
  </mc:AlternateContent>
  <p:hf hdr="0" ftr="0" dt="0"/>
  <p:txStyles>
    <p:titleStyle>
      <a:lvl1pPr algn="ctr" defTabSz="609570" rtl="0" eaLnBrk="1" latinLnBrk="0" hangingPunct="1">
        <a:spcBef>
          <a:spcPct val="0"/>
        </a:spcBef>
        <a:buNone/>
        <a:defRPr sz="5867" b="0" i="0" kern="1200">
          <a:solidFill>
            <a:srgbClr val="5A3F71"/>
          </a:solidFill>
          <a:latin typeface="Lato Medium"/>
          <a:ea typeface="+mj-ea"/>
          <a:cs typeface="Lato Medium"/>
        </a:defRPr>
      </a:lvl1pPr>
    </p:titleStyle>
    <p:bodyStyle>
      <a:lvl1pPr marL="457178" indent="-457178" algn="l" defTabSz="609570" rtl="0" eaLnBrk="1" latinLnBrk="0" hangingPunct="1">
        <a:spcBef>
          <a:spcPct val="20000"/>
        </a:spcBef>
        <a:buFont typeface="Arial"/>
        <a:buChar char="•"/>
        <a:defRPr sz="4267" b="0" i="0" kern="1200">
          <a:solidFill>
            <a:schemeClr val="tx1">
              <a:lumMod val="75000"/>
              <a:lumOff val="25000"/>
            </a:schemeClr>
          </a:solidFill>
          <a:latin typeface="Lato Medium"/>
          <a:ea typeface="+mn-ea"/>
          <a:cs typeface="Lato Medium"/>
        </a:defRPr>
      </a:lvl1pPr>
      <a:lvl2pPr marL="990550" indent="-380981" algn="l" defTabSz="609570" rtl="0" eaLnBrk="1" latinLnBrk="0" hangingPunct="1">
        <a:spcBef>
          <a:spcPct val="20000"/>
        </a:spcBef>
        <a:buFont typeface="Arial"/>
        <a:buChar char="–"/>
        <a:defRPr sz="3733" b="0" i="0" kern="1200">
          <a:solidFill>
            <a:schemeClr val="tx1">
              <a:lumMod val="75000"/>
              <a:lumOff val="25000"/>
            </a:schemeClr>
          </a:solidFill>
          <a:latin typeface="Lato Medium"/>
          <a:ea typeface="+mn-ea"/>
          <a:cs typeface="Lato Medium"/>
        </a:defRPr>
      </a:lvl2pPr>
      <a:lvl3pPr marL="1523925" indent="-304784" algn="l" defTabSz="609570" rtl="0" eaLnBrk="1" latinLnBrk="0" hangingPunct="1">
        <a:spcBef>
          <a:spcPct val="20000"/>
        </a:spcBef>
        <a:buFont typeface="Arial"/>
        <a:buChar char="•"/>
        <a:defRPr sz="3200" b="0" i="0" kern="1200">
          <a:solidFill>
            <a:schemeClr val="tx1">
              <a:lumMod val="75000"/>
              <a:lumOff val="25000"/>
            </a:schemeClr>
          </a:solidFill>
          <a:latin typeface="Lato Medium"/>
          <a:ea typeface="+mn-ea"/>
          <a:cs typeface="Lato Medium"/>
        </a:defRPr>
      </a:lvl3pPr>
      <a:lvl4pPr marL="2133493" indent="-304784" algn="l" defTabSz="609570" rtl="0" eaLnBrk="1" latinLnBrk="0" hangingPunct="1">
        <a:spcBef>
          <a:spcPct val="20000"/>
        </a:spcBef>
        <a:buFont typeface="Arial"/>
        <a:buChar char="–"/>
        <a:defRPr sz="2667" b="0" i="0" kern="1200">
          <a:solidFill>
            <a:schemeClr val="tx1">
              <a:lumMod val="75000"/>
              <a:lumOff val="25000"/>
            </a:schemeClr>
          </a:solidFill>
          <a:latin typeface="Lato Medium"/>
          <a:ea typeface="+mn-ea"/>
          <a:cs typeface="Lato Medium"/>
        </a:defRPr>
      </a:lvl4pPr>
      <a:lvl5pPr marL="2743062" indent="-304784" algn="l" defTabSz="609570" rtl="0" eaLnBrk="1" latinLnBrk="0" hangingPunct="1">
        <a:spcBef>
          <a:spcPct val="20000"/>
        </a:spcBef>
        <a:buFont typeface="Arial"/>
        <a:buChar char="»"/>
        <a:defRPr sz="2667" b="0" i="0" kern="1200">
          <a:solidFill>
            <a:schemeClr val="tx1">
              <a:lumMod val="75000"/>
              <a:lumOff val="25000"/>
            </a:schemeClr>
          </a:solidFill>
          <a:latin typeface="Lato Medium"/>
          <a:ea typeface="+mn-ea"/>
          <a:cs typeface="Lato Medium"/>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6"/>
          <p:cNvSpPr>
            <a:spLocks noGrp="1"/>
          </p:cNvSpPr>
          <p:nvPr>
            <p:ph type="sldNum" sz="quarter" idx="4"/>
          </p:nvPr>
        </p:nvSpPr>
        <p:spPr>
          <a:xfrm>
            <a:off x="6553200" y="6356354"/>
            <a:ext cx="2133600" cy="365125"/>
          </a:xfrm>
          <a:prstGeom prst="rect">
            <a:avLst/>
          </a:prstGeom>
        </p:spPr>
        <p:txBody>
          <a:bodyPr/>
          <a:lstStyle>
            <a:lvl1pPr algn="r">
              <a:defRPr sz="1200" b="1" baseline="0">
                <a:solidFill>
                  <a:schemeClr val="bg1"/>
                </a:solidFill>
                <a:latin typeface="Corbel" pitchFamily="34" charset="0"/>
              </a:defRPr>
            </a:lvl1pPr>
          </a:lstStyle>
          <a:p>
            <a:fld id="{413E9185-F425-4861-8900-122FEC8859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52935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Lst>
  <p:hf hdr="0" ftr="0" dt="0"/>
  <p:txStyles>
    <p:titleStyle>
      <a:lvl1pPr algn="ctr" defTabSz="914377" rtl="0" eaLnBrk="1" latinLnBrk="0" hangingPunct="1">
        <a:spcBef>
          <a:spcPct val="0"/>
        </a:spcBef>
        <a:buNone/>
        <a:defRPr sz="4400" b="1" kern="1200">
          <a:solidFill>
            <a:schemeClr val="tx1"/>
          </a:solidFill>
          <a:latin typeface="Corbel" pitchFamily="34" charset="0"/>
          <a:ea typeface="+mj-ea"/>
          <a:cs typeface="+mj-cs"/>
        </a:defRPr>
      </a:lvl1pPr>
    </p:titleStyle>
    <p:bodyStyle>
      <a:lvl1pPr marL="342891" indent="-342891" algn="l" defTabSz="914377" rtl="0" eaLnBrk="1" latinLnBrk="0" hangingPunct="1">
        <a:spcBef>
          <a:spcPct val="20000"/>
        </a:spcBef>
        <a:buFont typeface="Arial" pitchFamily="34" charset="0"/>
        <a:buChar char="•"/>
        <a:defRPr sz="2800" kern="1200">
          <a:solidFill>
            <a:schemeClr val="tx1"/>
          </a:solidFill>
          <a:latin typeface="Corbel" pitchFamily="34" charset="0"/>
          <a:ea typeface="+mn-ea"/>
          <a:cs typeface="+mn-cs"/>
        </a:defRPr>
      </a:lvl1pPr>
      <a:lvl2pPr marL="742932" indent="-285744" algn="l" defTabSz="914377" rtl="0" eaLnBrk="1" latinLnBrk="0" hangingPunct="1">
        <a:spcBef>
          <a:spcPct val="20000"/>
        </a:spcBef>
        <a:buFont typeface="Arial" pitchFamily="34" charset="0"/>
        <a:buChar char="–"/>
        <a:defRPr sz="2400" kern="1200">
          <a:solidFill>
            <a:schemeClr val="tx1"/>
          </a:solidFill>
          <a:latin typeface="Corbel" pitchFamily="34" charset="0"/>
          <a:ea typeface="+mn-ea"/>
          <a:cs typeface="+mn-cs"/>
        </a:defRPr>
      </a:lvl2pPr>
      <a:lvl3pPr marL="1142971" indent="-228594" algn="l" defTabSz="914377"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Corbel" pitchFamily="34" charset="0"/>
          <a:ea typeface="+mn-ea"/>
          <a:cs typeface="+mn-cs"/>
        </a:defRPr>
      </a:lvl4pPr>
      <a:lvl5pPr marL="2057349" indent="-228594" algn="l" defTabSz="914377" rtl="0" eaLnBrk="1" latinLnBrk="0" hangingPunct="1">
        <a:spcBef>
          <a:spcPct val="20000"/>
        </a:spcBef>
        <a:buFont typeface="Arial" pitchFamily="34" charset="0"/>
        <a:buChar char="»"/>
        <a:defRPr sz="1800" kern="1200">
          <a:solidFill>
            <a:schemeClr val="tx1"/>
          </a:solidFill>
          <a:latin typeface="Corbel"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YCbABT0Yn6s"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JfjfmgYysjY"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llianceforchildwelfare.org/content/family-time-supportive-virtual-family-time-program-and-training-elearnin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www.wacita.org/cita-webinar-connecting-parents-and-caregivers-to-make-virtual-family-time-work-for-everyone/"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hyperlink" Target="mailto:shoeck@uw.edu" TargetMode="External"/><Relationship Id="rId3" Type="http://schemas.openxmlformats.org/officeDocument/2006/relationships/image" Target="../media/image17.jpeg"/><Relationship Id="rId7" Type="http://schemas.openxmlformats.org/officeDocument/2006/relationships/hyperlink" Target="mailto:Jasonb@parentsrepwa.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mailto:lorlando@uw.edu" TargetMode="External"/><Relationship Id="rId5" Type="http://schemas.openxmlformats.org/officeDocument/2006/relationships/hyperlink" Target="mailto:katiebiron@outlook.com" TargetMode="External"/><Relationship Id="rId10" Type="http://schemas.openxmlformats.org/officeDocument/2006/relationships/hyperlink" Target="http://www.partnersforourchildren.org/" TargetMode="External"/><Relationship Id="rId4" Type="http://schemas.openxmlformats.org/officeDocument/2006/relationships/hyperlink" Target="mailto:barkas@uw.edu" TargetMode="External"/><Relationship Id="rId9" Type="http://schemas.openxmlformats.org/officeDocument/2006/relationships/hyperlink" Target="http://www.striveparenting.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698" y="4933838"/>
            <a:ext cx="5486400" cy="566738"/>
          </a:xfrm>
        </p:spPr>
        <p:txBody>
          <a:bodyPr>
            <a:noAutofit/>
          </a:bodyPr>
          <a:lstStyle/>
          <a:p>
            <a:pPr algn="ctr"/>
            <a:r>
              <a:rPr lang="en-US" sz="2800" b="1" dirty="0"/>
              <a:t/>
            </a:r>
            <a:br>
              <a:rPr lang="en-US" sz="2800" b="1"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b="1" dirty="0"/>
              <a:t/>
            </a:r>
            <a:br>
              <a:rPr lang="en-US" sz="2800" b="1" dirty="0"/>
            </a:br>
            <a:r>
              <a:rPr lang="en-US" sz="3200" b="1" dirty="0"/>
              <a:t/>
            </a:r>
            <a:br>
              <a:rPr lang="en-US" sz="3200" b="1" dirty="0"/>
            </a:br>
            <a:r>
              <a:rPr lang="en-US" sz="2800" b="1" dirty="0"/>
              <a:t>May 28, 2020</a:t>
            </a:r>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l="5556" r="5556"/>
          <a:stretch>
            <a:fillRect/>
          </a:stretch>
        </p:blipFill>
        <p:spPr>
          <a:xfrm>
            <a:off x="1622167" y="177208"/>
            <a:ext cx="5571461" cy="3537099"/>
          </a:xfrm>
        </p:spPr>
      </p:pic>
      <p:sp>
        <p:nvSpPr>
          <p:cNvPr id="4" name="Text Placeholder 3"/>
          <p:cNvSpPr>
            <a:spLocks noGrp="1"/>
          </p:cNvSpPr>
          <p:nvPr>
            <p:ph type="body" sz="half" idx="2"/>
          </p:nvPr>
        </p:nvSpPr>
        <p:spPr>
          <a:xfrm>
            <a:off x="588335" y="3895355"/>
            <a:ext cx="7979745" cy="988533"/>
          </a:xfrm>
        </p:spPr>
        <p:txBody>
          <a:bodyPr>
            <a:noAutofit/>
          </a:bodyPr>
          <a:lstStyle/>
          <a:p>
            <a:pPr algn="ctr"/>
            <a:r>
              <a:rPr lang="en-US" sz="2800" b="1" dirty="0"/>
              <a:t>Virtual Family Time:  </a:t>
            </a:r>
          </a:p>
          <a:p>
            <a:r>
              <a:rPr lang="en-US" sz="2800" b="1" dirty="0"/>
              <a:t>Supporting Families &amp; Building Connections </a:t>
            </a:r>
            <a:endParaRPr lang="en-US"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427" y="6322791"/>
            <a:ext cx="1840367" cy="462272"/>
          </a:xfrm>
          <a:prstGeom prst="rect">
            <a:avLst/>
          </a:prstGeom>
          <a:ln w="19050">
            <a:noFill/>
          </a:ln>
        </p:spPr>
      </p:pic>
      <p:sp>
        <p:nvSpPr>
          <p:cNvPr id="6" name="Rectangle 5"/>
          <p:cNvSpPr/>
          <p:nvPr/>
        </p:nvSpPr>
        <p:spPr>
          <a:xfrm>
            <a:off x="8568080" y="6322791"/>
            <a:ext cx="570869" cy="215444"/>
          </a:xfrm>
          <a:prstGeom prst="rect">
            <a:avLst/>
          </a:prstGeom>
        </p:spPr>
        <p:txBody>
          <a:bodyPr wrap="square">
            <a:spAutoFit/>
          </a:bodyPr>
          <a:lstStyle/>
          <a:p>
            <a:r>
              <a:rPr lang="en-US" sz="800" b="1" dirty="0">
                <a:solidFill>
                  <a:srgbClr val="000000"/>
                </a:solidFill>
              </a:rPr>
              <a:t>TM</a:t>
            </a:r>
            <a:endParaRPr lang="en-US" sz="800" dirty="0">
              <a:solidFill>
                <a:srgbClr val="000000"/>
              </a:solidFill>
            </a:endParaRPr>
          </a:p>
        </p:txBody>
      </p:sp>
    </p:spTree>
    <p:extLst>
      <p:ext uri="{BB962C8B-B14F-4D97-AF65-F5344CB8AC3E}">
        <p14:creationId xmlns:p14="http://schemas.microsoft.com/office/powerpoint/2010/main" val="1877033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17"/>
            <a:ext cx="8229600" cy="762008"/>
          </a:xfrm>
        </p:spPr>
        <p:txBody>
          <a:bodyPr>
            <a:normAutofit fontScale="90000"/>
          </a:bodyPr>
          <a:lstStyle/>
          <a:p>
            <a:r>
              <a:rPr lang="en-US" dirty="0"/>
              <a:t>How did we develop this program?</a:t>
            </a:r>
          </a:p>
        </p:txBody>
      </p:sp>
      <p:sp>
        <p:nvSpPr>
          <p:cNvPr id="3" name="Content Placeholder 2"/>
          <p:cNvSpPr>
            <a:spLocks noGrp="1"/>
          </p:cNvSpPr>
          <p:nvPr>
            <p:ph idx="1"/>
          </p:nvPr>
        </p:nvSpPr>
        <p:spPr>
          <a:xfrm>
            <a:off x="457200" y="900125"/>
            <a:ext cx="8427639" cy="5270853"/>
          </a:xfrm>
        </p:spPr>
        <p:txBody>
          <a:bodyPr>
            <a:normAutofit fontScale="85000" lnSpcReduction="20000"/>
          </a:bodyPr>
          <a:lstStyle/>
          <a:p>
            <a:r>
              <a:rPr lang="en-US" dirty="0"/>
              <a:t>Gathered resources and suggestions for activities and resources for virtual family time including guidance developed by the Washington State Department of Children Youth and Families</a:t>
            </a:r>
          </a:p>
          <a:p>
            <a:endParaRPr lang="en-US" dirty="0"/>
          </a:p>
          <a:p>
            <a:r>
              <a:rPr lang="en-US" dirty="0"/>
              <a:t>Developed a curriculum guide; includes guidance for how the family time supervisor can bring the parent and caregiver together for a meeting to prepare for virtual family</a:t>
            </a:r>
          </a:p>
          <a:p>
            <a:endParaRPr lang="en-US" dirty="0"/>
          </a:p>
          <a:p>
            <a:r>
              <a:rPr lang="en-US" dirty="0"/>
              <a:t>We reached out to Katie Biron of Fostering Connections for Families and Jason Bragg of the Parent Representation Program and they generously created video examples</a:t>
            </a:r>
          </a:p>
          <a:p>
            <a:pPr marL="230188" lvl="1" indent="-230188">
              <a:buFont typeface="Arial" panose="020B0604020202020204" pitchFamily="34" charset="0"/>
              <a:buChar char="•"/>
            </a:pPr>
            <a:endParaRPr lang="en-US" sz="2800" dirty="0"/>
          </a:p>
          <a:p>
            <a:pPr marL="230188" lvl="1" indent="-230188">
              <a:buFont typeface="Arial" panose="020B0604020202020204" pitchFamily="34" charset="0"/>
              <a:buChar char="•"/>
            </a:pPr>
            <a:r>
              <a:rPr lang="en-US" sz="2800" dirty="0"/>
              <a:t>Created an online, self-directed training for family time supervisors (and others involved in the case)</a:t>
            </a:r>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76951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SVFT </a:t>
            </a:r>
            <a:r>
              <a:rPr lang="en-US" dirty="0"/>
              <a:t>Program Model </a:t>
            </a:r>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11</a:t>
            </a:fld>
            <a:endParaRPr lang="en-US" dirty="0">
              <a:solidFill>
                <a:srgbClr val="000000"/>
              </a:solidFill>
            </a:endParaRPr>
          </a:p>
        </p:txBody>
      </p:sp>
      <p:graphicFrame>
        <p:nvGraphicFramePr>
          <p:cNvPr id="6" name="Diagram 5"/>
          <p:cNvGraphicFramePr/>
          <p:nvPr>
            <p:extLst>
              <p:ext uri="{D42A27DB-BD31-4B8C-83A1-F6EECF244321}">
                <p14:modId xmlns:p14="http://schemas.microsoft.com/office/powerpoint/2010/main" val="1433742140"/>
              </p:ext>
            </p:extLst>
          </p:nvPr>
        </p:nvGraphicFramePr>
        <p:xfrm>
          <a:off x="1432970" y="1509131"/>
          <a:ext cx="6082952" cy="40272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4471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SVFT </a:t>
            </a:r>
            <a:r>
              <a:rPr lang="en-US" dirty="0"/>
              <a:t>Training Model</a:t>
            </a:r>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12</a:t>
            </a:fld>
            <a:endParaRPr lang="en-US" dirty="0">
              <a:solidFill>
                <a:srgbClr val="000000"/>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622200146"/>
              </p:ext>
            </p:extLst>
          </p:nvPr>
        </p:nvGraphicFramePr>
        <p:xfrm>
          <a:off x="628650" y="1417638"/>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6818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617517"/>
            <a:ext cx="7772400" cy="4417621"/>
          </a:xfrm>
        </p:spPr>
        <p:txBody>
          <a:bodyPr>
            <a:noAutofit/>
          </a:bodyPr>
          <a:lstStyle/>
          <a:p>
            <a:r>
              <a:rPr lang="en-US" sz="1800" dirty="0"/>
              <a:t>Bruce Perry, M.D., </a:t>
            </a:r>
            <a:r>
              <a:rPr lang="en-US" sz="1800" dirty="0" err="1"/>
              <a:t>Ph.D</a:t>
            </a:r>
            <a:r>
              <a:rPr lang="en-US" sz="1800" dirty="0"/>
              <a:t>, a specialist in trauma and brain development has spent his career studying how children’s social and emotional brain develops in close relationships.</a:t>
            </a:r>
            <a:br>
              <a:rPr lang="en-US" sz="1800" dirty="0"/>
            </a:br>
            <a:r>
              <a:rPr lang="en-US" sz="1800" dirty="0"/>
              <a:t/>
            </a:r>
            <a:br>
              <a:rPr lang="en-US" sz="1800" dirty="0"/>
            </a:br>
            <a:r>
              <a:rPr lang="en-US" sz="1800" dirty="0"/>
              <a:t>"Emotional contagion” is a term Dr. Perry uses to talk about how adults can regulate or dysregulate others (particularly children) emotionally. An emotionally dysregulated adult will never be able to regulate a child (or another adult). </a:t>
            </a:r>
            <a:br>
              <a:rPr lang="en-US" sz="1800" dirty="0"/>
            </a:br>
            <a:r>
              <a:rPr lang="en-US" sz="1800" dirty="0"/>
              <a:t/>
            </a:r>
            <a:br>
              <a:rPr lang="en-US" sz="1800" dirty="0"/>
            </a:br>
            <a:r>
              <a:rPr lang="en-US" sz="1800" dirty="0"/>
              <a:t>Once an adult or child is emotionally dysregulated they lose access to parts of their brain that help them make good decisions, weigh risks, etc..  </a:t>
            </a:r>
            <a:br>
              <a:rPr lang="en-US" sz="1800" dirty="0"/>
            </a:br>
            <a:r>
              <a:rPr lang="en-US" sz="1800" dirty="0"/>
              <a:t/>
            </a:r>
            <a:br>
              <a:rPr lang="en-US" sz="1800" dirty="0"/>
            </a:br>
            <a:r>
              <a:rPr lang="en-US" sz="1800" dirty="0"/>
              <a:t>Given the situation we are all in, parents and caregivers may have to work extra hard right now to keep themselves emotionally regulated for their children.    </a:t>
            </a:r>
            <a:br>
              <a:rPr lang="en-US" sz="1800" dirty="0"/>
            </a:br>
            <a:r>
              <a:rPr lang="en-US" sz="1800" dirty="0"/>
              <a:t/>
            </a:r>
            <a:br>
              <a:rPr lang="en-US" sz="1800" dirty="0"/>
            </a:br>
            <a:r>
              <a:rPr lang="en-US" sz="1800" dirty="0"/>
              <a:t>The Supportive Virtual Family Time program has several aspects that focus on regulation and calming strategies in preparation for virtual visits for parents and children. </a:t>
            </a:r>
            <a:br>
              <a:rPr lang="en-US" sz="1800" dirty="0"/>
            </a:br>
            <a:endParaRPr lang="en-US" sz="1800" dirty="0"/>
          </a:p>
        </p:txBody>
      </p:sp>
      <p:sp>
        <p:nvSpPr>
          <p:cNvPr id="3" name="Slide Number Placeholder 2"/>
          <p:cNvSpPr>
            <a:spLocks noGrp="1"/>
          </p:cNvSpPr>
          <p:nvPr>
            <p:ph type="sldNum" sz="quarter" idx="12"/>
          </p:nvPr>
        </p:nvSpPr>
        <p:spPr/>
        <p:txBody>
          <a:bodyPr/>
          <a:lstStyle/>
          <a:p>
            <a:fld id="{413E9185-F425-4861-8900-122FEC8859EB}" type="slidenum">
              <a:rPr lang="en-US" b="0" smtClean="0">
                <a:solidFill>
                  <a:srgbClr val="000000"/>
                </a:solidFill>
              </a:rPr>
              <a:pPr/>
              <a:t>13</a:t>
            </a:fld>
            <a:endParaRPr lang="en-US" b="0" dirty="0">
              <a:solidFill>
                <a:srgbClr val="000000"/>
              </a:solidFill>
            </a:endParaRPr>
          </a:p>
        </p:txBody>
      </p:sp>
    </p:spTree>
    <p:extLst>
      <p:ext uri="{BB962C8B-B14F-4D97-AF65-F5344CB8AC3E}">
        <p14:creationId xmlns:p14="http://schemas.microsoft.com/office/powerpoint/2010/main" val="1915896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0946" cy="912810"/>
          </a:xfrm>
        </p:spPr>
        <p:txBody>
          <a:bodyPr>
            <a:normAutofit/>
          </a:bodyPr>
          <a:lstStyle/>
          <a:p>
            <a:r>
              <a:rPr lang="en-US" dirty="0"/>
              <a:t>Challenges to Virtual Family Time </a:t>
            </a:r>
          </a:p>
        </p:txBody>
      </p:sp>
      <p:sp>
        <p:nvSpPr>
          <p:cNvPr id="5" name="Slide Number Placeholder 4"/>
          <p:cNvSpPr>
            <a:spLocks noGrp="1"/>
          </p:cNvSpPr>
          <p:nvPr>
            <p:ph type="sldNum" sz="quarter" idx="12"/>
          </p:nvPr>
        </p:nvSpPr>
        <p:spPr/>
        <p:txBody>
          <a:bodyPr/>
          <a:lstStyle/>
          <a:p>
            <a:fld id="{413E9185-F425-4861-8900-122FEC8859EB}" type="slidenum">
              <a:rPr lang="en-US" smtClean="0">
                <a:solidFill>
                  <a:srgbClr val="000000"/>
                </a:solidFill>
              </a:rPr>
              <a:pPr/>
              <a:t>14</a:t>
            </a:fld>
            <a:endParaRPr lang="en-US" dirty="0">
              <a:solidFill>
                <a:srgbClr val="000000"/>
              </a:solidFill>
            </a:endParaRPr>
          </a:p>
        </p:txBody>
      </p:sp>
      <p:sp>
        <p:nvSpPr>
          <p:cNvPr id="6" name="Content Placeholder 2"/>
          <p:cNvSpPr>
            <a:spLocks noGrp="1"/>
          </p:cNvSpPr>
          <p:nvPr>
            <p:ph idx="1"/>
          </p:nvPr>
        </p:nvSpPr>
        <p:spPr>
          <a:xfrm>
            <a:off x="457200" y="2012955"/>
            <a:ext cx="8229600" cy="4343399"/>
          </a:xfrm>
        </p:spPr>
        <p:txBody>
          <a:bodyPr>
            <a:normAutofit/>
          </a:bodyPr>
          <a:lstStyle/>
          <a:p>
            <a:pPr marL="0" indent="0">
              <a:buNone/>
            </a:pPr>
            <a:r>
              <a:rPr lang="en-US" dirty="0"/>
              <a:t>The following </a:t>
            </a:r>
            <a:r>
              <a:rPr lang="en-US" b="1" dirty="0"/>
              <a:t>video</a:t>
            </a:r>
            <a:r>
              <a:rPr lang="en-US" dirty="0"/>
              <a:t>, which demonstrates some of the current challenges of virtual family time between a parent and children:</a:t>
            </a:r>
          </a:p>
          <a:p>
            <a:pPr marL="0" indent="0">
              <a:buNone/>
            </a:pPr>
            <a:endParaRPr lang="en-US" u="sng" dirty="0">
              <a:hlinkClick r:id="rId2"/>
            </a:endParaRPr>
          </a:p>
          <a:p>
            <a:pPr marL="0" indent="0">
              <a:buNone/>
            </a:pPr>
            <a:r>
              <a:rPr lang="en-US" u="sng" dirty="0">
                <a:hlinkClick r:id="rId2"/>
              </a:rPr>
              <a:t>https://youtu.be/YCbABT0Yn6s</a:t>
            </a:r>
            <a:endParaRPr lang="en-US" dirty="0"/>
          </a:p>
          <a:p>
            <a:pPr marL="0" indent="0">
              <a:buNone/>
            </a:pPr>
            <a:endParaRPr lang="en-US" dirty="0"/>
          </a:p>
        </p:txBody>
      </p:sp>
    </p:spTree>
    <p:extLst>
      <p:ext uri="{BB962C8B-B14F-4D97-AF65-F5344CB8AC3E}">
        <p14:creationId xmlns:p14="http://schemas.microsoft.com/office/powerpoint/2010/main" val="32518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3E9185-F425-4861-8900-122FEC8859EB}" type="slidenum">
              <a:rPr lang="en-US" smtClean="0">
                <a:solidFill>
                  <a:srgbClr val="000000"/>
                </a:solidFill>
              </a:rPr>
              <a:pPr/>
              <a:t>15</a:t>
            </a:fld>
            <a:endParaRPr lang="en-US" dirty="0">
              <a:solidFill>
                <a:srgbClr val="000000"/>
              </a:solidFill>
            </a:endParaRPr>
          </a:p>
        </p:txBody>
      </p:sp>
      <p:pic>
        <p:nvPicPr>
          <p:cNvPr id="6" name="Content Placeholder 9"/>
          <p:cNvPicPr>
            <a:picLocks noGrp="1" noChangeAspect="1"/>
          </p:cNvPicPr>
          <p:nvPr>
            <p:ph idx="1"/>
          </p:nvPr>
        </p:nvPicPr>
        <p:blipFill>
          <a:blip r:embed="rId2"/>
          <a:stretch>
            <a:fillRect/>
          </a:stretch>
        </p:blipFill>
        <p:spPr>
          <a:xfrm>
            <a:off x="1018478" y="196381"/>
            <a:ext cx="7668322" cy="5367582"/>
          </a:xfrm>
          <a:prstGeom prst="rect">
            <a:avLst/>
          </a:prstGeom>
        </p:spPr>
      </p:pic>
    </p:spTree>
    <p:extLst>
      <p:ext uri="{BB962C8B-B14F-4D97-AF65-F5344CB8AC3E}">
        <p14:creationId xmlns:p14="http://schemas.microsoft.com/office/powerpoint/2010/main" val="208934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13E9185-F425-4861-8900-122FEC8859EB}" type="slidenum">
              <a:rPr lang="en-US" smtClean="0">
                <a:solidFill>
                  <a:srgbClr val="000000"/>
                </a:solidFill>
              </a:rPr>
              <a:pPr/>
              <a:t>16</a:t>
            </a:fld>
            <a:endParaRPr lang="en-US" dirty="0">
              <a:solidFill>
                <a:srgbClr val="000000"/>
              </a:solidFill>
            </a:endParaRPr>
          </a:p>
        </p:txBody>
      </p:sp>
      <p:pic>
        <p:nvPicPr>
          <p:cNvPr id="7" name="Content Placeholder 8"/>
          <p:cNvPicPr>
            <a:picLocks noGrp="1" noChangeAspect="1"/>
          </p:cNvPicPr>
          <p:nvPr>
            <p:ph idx="1"/>
          </p:nvPr>
        </p:nvPicPr>
        <p:blipFill>
          <a:blip r:embed="rId2"/>
          <a:stretch>
            <a:fillRect/>
          </a:stretch>
        </p:blipFill>
        <p:spPr>
          <a:xfrm>
            <a:off x="525812" y="595282"/>
            <a:ext cx="8160989" cy="4553588"/>
          </a:xfrm>
          <a:prstGeom prst="rect">
            <a:avLst/>
          </a:prstGeom>
        </p:spPr>
      </p:pic>
    </p:spTree>
    <p:extLst>
      <p:ext uri="{BB962C8B-B14F-4D97-AF65-F5344CB8AC3E}">
        <p14:creationId xmlns:p14="http://schemas.microsoft.com/office/powerpoint/2010/main" val="110227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00946" cy="912810"/>
          </a:xfrm>
        </p:spPr>
        <p:txBody>
          <a:bodyPr>
            <a:normAutofit/>
          </a:bodyPr>
          <a:lstStyle/>
          <a:p>
            <a:r>
              <a:rPr lang="en-US" dirty="0"/>
              <a:t>Virtual Family Time with Support</a:t>
            </a:r>
          </a:p>
        </p:txBody>
      </p:sp>
      <p:sp>
        <p:nvSpPr>
          <p:cNvPr id="5" name="Slide Number Placeholder 4"/>
          <p:cNvSpPr>
            <a:spLocks noGrp="1"/>
          </p:cNvSpPr>
          <p:nvPr>
            <p:ph type="sldNum" sz="quarter" idx="12"/>
          </p:nvPr>
        </p:nvSpPr>
        <p:spPr/>
        <p:txBody>
          <a:bodyPr/>
          <a:lstStyle/>
          <a:p>
            <a:fld id="{413E9185-F425-4861-8900-122FEC8859EB}" type="slidenum">
              <a:rPr lang="en-US" smtClean="0">
                <a:solidFill>
                  <a:srgbClr val="000000"/>
                </a:solidFill>
              </a:rPr>
              <a:pPr/>
              <a:t>17</a:t>
            </a:fld>
            <a:endParaRPr lang="en-US" dirty="0">
              <a:solidFill>
                <a:srgbClr val="000000"/>
              </a:solidFill>
            </a:endParaRPr>
          </a:p>
        </p:txBody>
      </p:sp>
      <p:sp>
        <p:nvSpPr>
          <p:cNvPr id="6" name="Content Placeholder 2"/>
          <p:cNvSpPr>
            <a:spLocks noGrp="1"/>
          </p:cNvSpPr>
          <p:nvPr>
            <p:ph idx="1"/>
          </p:nvPr>
        </p:nvSpPr>
        <p:spPr>
          <a:xfrm>
            <a:off x="547718" y="1639209"/>
            <a:ext cx="8229600" cy="4102730"/>
          </a:xfrm>
        </p:spPr>
        <p:txBody>
          <a:bodyPr>
            <a:normAutofit/>
          </a:bodyPr>
          <a:lstStyle/>
          <a:p>
            <a:pPr marL="0" indent="0">
              <a:buNone/>
            </a:pPr>
            <a:r>
              <a:rPr lang="en-US" dirty="0"/>
              <a:t>The following </a:t>
            </a:r>
            <a:r>
              <a:rPr lang="en-US" b="1" dirty="0"/>
              <a:t>video</a:t>
            </a:r>
            <a:r>
              <a:rPr lang="en-US" dirty="0"/>
              <a:t>, shows how using planning and supportive principles from the Supportive Virtual Family Time program can help to address the challenges we saw in the previous video to make the virtual family time more of a positive experience:</a:t>
            </a:r>
          </a:p>
          <a:p>
            <a:pPr marL="0" indent="0">
              <a:buNone/>
            </a:pPr>
            <a:endParaRPr lang="en-US" dirty="0">
              <a:hlinkClick r:id="rId2"/>
            </a:endParaRPr>
          </a:p>
          <a:p>
            <a:pPr marL="0" indent="0">
              <a:buNone/>
            </a:pPr>
            <a:r>
              <a:rPr lang="en-US" dirty="0">
                <a:hlinkClick r:id="rId2"/>
              </a:rPr>
              <a:t>https://youtu.be/JfjfmgYysjY</a:t>
            </a:r>
            <a:endParaRPr lang="en-US" dirty="0"/>
          </a:p>
          <a:p>
            <a:pPr marL="0" indent="0">
              <a:buNone/>
            </a:pPr>
            <a:endParaRPr lang="en-US" dirty="0"/>
          </a:p>
        </p:txBody>
      </p:sp>
    </p:spTree>
    <p:extLst>
      <p:ext uri="{BB962C8B-B14F-4D97-AF65-F5344CB8AC3E}">
        <p14:creationId xmlns:p14="http://schemas.microsoft.com/office/powerpoint/2010/main" val="1067953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57200" y="3198876"/>
            <a:ext cx="8229600" cy="1146047"/>
          </a:xfrm>
          <a:prstGeom prst="rect">
            <a:avLst/>
          </a:prstGeom>
        </p:spPr>
      </p:pic>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18</a:t>
            </a:fld>
            <a:endParaRPr lang="en-US" dirty="0">
              <a:solidFill>
                <a:srgbClr val="000000"/>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175" y="212943"/>
            <a:ext cx="8863650" cy="5855918"/>
          </a:xfrm>
          <a:prstGeom prst="rect">
            <a:avLst/>
          </a:prstGeom>
        </p:spPr>
      </p:pic>
    </p:spTree>
    <p:extLst>
      <p:ext uri="{BB962C8B-B14F-4D97-AF65-F5344CB8AC3E}">
        <p14:creationId xmlns:p14="http://schemas.microsoft.com/office/powerpoint/2010/main" val="1994175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359" y="48126"/>
            <a:ext cx="7876399" cy="4174959"/>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19</a:t>
            </a:fld>
            <a:endParaRPr lang="en-US" dirty="0">
              <a:solidFill>
                <a:srgbClr val="000000"/>
              </a:solidFill>
            </a:endParaRPr>
          </a:p>
        </p:txBody>
      </p:sp>
      <p:sp>
        <p:nvSpPr>
          <p:cNvPr id="6" name="TextBox 5"/>
          <p:cNvSpPr txBox="1"/>
          <p:nvPr/>
        </p:nvSpPr>
        <p:spPr>
          <a:xfrm>
            <a:off x="2652963" y="5594684"/>
            <a:ext cx="4337384" cy="369332"/>
          </a:xfrm>
          <a:prstGeom prst="rect">
            <a:avLst/>
          </a:prstGeom>
          <a:noFill/>
        </p:spPr>
        <p:txBody>
          <a:bodyPr wrap="square" rtlCol="0">
            <a:spAutoFit/>
          </a:bodyPr>
          <a:lstStyle/>
          <a:p>
            <a:r>
              <a:rPr lang="en-US"/>
              <a:t>https://bit.ly/VirtualVisits-Ideas </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0989" y="139643"/>
            <a:ext cx="4493263" cy="5286600"/>
          </a:xfrm>
          <a:prstGeom prst="rect">
            <a:avLst/>
          </a:prstGeom>
        </p:spPr>
      </p:pic>
    </p:spTree>
    <p:extLst>
      <p:ext uri="{BB962C8B-B14F-4D97-AF65-F5344CB8AC3E}">
        <p14:creationId xmlns:p14="http://schemas.microsoft.com/office/powerpoint/2010/main" val="93931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Presenters</a:t>
            </a:r>
            <a:br>
              <a:rPr lang="en-US" dirty="0"/>
            </a:br>
            <a:endParaRPr lang="en-US" dirty="0"/>
          </a:p>
        </p:txBody>
      </p:sp>
      <p:sp>
        <p:nvSpPr>
          <p:cNvPr id="3" name="Content Placeholder 2"/>
          <p:cNvSpPr>
            <a:spLocks noGrp="1"/>
          </p:cNvSpPr>
          <p:nvPr>
            <p:ph idx="1"/>
          </p:nvPr>
        </p:nvSpPr>
        <p:spPr/>
        <p:txBody>
          <a:bodyPr/>
          <a:lstStyle/>
          <a:p>
            <a:pPr marL="0" lvl="0" indent="0">
              <a:buNone/>
            </a:pPr>
            <a:r>
              <a:rPr lang="en-US" dirty="0"/>
              <a:t>Partners for Our Children: Susan Barkan, Kimberlee Shoecraft and Laura Orlando</a:t>
            </a:r>
          </a:p>
          <a:p>
            <a:pPr marL="0" lvl="0" indent="0">
              <a:buNone/>
            </a:pPr>
            <a:endParaRPr lang="en-US" dirty="0"/>
          </a:p>
          <a:p>
            <a:pPr marL="0" lvl="0" indent="0">
              <a:buNone/>
            </a:pPr>
            <a:r>
              <a:rPr lang="en-US" dirty="0"/>
              <a:t>Fostering Connections for Families: Katie Biron</a:t>
            </a:r>
          </a:p>
          <a:p>
            <a:pPr marL="0" lvl="0" indent="0">
              <a:buNone/>
            </a:pPr>
            <a:endParaRPr lang="en-US" dirty="0"/>
          </a:p>
          <a:p>
            <a:pPr marL="0" lvl="0" indent="0">
              <a:buNone/>
            </a:pPr>
            <a:r>
              <a:rPr lang="en-US" dirty="0"/>
              <a:t>Parent Representation Program Social Service Worker: Jason Bragg</a:t>
            </a:r>
          </a:p>
          <a:p>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114099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20</a:t>
            </a:fld>
            <a:endParaRPr lang="en-US" dirty="0">
              <a:solidFill>
                <a:srgbClr val="000000"/>
              </a:solidFill>
            </a:endParaRP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4501" y="188982"/>
            <a:ext cx="6024525" cy="5340296"/>
          </a:xfrm>
        </p:spPr>
      </p:pic>
      <p:sp>
        <p:nvSpPr>
          <p:cNvPr id="10" name="TextBox 9"/>
          <p:cNvSpPr txBox="1"/>
          <p:nvPr/>
        </p:nvSpPr>
        <p:spPr>
          <a:xfrm>
            <a:off x="2154805" y="5701087"/>
            <a:ext cx="4866196" cy="369332"/>
          </a:xfrm>
          <a:prstGeom prst="rect">
            <a:avLst/>
          </a:prstGeom>
          <a:noFill/>
        </p:spPr>
        <p:txBody>
          <a:bodyPr wrap="square" rtlCol="0">
            <a:spAutoFit/>
          </a:bodyPr>
          <a:lstStyle/>
          <a:p>
            <a:r>
              <a:rPr lang="en-US" dirty="0"/>
              <a:t>https://bit.ly/VirtualVisits-PreparingParents</a:t>
            </a:r>
          </a:p>
        </p:txBody>
      </p:sp>
    </p:spTree>
    <p:extLst>
      <p:ext uri="{BB962C8B-B14F-4D97-AF65-F5344CB8AC3E}">
        <p14:creationId xmlns:p14="http://schemas.microsoft.com/office/powerpoint/2010/main" val="386194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can the program be accessed? </a:t>
            </a:r>
          </a:p>
        </p:txBody>
      </p:sp>
      <p:sp>
        <p:nvSpPr>
          <p:cNvPr id="3" name="Content Placeholder 2"/>
          <p:cNvSpPr>
            <a:spLocks noGrp="1"/>
          </p:cNvSpPr>
          <p:nvPr>
            <p:ph idx="1"/>
          </p:nvPr>
        </p:nvSpPr>
        <p:spPr>
          <a:xfrm>
            <a:off x="457200" y="1278673"/>
            <a:ext cx="8229600" cy="4664931"/>
          </a:xfrm>
        </p:spPr>
        <p:txBody>
          <a:bodyPr>
            <a:normAutofit fontScale="85000" lnSpcReduction="10000"/>
          </a:bodyPr>
          <a:lstStyle/>
          <a:p>
            <a:endParaRPr lang="en-US" sz="3600" dirty="0"/>
          </a:p>
          <a:p>
            <a:pPr marL="0" indent="0">
              <a:buNone/>
            </a:pPr>
            <a:r>
              <a:rPr lang="en-US" sz="3600" dirty="0"/>
              <a:t>                                                            Hosted by: </a:t>
            </a:r>
          </a:p>
          <a:p>
            <a:pPr marL="0" indent="0">
              <a:buNone/>
            </a:pPr>
            <a:r>
              <a:rPr lang="en-US" sz="3600" dirty="0"/>
              <a:t>                                                            WA State Alliance </a:t>
            </a:r>
          </a:p>
          <a:p>
            <a:pPr marL="0" indent="0">
              <a:buNone/>
            </a:pPr>
            <a:r>
              <a:rPr lang="en-US" sz="3600" dirty="0"/>
              <a:t>                                                             for Child Welfare </a:t>
            </a:r>
          </a:p>
          <a:p>
            <a:pPr marL="0" indent="0">
              <a:buNone/>
            </a:pPr>
            <a:r>
              <a:rPr lang="en-US" sz="3600" dirty="0"/>
              <a:t>                                                             Excellence</a:t>
            </a:r>
          </a:p>
          <a:p>
            <a:pPr marL="0" indent="0">
              <a:buNone/>
            </a:pPr>
            <a:endParaRPr lang="en-US" sz="3600" dirty="0"/>
          </a:p>
          <a:p>
            <a:pPr marL="0" indent="0">
              <a:buNone/>
            </a:pPr>
            <a:r>
              <a:rPr lang="en-US" sz="3600" dirty="0">
                <a:hlinkClick r:id="rId2"/>
              </a:rPr>
              <a:t>https://allianceforchildwelfare.org/content/family-time-supportive-virtual-family-time-program-and-training-elearning</a:t>
            </a:r>
            <a:endParaRPr lang="en-US" sz="3600" dirty="0"/>
          </a:p>
          <a:p>
            <a:pPr marL="0" indent="0">
              <a:buNone/>
            </a:pPr>
            <a:endParaRPr lang="en-US" sz="3600" dirty="0"/>
          </a:p>
          <a:p>
            <a:pPr marL="0" indent="0">
              <a:buNone/>
            </a:pPr>
            <a:endParaRPr lang="en-US" sz="3600"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21</a:t>
            </a:fld>
            <a:endParaRPr lang="en-US" dirty="0">
              <a:solidFill>
                <a:srgbClr val="000000"/>
              </a:solidFill>
            </a:endParaRPr>
          </a:p>
        </p:txBody>
      </p:sp>
      <p:pic>
        <p:nvPicPr>
          <p:cNvPr id="5" name="Picture 4"/>
          <p:cNvPicPr>
            <a:picLocks noChangeAspect="1"/>
          </p:cNvPicPr>
          <p:nvPr/>
        </p:nvPicPr>
        <p:blipFill>
          <a:blip r:embed="rId3"/>
          <a:stretch>
            <a:fillRect/>
          </a:stretch>
        </p:blipFill>
        <p:spPr>
          <a:xfrm>
            <a:off x="619932" y="1552310"/>
            <a:ext cx="4153546" cy="2442901"/>
          </a:xfrm>
          <a:prstGeom prst="rect">
            <a:avLst/>
          </a:prstGeom>
        </p:spPr>
      </p:pic>
    </p:spTree>
    <p:extLst>
      <p:ext uri="{BB962C8B-B14F-4D97-AF65-F5344CB8AC3E}">
        <p14:creationId xmlns:p14="http://schemas.microsoft.com/office/powerpoint/2010/main" val="3581059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24" y="187465"/>
            <a:ext cx="8725830" cy="1026338"/>
          </a:xfrm>
        </p:spPr>
        <p:txBody>
          <a:bodyPr>
            <a:normAutofit/>
          </a:bodyPr>
          <a:lstStyle/>
          <a:p>
            <a:r>
              <a:rPr lang="en-US" dirty="0"/>
              <a:t>Additional information</a:t>
            </a:r>
          </a:p>
        </p:txBody>
      </p:sp>
      <p:sp>
        <p:nvSpPr>
          <p:cNvPr id="3" name="Content Placeholder 2"/>
          <p:cNvSpPr>
            <a:spLocks noGrp="1"/>
          </p:cNvSpPr>
          <p:nvPr>
            <p:ph idx="1"/>
          </p:nvPr>
        </p:nvSpPr>
        <p:spPr>
          <a:xfrm>
            <a:off x="470647" y="1213802"/>
            <a:ext cx="8041341" cy="4702903"/>
          </a:xfrm>
        </p:spPr>
        <p:txBody>
          <a:bodyPr>
            <a:normAutofit/>
          </a:bodyPr>
          <a:lstStyle/>
          <a:p>
            <a:pPr marL="514350" indent="-514350">
              <a:buFont typeface="+mj-lt"/>
              <a:buAutoNum type="arabicPeriod"/>
            </a:pPr>
            <a:endParaRPr lang="en-US" dirty="0"/>
          </a:p>
          <a:p>
            <a:pPr marL="514350" lvl="0" indent="-514350">
              <a:buFont typeface="+mj-lt"/>
              <a:buAutoNum type="arabicPeriod"/>
            </a:pPr>
            <a:r>
              <a:rPr lang="en-US" dirty="0" smtClean="0">
                <a:solidFill>
                  <a:srgbClr val="3B6E8F"/>
                </a:solidFill>
              </a:rPr>
              <a:t>Meetings </a:t>
            </a:r>
            <a:r>
              <a:rPr lang="en-US" dirty="0">
                <a:solidFill>
                  <a:srgbClr val="3B6E8F"/>
                </a:solidFill>
              </a:rPr>
              <a:t>are voluntary for parents and caregivers; possible to only deliver part of the program </a:t>
            </a:r>
          </a:p>
          <a:p>
            <a:pPr marL="514350" lvl="0" indent="-514350">
              <a:buFont typeface="+mj-lt"/>
              <a:buAutoNum type="arabicPeriod"/>
            </a:pPr>
            <a:endParaRPr lang="en-US" dirty="0">
              <a:solidFill>
                <a:srgbClr val="3B6E8F"/>
              </a:solidFill>
            </a:endParaRPr>
          </a:p>
          <a:p>
            <a:pPr marL="514350" lvl="0" indent="-514350">
              <a:buFont typeface="+mj-lt"/>
              <a:buAutoNum type="arabicPeriod"/>
            </a:pPr>
            <a:r>
              <a:rPr lang="en-US" dirty="0">
                <a:solidFill>
                  <a:srgbClr val="3B6E8F"/>
                </a:solidFill>
              </a:rPr>
              <a:t>Accessible for use by all; resources and handouts that can be used by visit supervisors and/or caregivers</a:t>
            </a:r>
          </a:p>
          <a:p>
            <a:pPr marL="514350" lvl="0" indent="-514350">
              <a:buFont typeface="+mj-lt"/>
              <a:buAutoNum type="arabicPeriod"/>
            </a:pPr>
            <a:endParaRPr lang="en-US" dirty="0">
              <a:solidFill>
                <a:srgbClr val="3B6E8F"/>
              </a:solidFill>
            </a:endParaRPr>
          </a:p>
          <a:p>
            <a:pPr marL="630238" indent="-234950">
              <a:spcBef>
                <a:spcPts val="0"/>
              </a:spcBef>
              <a:buSzPct val="100000"/>
            </a:pPr>
            <a:endParaRPr lang="en-US" i="1" dirty="0"/>
          </a:p>
          <a:p>
            <a:endParaRPr lang="en-US" i="1"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chemeClr val="bg2">
                    <a:lumMod val="10000"/>
                  </a:schemeClr>
                </a:solidFill>
              </a:rPr>
              <a:pPr/>
              <a:t>22</a:t>
            </a:fld>
            <a:endParaRPr lang="en-US" dirty="0">
              <a:solidFill>
                <a:schemeClr val="bg2">
                  <a:lumMod val="10000"/>
                </a:schemeClr>
              </a:solidFill>
            </a:endParaRPr>
          </a:p>
        </p:txBody>
      </p:sp>
    </p:spTree>
    <p:extLst>
      <p:ext uri="{BB962C8B-B14F-4D97-AF65-F5344CB8AC3E}">
        <p14:creationId xmlns:p14="http://schemas.microsoft.com/office/powerpoint/2010/main" val="482485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599" y="2412220"/>
            <a:ext cx="7772400" cy="715805"/>
          </a:xfrm>
        </p:spPr>
        <p:txBody>
          <a:bodyPr>
            <a:normAutofit fontScale="90000"/>
          </a:bodyPr>
          <a:lstStyle/>
          <a:p>
            <a:r>
              <a:rPr lang="en-US" dirty="0"/>
              <a:t>15% </a:t>
            </a:r>
            <a:r>
              <a:rPr lang="en-US" dirty="0" smtClean="0"/>
              <a:t>Solutions</a:t>
            </a:r>
            <a:r>
              <a:rPr lang="en-US" dirty="0"/>
              <a:t/>
            </a:r>
            <a:br>
              <a:rPr lang="en-US" dirty="0"/>
            </a:br>
            <a:r>
              <a:rPr lang="en-US" dirty="0"/>
              <a:t/>
            </a:r>
            <a:br>
              <a:rPr lang="en-US"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13E9185-F425-4861-8900-122FEC8859EB}" type="slidenum">
              <a:rPr lang="en-US" smtClean="0">
                <a:solidFill>
                  <a:srgbClr val="000000"/>
                </a:solidFill>
              </a:rPr>
              <a:pPr/>
              <a:t>23</a:t>
            </a:fld>
            <a:endParaRPr lang="en-US" dirty="0">
              <a:solidFill>
                <a:srgbClr val="000000"/>
              </a:solidFill>
            </a:endParaRPr>
          </a:p>
        </p:txBody>
      </p:sp>
    </p:spTree>
    <p:extLst>
      <p:ext uri="{BB962C8B-B14F-4D97-AF65-F5344CB8AC3E}">
        <p14:creationId xmlns:p14="http://schemas.microsoft.com/office/powerpoint/2010/main" val="25861450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Thoughts?</a:t>
            </a:r>
          </a:p>
        </p:txBody>
      </p:sp>
      <p:sp>
        <p:nvSpPr>
          <p:cNvPr id="3" name="Slide Number Placeholder 2"/>
          <p:cNvSpPr>
            <a:spLocks noGrp="1"/>
          </p:cNvSpPr>
          <p:nvPr>
            <p:ph type="sldNum" sz="quarter" idx="12"/>
          </p:nvPr>
        </p:nvSpPr>
        <p:spPr/>
        <p:txBody>
          <a:bodyPr/>
          <a:lstStyle/>
          <a:p>
            <a:fld id="{413E9185-F425-4861-8900-122FEC8859EB}" type="slidenum">
              <a:rPr lang="en-US" smtClean="0">
                <a:solidFill>
                  <a:srgbClr val="000000"/>
                </a:solidFill>
              </a:rPr>
              <a:pPr/>
              <a:t>24</a:t>
            </a:fld>
            <a:endParaRPr lang="en-US" dirty="0">
              <a:solidFill>
                <a:srgbClr val="000000"/>
              </a:solidFill>
            </a:endParaRPr>
          </a:p>
        </p:txBody>
      </p:sp>
    </p:spTree>
    <p:extLst>
      <p:ext uri="{BB962C8B-B14F-4D97-AF65-F5344CB8AC3E}">
        <p14:creationId xmlns:p14="http://schemas.microsoft.com/office/powerpoint/2010/main" val="1461966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985" y="1218910"/>
            <a:ext cx="7772400" cy="1362075"/>
          </a:xfrm>
        </p:spPr>
        <p:txBody>
          <a:bodyPr>
            <a:normAutofit fontScale="90000"/>
          </a:bodyPr>
          <a:lstStyle/>
          <a:p>
            <a:r>
              <a:rPr lang="en-US" dirty="0"/>
              <a:t>To receive CLE or CJE credits for this webinar, go to:</a:t>
            </a:r>
            <a:br>
              <a:rPr lang="en-US" dirty="0"/>
            </a:br>
            <a:r>
              <a:rPr lang="en-US" dirty="0"/>
              <a:t> </a:t>
            </a:r>
            <a:br>
              <a:rPr lang="en-US" dirty="0"/>
            </a:br>
            <a:r>
              <a:rPr lang="en-US" sz="3100" u="sng" dirty="0">
                <a:hlinkClick r:id="rId2"/>
              </a:rPr>
              <a:t>https://www.wacita.org/cita-webinar-connecting-parents-and-caregivers-to-make-virtual-family-time-work-for-everyone/</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13E9185-F425-4861-8900-122FEC8859EB}" type="slidenum">
              <a:rPr lang="en-US" smtClean="0">
                <a:solidFill>
                  <a:srgbClr val="000000"/>
                </a:solidFill>
              </a:rPr>
              <a:pPr/>
              <a:t>25</a:t>
            </a:fld>
            <a:endParaRPr lang="en-US" dirty="0">
              <a:solidFill>
                <a:srgbClr val="000000"/>
              </a:solidFill>
            </a:endParaRPr>
          </a:p>
        </p:txBody>
      </p:sp>
    </p:spTree>
    <p:extLst>
      <p:ext uri="{BB962C8B-B14F-4D97-AF65-F5344CB8AC3E}">
        <p14:creationId xmlns:p14="http://schemas.microsoft.com/office/powerpoint/2010/main" val="216825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1BD7F38-9724-4A7D-987D-D7CCAF293769}" type="slidenum">
              <a:rPr lang="en-US" smtClean="0">
                <a:solidFill>
                  <a:srgbClr val="000000"/>
                </a:solidFill>
              </a:rPr>
              <a:pPr/>
              <a:t>26</a:t>
            </a:fld>
            <a:endParaRPr lang="en-US" dirty="0">
              <a:solidFill>
                <a:srgbClr val="000000"/>
              </a:solidFill>
            </a:endParaRPr>
          </a:p>
        </p:txBody>
      </p:sp>
      <p:pic>
        <p:nvPicPr>
          <p:cNvPr id="1026" name="Picture 2" descr="I:\groups\ssw\POC\Operations\Forms Templates &amp; Facilities\templates\Photos for ppts\African American mom and todd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70366"/>
            <a:ext cx="3447337" cy="22293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38909" y="-294375"/>
            <a:ext cx="8047891" cy="5324535"/>
          </a:xfrm>
          <a:prstGeom prst="rect">
            <a:avLst/>
          </a:prstGeom>
          <a:noFill/>
        </p:spPr>
        <p:txBody>
          <a:bodyPr wrap="square" rtlCol="0">
            <a:spAutoFit/>
          </a:bodyPr>
          <a:lstStyle/>
          <a:p>
            <a:pPr algn="ctr"/>
            <a:endParaRPr lang="en-US" sz="3600" b="1" dirty="0"/>
          </a:p>
          <a:p>
            <a:pPr algn="ctr"/>
            <a:r>
              <a:rPr lang="en-US" sz="3000" b="1" dirty="0"/>
              <a:t>Thank you!</a:t>
            </a:r>
          </a:p>
          <a:p>
            <a:pPr algn="ctr"/>
            <a:endParaRPr lang="en-US" sz="2000" b="1" dirty="0"/>
          </a:p>
          <a:p>
            <a:r>
              <a:rPr lang="en-US" sz="2000" b="1" dirty="0"/>
              <a:t>For more info please contact: </a:t>
            </a:r>
          </a:p>
          <a:p>
            <a:pPr algn="ctr"/>
            <a:endParaRPr lang="en-US" sz="1600" b="1" dirty="0"/>
          </a:p>
          <a:p>
            <a:r>
              <a:rPr lang="en-US" dirty="0"/>
              <a:t>Susan Barkan				Katie Biron</a:t>
            </a:r>
          </a:p>
          <a:p>
            <a:r>
              <a:rPr lang="en-US" dirty="0">
                <a:hlinkClick r:id="rId4"/>
              </a:rPr>
              <a:t>barkas@uw.edu</a:t>
            </a:r>
            <a:r>
              <a:rPr lang="en-US" dirty="0"/>
              <a:t>				</a:t>
            </a:r>
            <a:r>
              <a:rPr lang="en-US" dirty="0">
                <a:hlinkClick r:id="rId5"/>
              </a:rPr>
              <a:t>katiebiron@outlook.com</a:t>
            </a:r>
            <a:endParaRPr lang="en-US" dirty="0"/>
          </a:p>
          <a:p>
            <a:endParaRPr lang="en-US" dirty="0"/>
          </a:p>
          <a:p>
            <a:r>
              <a:rPr lang="en-US" dirty="0"/>
              <a:t>Laura Orlando				Jason Bragg</a:t>
            </a:r>
          </a:p>
          <a:p>
            <a:r>
              <a:rPr lang="en-US" dirty="0">
                <a:solidFill>
                  <a:srgbClr val="98A094"/>
                </a:solidFill>
                <a:hlinkClick r:id="rId6"/>
              </a:rPr>
              <a:t>lorlando@uw.edu</a:t>
            </a:r>
            <a:r>
              <a:rPr lang="en-US" dirty="0">
                <a:solidFill>
                  <a:srgbClr val="98A094"/>
                </a:solidFill>
              </a:rPr>
              <a:t>				</a:t>
            </a:r>
            <a:r>
              <a:rPr lang="en-US" dirty="0">
                <a:solidFill>
                  <a:srgbClr val="98A094"/>
                </a:solidFill>
                <a:hlinkClick r:id="rId7"/>
              </a:rPr>
              <a:t>Jasonb@parentsrepwa.org</a:t>
            </a:r>
            <a:endParaRPr lang="en-US" dirty="0">
              <a:solidFill>
                <a:srgbClr val="98A094"/>
              </a:solidFill>
            </a:endParaRPr>
          </a:p>
          <a:p>
            <a:endParaRPr lang="en-US" dirty="0"/>
          </a:p>
          <a:p>
            <a:r>
              <a:rPr lang="en-US" dirty="0"/>
              <a:t>Kimberlee Shoecraft</a:t>
            </a:r>
          </a:p>
          <a:p>
            <a:r>
              <a:rPr lang="en-US" dirty="0">
                <a:solidFill>
                  <a:srgbClr val="98A094"/>
                </a:solidFill>
                <a:hlinkClick r:id="rId8"/>
              </a:rPr>
              <a:t>shoeck@uw.edu</a:t>
            </a:r>
            <a:endParaRPr lang="en-US" dirty="0">
              <a:solidFill>
                <a:srgbClr val="98A094"/>
              </a:solidFill>
            </a:endParaRPr>
          </a:p>
          <a:p>
            <a:pPr algn="ctr"/>
            <a:endParaRPr lang="en-US" sz="3000" b="1" dirty="0"/>
          </a:p>
          <a:p>
            <a:pPr algn="ctr"/>
            <a:endParaRPr lang="en-US" sz="4400" b="1" dirty="0"/>
          </a:p>
        </p:txBody>
      </p:sp>
      <p:sp>
        <p:nvSpPr>
          <p:cNvPr id="2" name="TextBox 1"/>
          <p:cNvSpPr txBox="1"/>
          <p:nvPr/>
        </p:nvSpPr>
        <p:spPr>
          <a:xfrm>
            <a:off x="5499873" y="2959404"/>
            <a:ext cx="2896309" cy="1477328"/>
          </a:xfrm>
          <a:prstGeom prst="rect">
            <a:avLst/>
          </a:prstGeom>
          <a:noFill/>
        </p:spPr>
        <p:txBody>
          <a:bodyPr wrap="square" rtlCol="0">
            <a:spAutoFit/>
          </a:bodyPr>
          <a:lstStyle/>
          <a:p>
            <a:endParaRPr lang="en-US" dirty="0">
              <a:solidFill>
                <a:srgbClr val="98A094"/>
              </a:solidFill>
            </a:endParaRPr>
          </a:p>
          <a:p>
            <a:endParaRPr lang="en-US" sz="2400" dirty="0"/>
          </a:p>
          <a:p>
            <a:endParaRPr lang="en-US" sz="2400" dirty="0"/>
          </a:p>
          <a:p>
            <a:endParaRPr lang="en-US" sz="2400" dirty="0"/>
          </a:p>
        </p:txBody>
      </p:sp>
      <p:sp>
        <p:nvSpPr>
          <p:cNvPr id="5" name="Rectangle 4"/>
          <p:cNvSpPr/>
          <p:nvPr/>
        </p:nvSpPr>
        <p:spPr>
          <a:xfrm>
            <a:off x="4764359" y="5576464"/>
            <a:ext cx="4572000" cy="523220"/>
          </a:xfrm>
          <a:prstGeom prst="rect">
            <a:avLst/>
          </a:prstGeom>
        </p:spPr>
        <p:txBody>
          <a:bodyPr>
            <a:spAutoFit/>
          </a:bodyPr>
          <a:lstStyle/>
          <a:p>
            <a:pPr algn="ctr"/>
            <a:r>
              <a:rPr lang="en-US" sz="1400" b="1" dirty="0"/>
              <a:t> </a:t>
            </a:r>
            <a:r>
              <a:rPr lang="en-US" sz="1400" b="1" dirty="0">
                <a:hlinkClick r:id="rId9"/>
              </a:rPr>
              <a:t>www.striveparenting.org</a:t>
            </a:r>
            <a:endParaRPr lang="en-US" sz="1400" b="1" dirty="0"/>
          </a:p>
          <a:p>
            <a:pPr algn="ctr"/>
            <a:r>
              <a:rPr lang="en-US" sz="1400" b="1" dirty="0">
                <a:hlinkClick r:id="rId10"/>
              </a:rPr>
              <a:t>www.partnersforourchildren.org</a:t>
            </a:r>
            <a:endParaRPr lang="en-US" sz="1400" b="1" dirty="0"/>
          </a:p>
        </p:txBody>
      </p:sp>
    </p:spTree>
    <p:extLst>
      <p:ext uri="{BB962C8B-B14F-4D97-AF65-F5344CB8AC3E}">
        <p14:creationId xmlns:p14="http://schemas.microsoft.com/office/powerpoint/2010/main" val="20064837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About Partners for Our Children</a:t>
            </a:r>
          </a:p>
        </p:txBody>
      </p:sp>
      <p:sp>
        <p:nvSpPr>
          <p:cNvPr id="3" name="Content Placeholder 2"/>
          <p:cNvSpPr>
            <a:spLocks noGrp="1"/>
          </p:cNvSpPr>
          <p:nvPr>
            <p:ph idx="1"/>
          </p:nvPr>
        </p:nvSpPr>
        <p:spPr>
          <a:xfrm>
            <a:off x="457200" y="1631182"/>
            <a:ext cx="8229600" cy="4525966"/>
          </a:xfrm>
        </p:spPr>
        <p:txBody>
          <a:bodyPr>
            <a:normAutofit fontScale="70000" lnSpcReduction="20000"/>
          </a:bodyPr>
          <a:lstStyle/>
          <a:p>
            <a:r>
              <a:rPr lang="en-US" dirty="0"/>
              <a:t>Part of the School of Social Work at the University of Washington </a:t>
            </a:r>
          </a:p>
          <a:p>
            <a:endParaRPr lang="en-US" dirty="0"/>
          </a:p>
          <a:p>
            <a:r>
              <a:rPr lang="en-US" dirty="0"/>
              <a:t>Works to improve the lives of vulnerable children and families, especially those touched by the child welfare system </a:t>
            </a:r>
          </a:p>
          <a:p>
            <a:endParaRPr lang="en-US" dirty="0"/>
          </a:p>
          <a:p>
            <a:pPr>
              <a:spcAft>
                <a:spcPts val="1200"/>
              </a:spcAft>
            </a:pPr>
            <a:r>
              <a:rPr lang="en-US" dirty="0"/>
              <a:t>Founded in 2007, Partners for Our Children:</a:t>
            </a:r>
          </a:p>
          <a:p>
            <a:pPr lvl="1">
              <a:spcAft>
                <a:spcPts val="1200"/>
              </a:spcAft>
            </a:pPr>
            <a:r>
              <a:rPr lang="en-US" sz="2600" dirty="0"/>
              <a:t>Supports evidence-informed child welfare policies and practice</a:t>
            </a:r>
          </a:p>
          <a:p>
            <a:pPr lvl="1">
              <a:spcAft>
                <a:spcPts val="1200"/>
              </a:spcAft>
            </a:pPr>
            <a:r>
              <a:rPr lang="en-US" sz="2600" dirty="0"/>
              <a:t>Advances research and innovation to strengthen the child welfare system</a:t>
            </a:r>
          </a:p>
          <a:p>
            <a:pPr lvl="1">
              <a:spcAft>
                <a:spcPts val="1200"/>
              </a:spcAft>
            </a:pPr>
            <a:r>
              <a:rPr lang="en-US" sz="2600" dirty="0"/>
              <a:t>Work in partnership with the public and private sector and with communities to advance healthy child and youth development and prevent the need for system involvement</a:t>
            </a:r>
            <a:r>
              <a:rPr lang="en-US" dirty="0"/>
              <a:t>. </a:t>
            </a:r>
          </a:p>
          <a:p>
            <a:pPr lvl="1">
              <a:spcAft>
                <a:spcPts val="1200"/>
              </a:spcAft>
            </a:pPr>
            <a:r>
              <a:rPr lang="en-US" sz="2600" dirty="0"/>
              <a:t>Have developed and piloted the Strive Supervised Visitation Program; focused on providing support &amp; education early on for in-person family time</a:t>
            </a:r>
          </a:p>
          <a:p>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3</a:t>
            </a:fld>
            <a:endParaRPr lang="en-US" dirty="0">
              <a:solidFill>
                <a:srgbClr val="000000"/>
              </a:solidFill>
            </a:endParaRPr>
          </a:p>
        </p:txBody>
      </p:sp>
    </p:spTree>
    <p:extLst>
      <p:ext uri="{BB962C8B-B14F-4D97-AF65-F5344CB8AC3E}">
        <p14:creationId xmlns:p14="http://schemas.microsoft.com/office/powerpoint/2010/main" val="2918574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About Fostering Connections </a:t>
            </a:r>
            <a:br>
              <a:rPr lang="en-US" dirty="0"/>
            </a:br>
            <a:r>
              <a:rPr lang="en-US" dirty="0"/>
              <a:t>for Families</a:t>
            </a:r>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4</a:t>
            </a:fld>
            <a:endParaRPr lang="en-US" dirty="0">
              <a:solidFill>
                <a:srgbClr val="000000"/>
              </a:solidFill>
            </a:endParaRPr>
          </a:p>
        </p:txBody>
      </p:sp>
      <p:sp>
        <p:nvSpPr>
          <p:cNvPr id="6" name="Content Placeholder 5"/>
          <p:cNvSpPr>
            <a:spLocks noGrp="1"/>
          </p:cNvSpPr>
          <p:nvPr>
            <p:ph idx="1"/>
          </p:nvPr>
        </p:nvSpPr>
        <p:spPr>
          <a:xfrm>
            <a:off x="672353" y="1533712"/>
            <a:ext cx="8283388" cy="4401205"/>
          </a:xfrm>
          <a:prstGeom prst="rect">
            <a:avLst/>
          </a:prstGeom>
        </p:spPr>
        <p:txBody>
          <a:bodyPr wrap="square">
            <a:spAutoFit/>
          </a:bodyPr>
          <a:lstStyle/>
          <a:p>
            <a:pPr marL="0" indent="0" fontAlgn="base">
              <a:buNone/>
            </a:pPr>
            <a:r>
              <a:rPr lang="en-US" dirty="0">
                <a:ea typeface="Times New Roman" panose="02020603050405020304" pitchFamily="18" charset="0"/>
              </a:rPr>
              <a:t>Recognizing the importance of building and maintaining relationships between all the important people in a foster or adopted child’s life, Katie Biron from Fostering Connections for Families offers consulting and interactive workshops for professional staff, foster caregivers and adoptive parents.  With a focus on keeping the child at the center of the relationship, Katie helps caregivers and adoptive parents navigate these unique relationships to keep kids connected to their loved ones.  </a:t>
            </a:r>
            <a:endParaRPr lang="en-US" b="1" dirty="0">
              <a:effectLst/>
              <a:ea typeface="Calibri" panose="020F0502020204030204" pitchFamily="34" charset="0"/>
            </a:endParaRPr>
          </a:p>
        </p:txBody>
      </p:sp>
    </p:spTree>
    <p:extLst>
      <p:ext uri="{BB962C8B-B14F-4D97-AF65-F5344CB8AC3E}">
        <p14:creationId xmlns:p14="http://schemas.microsoft.com/office/powerpoint/2010/main" val="2454253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About Jason Bragg</a:t>
            </a:r>
          </a:p>
        </p:txBody>
      </p:sp>
      <p:sp>
        <p:nvSpPr>
          <p:cNvPr id="3" name="Content Placeholder 2"/>
          <p:cNvSpPr>
            <a:spLocks noGrp="1"/>
          </p:cNvSpPr>
          <p:nvPr>
            <p:ph idx="1"/>
          </p:nvPr>
        </p:nvSpPr>
        <p:spPr>
          <a:xfrm>
            <a:off x="506098" y="1233467"/>
            <a:ext cx="8229600" cy="4343399"/>
          </a:xfrm>
        </p:spPr>
        <p:txBody>
          <a:bodyPr>
            <a:noAutofit/>
          </a:bodyPr>
          <a:lstStyle/>
          <a:p>
            <a:pPr marL="0" indent="0">
              <a:lnSpc>
                <a:spcPct val="134000"/>
              </a:lnSpc>
              <a:buNone/>
            </a:pPr>
            <a:r>
              <a:rPr lang="en-US" sz="1800" dirty="0"/>
              <a:t>Jason Bragg is a contracted Social Service Worker with the Washington State Office of Public Defense. He has been assisting attorneys, parents and stakeholders in breaking down barriers to help reunify families involved in child welfare. Jason demonstrates his passion for serving families through both personal and professional experience. Jason sits on various committees at the state and local levels. He is a Alumni member of the Washington State Parent Ally Network who over the last 8 years have helped change, advocate and support Legislative work to improve child welfare. He has facilitated Father’s Engagement groups in Seattle Washington for the past 6 years. He is also a Father that has successfully navigated the child welfare system to reunify with his son.  In doing that he realized his passion to help others. His passion comes from realizing that as a parent he didn’t deserve another chance to reunify, but that his son did. His son was deserving of the chance his father was given to try one more time. </a:t>
            </a:r>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39767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webinar…</a:t>
            </a:r>
          </a:p>
        </p:txBody>
      </p:sp>
      <p:sp>
        <p:nvSpPr>
          <p:cNvPr id="3" name="Content Placeholder 2"/>
          <p:cNvSpPr>
            <a:spLocks noGrp="1"/>
          </p:cNvSpPr>
          <p:nvPr>
            <p:ph idx="1"/>
          </p:nvPr>
        </p:nvSpPr>
        <p:spPr>
          <a:xfrm>
            <a:off x="304800" y="1176410"/>
            <a:ext cx="8492067" cy="4707928"/>
          </a:xfrm>
        </p:spPr>
        <p:txBody>
          <a:bodyPr>
            <a:normAutofit fontScale="92500" lnSpcReduction="10000"/>
          </a:bodyPr>
          <a:lstStyle/>
          <a:p>
            <a:pPr marL="228600" lvl="0" indent="-228600" defTabSz="914400">
              <a:lnSpc>
                <a:spcPct val="90000"/>
              </a:lnSpc>
              <a:spcBef>
                <a:spcPts val="1000"/>
              </a:spcBef>
            </a:pPr>
            <a:endParaRPr lang="en-US" dirty="0">
              <a:solidFill>
                <a:prstClr val="black"/>
              </a:solidFill>
              <a:latin typeface="Calibri" panose="020F0502020204030204"/>
            </a:endParaRPr>
          </a:p>
          <a:p>
            <a:pPr marL="228600" lvl="0" indent="-228600" defTabSz="914400">
              <a:lnSpc>
                <a:spcPct val="90000"/>
              </a:lnSpc>
              <a:spcBef>
                <a:spcPts val="1000"/>
              </a:spcBef>
            </a:pPr>
            <a:r>
              <a:rPr lang="en-US" dirty="0">
                <a:latin typeface="Calibri" panose="020F0502020204030204"/>
              </a:rPr>
              <a:t>Share an overview of the Supportive Virtual Family Time Program &amp; why it was developed</a:t>
            </a:r>
          </a:p>
          <a:p>
            <a:pPr marL="228600" lvl="0" indent="-228600" defTabSz="914400">
              <a:lnSpc>
                <a:spcPct val="90000"/>
              </a:lnSpc>
              <a:spcBef>
                <a:spcPts val="1000"/>
              </a:spcBef>
            </a:pPr>
            <a:endParaRPr lang="en-US" dirty="0">
              <a:latin typeface="Calibri" panose="020F0502020204030204"/>
            </a:endParaRPr>
          </a:p>
          <a:p>
            <a:pPr marL="228600" lvl="0" indent="-228600" defTabSz="914400">
              <a:lnSpc>
                <a:spcPct val="90000"/>
              </a:lnSpc>
              <a:spcBef>
                <a:spcPts val="1000"/>
              </a:spcBef>
            </a:pPr>
            <a:r>
              <a:rPr lang="en-US" dirty="0">
                <a:latin typeface="Calibri" panose="020F0502020204030204"/>
              </a:rPr>
              <a:t>Provide video examples of virtual family time with </a:t>
            </a:r>
          </a:p>
          <a:p>
            <a:pPr marL="0" lvl="0" indent="0" defTabSz="914400">
              <a:lnSpc>
                <a:spcPct val="90000"/>
              </a:lnSpc>
              <a:spcBef>
                <a:spcPts val="1000"/>
              </a:spcBef>
              <a:buNone/>
            </a:pPr>
            <a:r>
              <a:rPr lang="en-US" dirty="0">
                <a:latin typeface="Calibri" panose="020F0502020204030204"/>
              </a:rPr>
              <a:t>   and without support </a:t>
            </a:r>
          </a:p>
          <a:p>
            <a:pPr marL="0" lvl="0" indent="0" defTabSz="914400">
              <a:lnSpc>
                <a:spcPct val="90000"/>
              </a:lnSpc>
              <a:spcBef>
                <a:spcPts val="1000"/>
              </a:spcBef>
              <a:buNone/>
            </a:pPr>
            <a:r>
              <a:rPr lang="en-US" dirty="0">
                <a:latin typeface="Calibri" panose="020F0502020204030204"/>
              </a:rPr>
              <a:t>   </a:t>
            </a:r>
          </a:p>
          <a:p>
            <a:pPr marL="230188" indent="-230188" defTabSz="914400">
              <a:lnSpc>
                <a:spcPct val="90000"/>
              </a:lnSpc>
              <a:spcBef>
                <a:spcPts val="1000"/>
              </a:spcBef>
            </a:pPr>
            <a:r>
              <a:rPr lang="en-US" dirty="0">
                <a:latin typeface="Calibri" panose="020F0502020204030204"/>
              </a:rPr>
              <a:t>Share handouts &amp; resources </a:t>
            </a:r>
          </a:p>
          <a:p>
            <a:pPr marL="0" lvl="0" indent="0" defTabSz="914400">
              <a:lnSpc>
                <a:spcPct val="90000"/>
              </a:lnSpc>
              <a:spcBef>
                <a:spcPts val="1000"/>
              </a:spcBef>
              <a:buNone/>
            </a:pPr>
            <a:endParaRPr lang="en-US" dirty="0">
              <a:latin typeface="Calibri" panose="020F0502020204030204"/>
            </a:endParaRPr>
          </a:p>
          <a:p>
            <a:pPr marL="228600" lvl="0" indent="-228600" defTabSz="914400">
              <a:lnSpc>
                <a:spcPct val="90000"/>
              </a:lnSpc>
              <a:spcBef>
                <a:spcPts val="1000"/>
              </a:spcBef>
            </a:pPr>
            <a:r>
              <a:rPr lang="en-US" dirty="0">
                <a:latin typeface="Calibri" panose="020F0502020204030204"/>
              </a:rPr>
              <a:t>Allow you to hear directly from parents and foster parents why support matters right now, more than ever!</a:t>
            </a:r>
          </a:p>
          <a:p>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b="0" smtClean="0">
                <a:solidFill>
                  <a:srgbClr val="000000"/>
                </a:solidFill>
              </a:rPr>
              <a:pPr/>
              <a:t>6</a:t>
            </a:fld>
            <a:endParaRPr lang="en-US" b="0" dirty="0">
              <a:solidFill>
                <a:srgbClr val="000000"/>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7483214" y="2526572"/>
            <a:ext cx="1465220" cy="1657072"/>
          </a:xfrm>
          <a:prstGeom prst="rect">
            <a:avLst/>
          </a:prstGeom>
        </p:spPr>
      </p:pic>
    </p:spTree>
    <p:extLst>
      <p:ext uri="{BB962C8B-B14F-4D97-AF65-F5344CB8AC3E}">
        <p14:creationId xmlns:p14="http://schemas.microsoft.com/office/powerpoint/2010/main" val="3150348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 Times…</a:t>
            </a:r>
            <a:endParaRPr lang="en-US" dirty="0"/>
          </a:p>
        </p:txBody>
      </p:sp>
      <p:sp>
        <p:nvSpPr>
          <p:cNvPr id="3" name="Content Placeholder 2"/>
          <p:cNvSpPr>
            <a:spLocks noGrp="1"/>
          </p:cNvSpPr>
          <p:nvPr>
            <p:ph idx="1"/>
          </p:nvPr>
        </p:nvSpPr>
        <p:spPr>
          <a:xfrm>
            <a:off x="259190" y="1604112"/>
            <a:ext cx="8229600" cy="4343399"/>
          </a:xfrm>
        </p:spPr>
        <p:txBody>
          <a:bodyPr/>
          <a:lstStyle/>
          <a:p>
            <a:pPr marL="0" indent="0">
              <a:buNone/>
            </a:pPr>
            <a:r>
              <a:rPr lang="en-US" dirty="0"/>
              <a:t>Thank you for giving us some of your time today.  We know that this is a difficult time for all, especially for those involved in the child welfare system.  </a:t>
            </a:r>
            <a:endParaRPr lang="en-US" dirty="0" smtClean="0"/>
          </a:p>
          <a:p>
            <a:pPr marL="0" indent="0">
              <a:buNone/>
            </a:pPr>
            <a:endParaRPr lang="en-US" dirty="0" smtClean="0"/>
          </a:p>
          <a:p>
            <a:pPr marL="0" indent="0">
              <a:buNone/>
            </a:pPr>
            <a:r>
              <a:rPr lang="en-US" dirty="0" smtClean="0"/>
              <a:t>We </a:t>
            </a:r>
            <a:r>
              <a:rPr lang="en-US" dirty="0"/>
              <a:t>hope to share some encouragement and support to help parents, children and caregivers to keep up the connection, whatever form it may take. </a:t>
            </a:r>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8833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4" y="423321"/>
            <a:ext cx="8634761" cy="1204757"/>
          </a:xfrm>
        </p:spPr>
        <p:txBody>
          <a:bodyPr>
            <a:normAutofit fontScale="90000"/>
          </a:bodyPr>
          <a:lstStyle/>
          <a:p>
            <a:r>
              <a:rPr lang="en-US" dirty="0"/>
              <a:t>What is the Supportive Virtual </a:t>
            </a:r>
            <a:br>
              <a:rPr lang="en-US" dirty="0"/>
            </a:br>
            <a:r>
              <a:rPr lang="en-US" dirty="0"/>
              <a:t>Family Time (SVFT) Program?</a:t>
            </a:r>
          </a:p>
        </p:txBody>
      </p:sp>
      <p:sp>
        <p:nvSpPr>
          <p:cNvPr id="3" name="Content Placeholder 2"/>
          <p:cNvSpPr>
            <a:spLocks noGrp="1"/>
          </p:cNvSpPr>
          <p:nvPr>
            <p:ph idx="1"/>
          </p:nvPr>
        </p:nvSpPr>
        <p:spPr>
          <a:xfrm>
            <a:off x="657922" y="2304585"/>
            <a:ext cx="8229600" cy="3304482"/>
          </a:xfrm>
        </p:spPr>
        <p:txBody>
          <a:bodyPr/>
          <a:lstStyle/>
          <a:p>
            <a:pPr marL="0" indent="0">
              <a:buNone/>
            </a:pPr>
            <a:r>
              <a:rPr lang="en-US" i="1" dirty="0"/>
              <a:t>It is a free program that creates structure, guidance, and training for those supervising virtual parent-child visits with the goal of helping them facilitate positive remote supervised visits between parents and their children in out-of-home care. </a:t>
            </a:r>
          </a:p>
          <a:p>
            <a:endParaRPr lang="en-US" dirty="0"/>
          </a:p>
        </p:txBody>
      </p:sp>
      <p:sp>
        <p:nvSpPr>
          <p:cNvPr id="4" name="Slide Number Placeholder 3"/>
          <p:cNvSpPr>
            <a:spLocks noGrp="1"/>
          </p:cNvSpPr>
          <p:nvPr>
            <p:ph type="sldNum" sz="quarter" idx="12"/>
          </p:nvPr>
        </p:nvSpPr>
        <p:spPr>
          <a:xfrm>
            <a:off x="6553200" y="6356354"/>
            <a:ext cx="2133600" cy="365125"/>
          </a:xfrm>
        </p:spPr>
        <p:txBody>
          <a:bodyPr/>
          <a:lstStyle/>
          <a:p>
            <a:fld id="{413E9185-F425-4861-8900-122FEC8859EB}"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3345732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we develop this program?</a:t>
            </a:r>
          </a:p>
        </p:txBody>
      </p:sp>
      <p:sp>
        <p:nvSpPr>
          <p:cNvPr id="3" name="Content Placeholder 2"/>
          <p:cNvSpPr>
            <a:spLocks noGrp="1"/>
          </p:cNvSpPr>
          <p:nvPr>
            <p:ph idx="1"/>
          </p:nvPr>
        </p:nvSpPr>
        <p:spPr>
          <a:xfrm>
            <a:off x="457200" y="1417639"/>
            <a:ext cx="8325556" cy="4565472"/>
          </a:xfrm>
        </p:spPr>
        <p:txBody>
          <a:bodyPr>
            <a:normAutofit fontScale="92500" lnSpcReduction="10000"/>
          </a:bodyPr>
          <a:lstStyle/>
          <a:p>
            <a:r>
              <a:rPr lang="en-US" dirty="0"/>
              <a:t>Unprecedented and difficult time for parents, children and caregivers due to Covid-19</a:t>
            </a:r>
          </a:p>
          <a:p>
            <a:endParaRPr lang="en-US" dirty="0"/>
          </a:p>
          <a:p>
            <a:r>
              <a:rPr lang="en-US" dirty="0"/>
              <a:t>In some cases, this is the first time parents and caregivers are meeting; can be awkward and stressful</a:t>
            </a:r>
          </a:p>
          <a:p>
            <a:endParaRPr lang="en-US" dirty="0"/>
          </a:p>
          <a:p>
            <a:r>
              <a:rPr lang="en-US" dirty="0"/>
              <a:t>Family Time supervisors need additional support/skills for this new reality</a:t>
            </a:r>
          </a:p>
          <a:p>
            <a:endParaRPr lang="en-US" dirty="0"/>
          </a:p>
          <a:p>
            <a:r>
              <a:rPr lang="en-US" dirty="0"/>
              <a:t>Positive parent and caregiver relationships = better outcomes for children </a:t>
            </a:r>
          </a:p>
          <a:p>
            <a:pPr marL="0" indent="0">
              <a:buNone/>
            </a:pPr>
            <a:endParaRPr lang="en-US" dirty="0"/>
          </a:p>
        </p:txBody>
      </p:sp>
      <p:sp>
        <p:nvSpPr>
          <p:cNvPr id="4" name="Slide Number Placeholder 3"/>
          <p:cNvSpPr>
            <a:spLocks noGrp="1"/>
          </p:cNvSpPr>
          <p:nvPr>
            <p:ph type="sldNum" sz="quarter" idx="12"/>
          </p:nvPr>
        </p:nvSpPr>
        <p:spPr/>
        <p:txBody>
          <a:bodyPr/>
          <a:lstStyle/>
          <a:p>
            <a:fld id="{413E9185-F425-4861-8900-122FEC8859EB}"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58170405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POC">
      <a:dk1>
        <a:srgbClr val="3B6E8F"/>
      </a:dk1>
      <a:lt1>
        <a:sysClr val="window" lastClr="FFFFFF"/>
      </a:lt1>
      <a:dk2>
        <a:srgbClr val="C2D0BD"/>
      </a:dk2>
      <a:lt2>
        <a:srgbClr val="EEECE1"/>
      </a:lt2>
      <a:accent1>
        <a:srgbClr val="3B6E8F"/>
      </a:accent1>
      <a:accent2>
        <a:srgbClr val="C2D0BD"/>
      </a:accent2>
      <a:accent3>
        <a:srgbClr val="CDE2BC"/>
      </a:accent3>
      <a:accent4>
        <a:srgbClr val="A3DCE6"/>
      </a:accent4>
      <a:accent5>
        <a:srgbClr val="5B8067"/>
      </a:accent5>
      <a:accent6>
        <a:srgbClr val="98A094"/>
      </a:accent6>
      <a:hlink>
        <a:srgbClr val="3B6E8F"/>
      </a:hlink>
      <a:folHlink>
        <a:srgbClr val="3B6E8F"/>
      </a:folHlink>
    </a:clrScheme>
    <a:fontScheme name="Custom 1">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6728</TotalTime>
  <Words>1078</Words>
  <Application>Microsoft Office PowerPoint</Application>
  <PresentationFormat>On-screen Show (4:3)</PresentationFormat>
  <Paragraphs>154</Paragraphs>
  <Slides>26</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Corbel</vt:lpstr>
      <vt:lpstr>Lato Medium</vt:lpstr>
      <vt:lpstr>Myriad Pro</vt:lpstr>
      <vt:lpstr>Times New Roman</vt:lpstr>
      <vt:lpstr>1_Office Theme</vt:lpstr>
      <vt:lpstr>Office Theme</vt:lpstr>
      <vt:lpstr>        May 28, 2020</vt:lpstr>
      <vt:lpstr> Presenters </vt:lpstr>
      <vt:lpstr>About Partners for Our Children</vt:lpstr>
      <vt:lpstr>About Fostering Connections  for Families</vt:lpstr>
      <vt:lpstr>About Jason Bragg</vt:lpstr>
      <vt:lpstr>Today’s webinar…</vt:lpstr>
      <vt:lpstr>Uncertain Times…</vt:lpstr>
      <vt:lpstr>What is the Supportive Virtual  Family Time (SVFT) Program?</vt:lpstr>
      <vt:lpstr>Why did we develop this program?</vt:lpstr>
      <vt:lpstr>How did we develop this program?</vt:lpstr>
      <vt:lpstr>SVFT Program Model </vt:lpstr>
      <vt:lpstr>SVFT Training Model</vt:lpstr>
      <vt:lpstr>Bruce Perry, M.D., Ph.D, a specialist in trauma and brain development has spent his career studying how children’s social and emotional brain develops in close relationships.  "Emotional contagion” is a term Dr. Perry uses to talk about how adults can regulate or dysregulate others (particularly children) emotionally. An emotionally dysregulated adult will never be able to regulate a child (or another adult).   Once an adult or child is emotionally dysregulated they lose access to parts of their brain that help them make good decisions, weigh risks, etc..    Given the situation we are all in, parents and caregivers may have to work extra hard right now to keep themselves emotionally regulated for their children.      The Supportive Virtual Family Time program has several aspects that focus on regulation and calming strategies in preparation for virtual visits for parents and children.  </vt:lpstr>
      <vt:lpstr>Challenges to Virtual Family Time </vt:lpstr>
      <vt:lpstr>PowerPoint Presentation</vt:lpstr>
      <vt:lpstr>PowerPoint Presentation</vt:lpstr>
      <vt:lpstr>Virtual Family Time with Support</vt:lpstr>
      <vt:lpstr>PowerPoint Presentation</vt:lpstr>
      <vt:lpstr>PowerPoint Presentation</vt:lpstr>
      <vt:lpstr>PowerPoint Presentation</vt:lpstr>
      <vt:lpstr>How can the program be accessed? </vt:lpstr>
      <vt:lpstr>Additional information</vt:lpstr>
      <vt:lpstr>15% Solutions   </vt:lpstr>
      <vt:lpstr>Questions, Comments, Thoughts?</vt:lpstr>
      <vt:lpstr>To receive CLE or CJE credits for this webinar, go to:   https://www.wacita.org/cita-webinar-connecting-parents-and-caregivers-to-make-virtual-family-time-work-for-everyone/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STRIVE: An Open Source Parenting Program</dc:title>
  <dc:creator>Janice Cole</dc:creator>
  <cp:lastModifiedBy>Warner-King, Kelly</cp:lastModifiedBy>
  <cp:revision>702</cp:revision>
  <cp:lastPrinted>2018-10-12T02:39:04Z</cp:lastPrinted>
  <dcterms:created xsi:type="dcterms:W3CDTF">2016-06-28T20:13:13Z</dcterms:created>
  <dcterms:modified xsi:type="dcterms:W3CDTF">2020-05-28T15:42:06Z</dcterms:modified>
</cp:coreProperties>
</file>