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61" r:id="rId3"/>
    <p:sldId id="281" r:id="rId4"/>
    <p:sldId id="282" r:id="rId5"/>
    <p:sldId id="284" r:id="rId6"/>
    <p:sldId id="263" r:id="rId7"/>
    <p:sldId id="257" r:id="rId8"/>
    <p:sldId id="259" r:id="rId9"/>
    <p:sldId id="260" r:id="rId10"/>
    <p:sldId id="264" r:id="rId11"/>
    <p:sldId id="265" r:id="rId12"/>
    <p:sldId id="266" r:id="rId13"/>
    <p:sldId id="267" r:id="rId14"/>
    <p:sldId id="268" r:id="rId15"/>
    <p:sldId id="279" r:id="rId16"/>
    <p:sldId id="270" r:id="rId17"/>
    <p:sldId id="271" r:id="rId18"/>
    <p:sldId id="272" r:id="rId19"/>
    <p:sldId id="273" r:id="rId20"/>
    <p:sldId id="274" r:id="rId21"/>
    <p:sldId id="275" r:id="rId22"/>
    <p:sldId id="278" r:id="rId23"/>
    <p:sldId id="276" r:id="rId24"/>
    <p:sldId id="280" r:id="rId25"/>
    <p:sldId id="286" r:id="rId26"/>
    <p:sldId id="283"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y Cobb" initials="MC" lastIdx="1" clrIdx="0">
    <p:extLst>
      <p:ext uri="{19B8F6BF-5375-455C-9EA6-DF929625EA0E}">
        <p15:presenceInfo xmlns:p15="http://schemas.microsoft.com/office/powerpoint/2012/main" userId="Monty Cob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94618" autoAdjust="0"/>
  </p:normalViewPr>
  <p:slideViewPr>
    <p:cSldViewPr snapToGrid="0">
      <p:cViewPr varScale="1">
        <p:scale>
          <a:sx n="101" d="100"/>
          <a:sy n="101" d="100"/>
        </p:scale>
        <p:origin x="50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2T15:59:09.895" idx="1">
    <p:pos x="10" y="10"/>
    <p:text/>
    <p:extLst>
      <p:ext uri="{C676402C-5697-4E1C-873F-D02D1690AC5C}">
        <p15:threadingInfo xmlns:p15="http://schemas.microsoft.com/office/powerpoint/2012/main" timeZoneBias="480"/>
      </p:ext>
    </p:extLst>
  </p:cm>
</p:cmLst>
</file>

<file path=ppt/diagrams/_rels/data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2B679-D054-4B7D-9632-BA3ABC614BB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3207225-7436-4F45-A78A-C6E3EEBC6744}">
      <dgm:prSet/>
      <dgm:spPr/>
      <dgm:t>
        <a:bodyPr/>
        <a:lstStyle/>
        <a:p>
          <a:pPr rtl="0"/>
          <a:r>
            <a:rPr lang="en-US" dirty="0" smtClean="0"/>
            <a:t>Why should I care about RE? </a:t>
          </a:r>
        </a:p>
        <a:p>
          <a:pPr rtl="0"/>
          <a:r>
            <a:rPr lang="en-US" dirty="0" smtClean="0"/>
            <a:t>Isn’t that the job of DCYF?</a:t>
          </a:r>
          <a:endParaRPr lang="en-US" dirty="0"/>
        </a:p>
      </dgm:t>
    </dgm:pt>
    <dgm:pt modelId="{28AAE0B2-9CBB-497A-BD86-E93D5B1DC66C}" type="parTrans" cxnId="{3EC7AFF4-462B-400C-88D1-3D191F7AFC24}">
      <dgm:prSet/>
      <dgm:spPr/>
      <dgm:t>
        <a:bodyPr/>
        <a:lstStyle/>
        <a:p>
          <a:endParaRPr lang="en-US"/>
        </a:p>
      </dgm:t>
    </dgm:pt>
    <dgm:pt modelId="{0AF9E03B-6D31-4758-BC86-A1E9BB7E137B}" type="sibTrans" cxnId="{3EC7AFF4-462B-400C-88D1-3D191F7AFC24}">
      <dgm:prSet/>
      <dgm:spPr/>
      <dgm:t>
        <a:bodyPr/>
        <a:lstStyle/>
        <a:p>
          <a:endParaRPr lang="en-US"/>
        </a:p>
      </dgm:t>
    </dgm:pt>
    <dgm:pt modelId="{B42F48A0-D0D1-4DF3-82D9-D46920D668D3}" type="pres">
      <dgm:prSet presAssocID="{ECB2B679-D054-4B7D-9632-BA3ABC614BB5}" presName="Name0" presStyleCnt="0">
        <dgm:presLayoutVars>
          <dgm:dir/>
          <dgm:resizeHandles val="exact"/>
        </dgm:presLayoutVars>
      </dgm:prSet>
      <dgm:spPr/>
      <dgm:t>
        <a:bodyPr/>
        <a:lstStyle/>
        <a:p>
          <a:endParaRPr lang="en-US"/>
        </a:p>
      </dgm:t>
    </dgm:pt>
    <dgm:pt modelId="{B5ACC82E-95C0-48C4-8A90-583FC33F9D13}" type="pres">
      <dgm:prSet presAssocID="{ECB2B679-D054-4B7D-9632-BA3ABC614BB5}" presName="fgShape" presStyleLbl="fgShp" presStyleIdx="0" presStyleCnt="1"/>
      <dgm:spPr/>
    </dgm:pt>
    <dgm:pt modelId="{6C977059-9A6C-4596-886B-329B6D98D9B2}" type="pres">
      <dgm:prSet presAssocID="{ECB2B679-D054-4B7D-9632-BA3ABC614BB5}" presName="linComp" presStyleCnt="0"/>
      <dgm:spPr/>
    </dgm:pt>
    <dgm:pt modelId="{1D12A8BD-F4A4-4039-8EA3-1BF72BBF1681}" type="pres">
      <dgm:prSet presAssocID="{53207225-7436-4F45-A78A-C6E3EEBC6744}" presName="compNode" presStyleCnt="0"/>
      <dgm:spPr/>
    </dgm:pt>
    <dgm:pt modelId="{1BCD8A06-173C-4CA0-8D6E-D80CFA3909B0}" type="pres">
      <dgm:prSet presAssocID="{53207225-7436-4F45-A78A-C6E3EEBC6744}" presName="bkgdShape" presStyleLbl="node1" presStyleIdx="0" presStyleCnt="1"/>
      <dgm:spPr/>
      <dgm:t>
        <a:bodyPr/>
        <a:lstStyle/>
        <a:p>
          <a:endParaRPr lang="en-US"/>
        </a:p>
      </dgm:t>
    </dgm:pt>
    <dgm:pt modelId="{175D38C9-6281-4FFC-A664-B5D575AFAD5D}" type="pres">
      <dgm:prSet presAssocID="{53207225-7436-4F45-A78A-C6E3EEBC6744}" presName="nodeTx" presStyleLbl="node1" presStyleIdx="0" presStyleCnt="1">
        <dgm:presLayoutVars>
          <dgm:bulletEnabled val="1"/>
        </dgm:presLayoutVars>
      </dgm:prSet>
      <dgm:spPr/>
      <dgm:t>
        <a:bodyPr/>
        <a:lstStyle/>
        <a:p>
          <a:endParaRPr lang="en-US"/>
        </a:p>
      </dgm:t>
    </dgm:pt>
    <dgm:pt modelId="{9FF7113C-128B-417F-A91B-421EDA9BBDA5}" type="pres">
      <dgm:prSet presAssocID="{53207225-7436-4F45-A78A-C6E3EEBC6744}" presName="invisiNode" presStyleLbl="node1" presStyleIdx="0" presStyleCnt="1"/>
      <dgm:spPr/>
    </dgm:pt>
    <dgm:pt modelId="{11F133FA-9557-4E96-8350-8332AE31EB1A}" type="pres">
      <dgm:prSet presAssocID="{53207225-7436-4F45-A78A-C6E3EEBC6744}" presName="imagNode" presStyleLbl="fgImgPlace1" presStyleIdx="0" presStyleCnt="1" custScaleX="134526" custScaleY="130493" custLinFactNeighborX="148" custLinFactNeighborY="681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Lst>
  <dgm:cxnLst>
    <dgm:cxn modelId="{3880CBC0-E14F-4523-BEC6-3DB7E745AA67}" type="presOf" srcId="{ECB2B679-D054-4B7D-9632-BA3ABC614BB5}" destId="{B42F48A0-D0D1-4DF3-82D9-D46920D668D3}" srcOrd="0" destOrd="0" presId="urn:microsoft.com/office/officeart/2005/8/layout/hList7"/>
    <dgm:cxn modelId="{EF3A16E8-5FED-4433-8428-694492F5680B}" type="presOf" srcId="{53207225-7436-4F45-A78A-C6E3EEBC6744}" destId="{175D38C9-6281-4FFC-A664-B5D575AFAD5D}" srcOrd="1" destOrd="0" presId="urn:microsoft.com/office/officeart/2005/8/layout/hList7"/>
    <dgm:cxn modelId="{3EC7AFF4-462B-400C-88D1-3D191F7AFC24}" srcId="{ECB2B679-D054-4B7D-9632-BA3ABC614BB5}" destId="{53207225-7436-4F45-A78A-C6E3EEBC6744}" srcOrd="0" destOrd="0" parTransId="{28AAE0B2-9CBB-497A-BD86-E93D5B1DC66C}" sibTransId="{0AF9E03B-6D31-4758-BC86-A1E9BB7E137B}"/>
    <dgm:cxn modelId="{66BCC2EA-4F4B-4A03-AEFC-6112EC9F86D0}" type="presOf" srcId="{53207225-7436-4F45-A78A-C6E3EEBC6744}" destId="{1BCD8A06-173C-4CA0-8D6E-D80CFA3909B0}" srcOrd="0" destOrd="0" presId="urn:microsoft.com/office/officeart/2005/8/layout/hList7"/>
    <dgm:cxn modelId="{9FA73B58-4464-472F-BCEF-6CA2300E69E2}" type="presParOf" srcId="{B42F48A0-D0D1-4DF3-82D9-D46920D668D3}" destId="{B5ACC82E-95C0-48C4-8A90-583FC33F9D13}" srcOrd="0" destOrd="0" presId="urn:microsoft.com/office/officeart/2005/8/layout/hList7"/>
    <dgm:cxn modelId="{4D2D9C43-541A-46FB-A405-86B41F26B0BF}" type="presParOf" srcId="{B42F48A0-D0D1-4DF3-82D9-D46920D668D3}" destId="{6C977059-9A6C-4596-886B-329B6D98D9B2}" srcOrd="1" destOrd="0" presId="urn:microsoft.com/office/officeart/2005/8/layout/hList7"/>
    <dgm:cxn modelId="{B8A5645E-9B94-4392-98DC-D3A417239FE4}" type="presParOf" srcId="{6C977059-9A6C-4596-886B-329B6D98D9B2}" destId="{1D12A8BD-F4A4-4039-8EA3-1BF72BBF1681}" srcOrd="0" destOrd="0" presId="urn:microsoft.com/office/officeart/2005/8/layout/hList7"/>
    <dgm:cxn modelId="{0AB2317D-7632-4758-9E8E-0CBFCE8A8BE0}" type="presParOf" srcId="{1D12A8BD-F4A4-4039-8EA3-1BF72BBF1681}" destId="{1BCD8A06-173C-4CA0-8D6E-D80CFA3909B0}" srcOrd="0" destOrd="0" presId="urn:microsoft.com/office/officeart/2005/8/layout/hList7"/>
    <dgm:cxn modelId="{53642076-9FD0-4D53-83F9-5AB1B1537266}" type="presParOf" srcId="{1D12A8BD-F4A4-4039-8EA3-1BF72BBF1681}" destId="{175D38C9-6281-4FFC-A664-B5D575AFAD5D}" srcOrd="1" destOrd="0" presId="urn:microsoft.com/office/officeart/2005/8/layout/hList7"/>
    <dgm:cxn modelId="{C38B3441-BFB5-4B10-85F4-3C44AF2D8C62}" type="presParOf" srcId="{1D12A8BD-F4A4-4039-8EA3-1BF72BBF1681}" destId="{9FF7113C-128B-417F-A91B-421EDA9BBDA5}" srcOrd="2" destOrd="0" presId="urn:microsoft.com/office/officeart/2005/8/layout/hList7"/>
    <dgm:cxn modelId="{CAFCD72E-3C81-4A7D-A912-8D4E035AB32C}" type="presParOf" srcId="{1D12A8BD-F4A4-4039-8EA3-1BF72BBF1681}" destId="{11F133FA-9557-4E96-8350-8332AE31EB1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D8A06-173C-4CA0-8D6E-D80CFA3909B0}">
      <dsp:nvSpPr>
        <dsp:cNvPr id="0" name=""/>
        <dsp:cNvSpPr/>
      </dsp:nvSpPr>
      <dsp:spPr>
        <a:xfrm>
          <a:off x="0" y="0"/>
          <a:ext cx="8915400" cy="41910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rtl="0">
            <a:lnSpc>
              <a:spcPct val="90000"/>
            </a:lnSpc>
            <a:spcBef>
              <a:spcPct val="0"/>
            </a:spcBef>
            <a:spcAft>
              <a:spcPct val="35000"/>
            </a:spcAft>
          </a:pPr>
          <a:r>
            <a:rPr lang="en-US" sz="3500" kern="1200" dirty="0" smtClean="0"/>
            <a:t>Why should I care about RE? </a:t>
          </a:r>
        </a:p>
        <a:p>
          <a:pPr lvl="0" algn="ctr" defTabSz="1555750" rtl="0">
            <a:lnSpc>
              <a:spcPct val="90000"/>
            </a:lnSpc>
            <a:spcBef>
              <a:spcPct val="0"/>
            </a:spcBef>
            <a:spcAft>
              <a:spcPct val="35000"/>
            </a:spcAft>
          </a:pPr>
          <a:r>
            <a:rPr lang="en-US" sz="3500" kern="1200" dirty="0" smtClean="0"/>
            <a:t>Isn’t that the job of DCYF?</a:t>
          </a:r>
          <a:endParaRPr lang="en-US" sz="3500" kern="1200" dirty="0"/>
        </a:p>
      </dsp:txBody>
      <dsp:txXfrm>
        <a:off x="0" y="1676400"/>
        <a:ext cx="8915400" cy="1676400"/>
      </dsp:txXfrm>
    </dsp:sp>
    <dsp:sp modelId="{11F133FA-9557-4E96-8350-8332AE31EB1A}">
      <dsp:nvSpPr>
        <dsp:cNvPr id="0" name=""/>
        <dsp:cNvSpPr/>
      </dsp:nvSpPr>
      <dsp:spPr>
        <a:xfrm>
          <a:off x="3521041" y="133789"/>
          <a:ext cx="1877448" cy="182116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ACC82E-95C0-48C4-8A90-583FC33F9D13}">
      <dsp:nvSpPr>
        <dsp:cNvPr id="0" name=""/>
        <dsp:cNvSpPr/>
      </dsp:nvSpPr>
      <dsp:spPr>
        <a:xfrm>
          <a:off x="356615" y="3352800"/>
          <a:ext cx="8202168" cy="628650"/>
        </a:xfrm>
        <a:prstGeom prst="leftRight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98857-1FE6-4B1E-8607-6C562FBD5C23}" type="datetimeFigureOut">
              <a:rPr lang="en-US" smtClean="0"/>
              <a:t>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FF505-4EB0-4305-B64F-E5F07D3D8FB6}" type="slidenum">
              <a:rPr lang="en-US" smtClean="0"/>
              <a:t>‹#›</a:t>
            </a:fld>
            <a:endParaRPr lang="en-US"/>
          </a:p>
        </p:txBody>
      </p:sp>
    </p:spTree>
    <p:extLst>
      <p:ext uri="{BB962C8B-B14F-4D97-AF65-F5344CB8AC3E}">
        <p14:creationId xmlns:p14="http://schemas.microsoft.com/office/powerpoint/2010/main" val="75433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ourselves</a:t>
            </a:r>
          </a:p>
          <a:p>
            <a:r>
              <a:rPr lang="en-US" baseline="0" dirty="0" smtClean="0"/>
              <a:t>Over 5 years </a:t>
            </a:r>
            <a:r>
              <a:rPr lang="en-US" baseline="0" dirty="0" err="1" smtClean="0"/>
              <a:t>exp</a:t>
            </a:r>
            <a:r>
              <a:rPr lang="en-US" baseline="0" dirty="0" smtClean="0"/>
              <a:t> in dependency?  1-5 years?  Under 1 year?</a:t>
            </a:r>
          </a:p>
          <a:p>
            <a:r>
              <a:rPr lang="en-US" baseline="0" dirty="0" smtClean="0"/>
              <a:t>Who has made a RE finding in the last year?  </a:t>
            </a:r>
          </a:p>
          <a:p>
            <a:r>
              <a:rPr lang="en-US" baseline="0" dirty="0" smtClean="0"/>
              <a:t>Who has made a finding of NO RE in the last years</a:t>
            </a:r>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1</a:t>
            </a:fld>
            <a:endParaRPr lang="en-US"/>
          </a:p>
        </p:txBody>
      </p:sp>
    </p:spTree>
    <p:extLst>
      <p:ext uri="{BB962C8B-B14F-4D97-AF65-F5344CB8AC3E}">
        <p14:creationId xmlns:p14="http://schemas.microsoft.com/office/powerpoint/2010/main" val="3550604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13.34.132 for the list</a:t>
            </a:r>
          </a:p>
          <a:p>
            <a:r>
              <a:rPr lang="en-US" dirty="0" smtClean="0"/>
              <a:t>Also refer to DCYF Policy 4304</a:t>
            </a:r>
            <a:r>
              <a:rPr lang="en-US" baseline="0" dirty="0" smtClean="0"/>
              <a:t> on Reasonable efforts for the Departments view</a:t>
            </a:r>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14</a:t>
            </a:fld>
            <a:endParaRPr lang="en-US"/>
          </a:p>
        </p:txBody>
      </p:sp>
    </p:spTree>
    <p:extLst>
      <p:ext uri="{BB962C8B-B14F-4D97-AF65-F5344CB8AC3E}">
        <p14:creationId xmlns:p14="http://schemas.microsoft.com/office/powerpoint/2010/main" val="230515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13.34.132 for the list</a:t>
            </a:r>
          </a:p>
          <a:p>
            <a:r>
              <a:rPr lang="en-US" dirty="0" smtClean="0"/>
              <a:t>Also refer to DCYF Policy 4304</a:t>
            </a:r>
            <a:r>
              <a:rPr lang="en-US" baseline="0" dirty="0" smtClean="0"/>
              <a:t> on Reasonable efforts for the Departments view</a:t>
            </a:r>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15</a:t>
            </a:fld>
            <a:endParaRPr lang="en-US"/>
          </a:p>
        </p:txBody>
      </p:sp>
    </p:spTree>
    <p:extLst>
      <p:ext uri="{BB962C8B-B14F-4D97-AF65-F5344CB8AC3E}">
        <p14:creationId xmlns:p14="http://schemas.microsoft.com/office/powerpoint/2010/main" val="134945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a:t>
            </a:r>
            <a:r>
              <a:rPr lang="en-US" sz="1200" kern="1200" baseline="0" dirty="0" smtClean="0">
                <a:solidFill>
                  <a:schemeClr val="tx1"/>
                </a:solidFill>
                <a:effectLst/>
                <a:latin typeface="+mn-lt"/>
                <a:ea typeface="+mn-ea"/>
                <a:cs typeface="+mn-cs"/>
              </a:rPr>
              <a:t> driven by 45 CFR 1356(b)(1) the 60 day and (b)(2) the 12 months req.   </a:t>
            </a:r>
          </a:p>
          <a:p>
            <a:r>
              <a:rPr lang="en-US" sz="1200" kern="1200" dirty="0" smtClean="0">
                <a:solidFill>
                  <a:schemeClr val="tx1"/>
                </a:solidFill>
                <a:effectLst/>
                <a:latin typeface="+mn-lt"/>
                <a:ea typeface="+mn-ea"/>
                <a:cs typeface="+mn-cs"/>
              </a:rPr>
              <a:t>So, with a review </a:t>
            </a:r>
            <a:r>
              <a:rPr lang="en-US" sz="1200" kern="1200" dirty="0" err="1" smtClean="0">
                <a:solidFill>
                  <a:schemeClr val="tx1"/>
                </a:solidFill>
                <a:effectLst/>
                <a:latin typeface="+mn-lt"/>
                <a:ea typeface="+mn-ea"/>
                <a:cs typeface="+mn-cs"/>
              </a:rPr>
              <a:t>hrg</a:t>
            </a:r>
            <a:r>
              <a:rPr lang="en-US" sz="1200" kern="1200" dirty="0" smtClean="0">
                <a:solidFill>
                  <a:schemeClr val="tx1"/>
                </a:solidFill>
                <a:effectLst/>
                <a:latin typeface="+mn-lt"/>
                <a:ea typeface="+mn-ea"/>
                <a:cs typeface="+mn-cs"/>
              </a:rPr>
              <a:t> at 6 month and PP </a:t>
            </a:r>
            <a:r>
              <a:rPr lang="en-US" sz="1200" kern="1200" dirty="0" err="1" smtClean="0">
                <a:solidFill>
                  <a:schemeClr val="tx1"/>
                </a:solidFill>
                <a:effectLst/>
                <a:latin typeface="+mn-lt"/>
                <a:ea typeface="+mn-ea"/>
                <a:cs typeface="+mn-cs"/>
              </a:rPr>
              <a:t>hrg</a:t>
            </a:r>
            <a:r>
              <a:rPr lang="en-US" sz="1200" kern="1200" dirty="0" smtClean="0">
                <a:solidFill>
                  <a:schemeClr val="tx1"/>
                </a:solidFill>
                <a:effectLst/>
                <a:latin typeface="+mn-lt"/>
                <a:ea typeface="+mn-ea"/>
                <a:cs typeface="+mn-cs"/>
              </a:rPr>
              <a:t> at 12 month intervals, when do you need a RE finding?  Can you make RE findings more often?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FF505-4EB0-4305-B64F-E5F07D3D8FB6}" type="slidenum">
              <a:rPr lang="en-US" smtClean="0"/>
              <a:t>16</a:t>
            </a:fld>
            <a:endParaRPr lang="en-US"/>
          </a:p>
        </p:txBody>
      </p:sp>
    </p:spTree>
    <p:extLst>
      <p:ext uri="{BB962C8B-B14F-4D97-AF65-F5344CB8AC3E}">
        <p14:creationId xmlns:p14="http://schemas.microsoft.com/office/powerpoint/2010/main" val="264411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FF505-4EB0-4305-B64F-E5F07D3D8FB6}" type="slidenum">
              <a:rPr lang="en-US" smtClean="0"/>
              <a:t>17</a:t>
            </a:fld>
            <a:endParaRPr lang="en-US"/>
          </a:p>
        </p:txBody>
      </p:sp>
    </p:spTree>
    <p:extLst>
      <p:ext uri="{BB962C8B-B14F-4D97-AF65-F5344CB8AC3E}">
        <p14:creationId xmlns:p14="http://schemas.microsoft.com/office/powerpoint/2010/main" val="276287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FF505-4EB0-4305-B64F-E5F07D3D8FB6}" type="slidenum">
              <a:rPr lang="en-US" smtClean="0"/>
              <a:t>18</a:t>
            </a:fld>
            <a:endParaRPr lang="en-US"/>
          </a:p>
        </p:txBody>
      </p:sp>
    </p:spTree>
    <p:extLst>
      <p:ext uri="{BB962C8B-B14F-4D97-AF65-F5344CB8AC3E}">
        <p14:creationId xmlns:p14="http://schemas.microsoft.com/office/powerpoint/2010/main" val="1612989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FF505-4EB0-4305-B64F-E5F07D3D8FB6}" type="slidenum">
              <a:rPr lang="en-US" smtClean="0"/>
              <a:t>19</a:t>
            </a:fld>
            <a:endParaRPr lang="en-US"/>
          </a:p>
        </p:txBody>
      </p:sp>
    </p:spTree>
    <p:extLst>
      <p:ext uri="{BB962C8B-B14F-4D97-AF65-F5344CB8AC3E}">
        <p14:creationId xmlns:p14="http://schemas.microsoft.com/office/powerpoint/2010/main" val="271639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FF505-4EB0-4305-B64F-E5F07D3D8FB6}" type="slidenum">
              <a:rPr lang="en-US" smtClean="0"/>
              <a:t>20</a:t>
            </a:fld>
            <a:endParaRPr lang="en-US"/>
          </a:p>
        </p:txBody>
      </p:sp>
    </p:spTree>
    <p:extLst>
      <p:ext uri="{BB962C8B-B14F-4D97-AF65-F5344CB8AC3E}">
        <p14:creationId xmlns:p14="http://schemas.microsoft.com/office/powerpoint/2010/main" val="1618280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Driven by federal rules.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FF505-4EB0-4305-B64F-E5F07D3D8FB6}" type="slidenum">
              <a:rPr lang="en-US" smtClean="0"/>
              <a:t>21</a:t>
            </a:fld>
            <a:endParaRPr lang="en-US"/>
          </a:p>
        </p:txBody>
      </p:sp>
    </p:spTree>
    <p:extLst>
      <p:ext uri="{BB962C8B-B14F-4D97-AF65-F5344CB8AC3E}">
        <p14:creationId xmlns:p14="http://schemas.microsoft.com/office/powerpoint/2010/main" val="3615535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FF505-4EB0-4305-B64F-E5F07D3D8FB6}" type="slidenum">
              <a:rPr lang="en-US" smtClean="0"/>
              <a:t>22</a:t>
            </a:fld>
            <a:endParaRPr lang="en-US"/>
          </a:p>
        </p:txBody>
      </p:sp>
    </p:spTree>
    <p:extLst>
      <p:ext uri="{BB962C8B-B14F-4D97-AF65-F5344CB8AC3E}">
        <p14:creationId xmlns:p14="http://schemas.microsoft.com/office/powerpoint/2010/main" val="2610919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Remember that this</a:t>
            </a:r>
            <a:r>
              <a:rPr lang="en-US" sz="1200" kern="1200" baseline="0" dirty="0" smtClean="0">
                <a:solidFill>
                  <a:schemeClr val="tx1"/>
                </a:solidFill>
                <a:effectLst/>
                <a:latin typeface="+mn-lt"/>
                <a:ea typeface="+mn-ea"/>
                <a:cs typeface="+mn-cs"/>
              </a:rPr>
              <a:t> does not impact all 4-E money, just a portion that goes to support foster care placement.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FF505-4EB0-4305-B64F-E5F07D3D8FB6}" type="slidenum">
              <a:rPr lang="en-US" smtClean="0"/>
              <a:t>23</a:t>
            </a:fld>
            <a:endParaRPr lang="en-US"/>
          </a:p>
        </p:txBody>
      </p:sp>
    </p:spTree>
    <p:extLst>
      <p:ext uri="{BB962C8B-B14F-4D97-AF65-F5344CB8AC3E}">
        <p14:creationId xmlns:p14="http://schemas.microsoft.com/office/powerpoint/2010/main" val="332911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Clipped paragraph from dependency order </a:t>
            </a:r>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2</a:t>
            </a:fld>
            <a:endParaRPr lang="en-US"/>
          </a:p>
        </p:txBody>
      </p:sp>
    </p:spTree>
    <p:extLst>
      <p:ext uri="{BB962C8B-B14F-4D97-AF65-F5344CB8AC3E}">
        <p14:creationId xmlns:p14="http://schemas.microsoft.com/office/powerpoint/2010/main" val="3751366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may hurt some feelings but in the long run, you will improve the outcomes for the kids we serve.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FF505-4EB0-4305-B64F-E5F07D3D8FB6}" type="slidenum">
              <a:rPr lang="en-US" smtClean="0"/>
              <a:t>24</a:t>
            </a:fld>
            <a:endParaRPr lang="en-US"/>
          </a:p>
        </p:txBody>
      </p:sp>
    </p:spTree>
    <p:extLst>
      <p:ext uri="{BB962C8B-B14F-4D97-AF65-F5344CB8AC3E}">
        <p14:creationId xmlns:p14="http://schemas.microsoft.com/office/powerpoint/2010/main" val="347652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FF505-4EB0-4305-B64F-E5F07D3D8FB6}" type="slidenum">
              <a:rPr lang="en-US" smtClean="0"/>
              <a:t>25</a:t>
            </a:fld>
            <a:endParaRPr lang="en-US"/>
          </a:p>
        </p:txBody>
      </p:sp>
    </p:spTree>
    <p:extLst>
      <p:ext uri="{BB962C8B-B14F-4D97-AF65-F5344CB8AC3E}">
        <p14:creationId xmlns:p14="http://schemas.microsoft.com/office/powerpoint/2010/main" val="302328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Clipped paragraph from continuing SC Order (contested) </a:t>
            </a:r>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26</a:t>
            </a:fld>
            <a:endParaRPr lang="en-US"/>
          </a:p>
        </p:txBody>
      </p:sp>
    </p:spTree>
    <p:extLst>
      <p:ext uri="{BB962C8B-B14F-4D97-AF65-F5344CB8AC3E}">
        <p14:creationId xmlns:p14="http://schemas.microsoft.com/office/powerpoint/2010/main" val="2651353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Don’t forget --- in your mock hearings you will be asked to watch for reasonable efforts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4FF505-4EB0-4305-B64F-E5F07D3D8FB6}" type="slidenum">
              <a:rPr lang="en-US" smtClean="0"/>
              <a:t>27</a:t>
            </a:fld>
            <a:endParaRPr lang="en-US"/>
          </a:p>
        </p:txBody>
      </p:sp>
    </p:spTree>
    <p:extLst>
      <p:ext uri="{BB962C8B-B14F-4D97-AF65-F5344CB8AC3E}">
        <p14:creationId xmlns:p14="http://schemas.microsoft.com/office/powerpoint/2010/main" val="63120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Clipped paragraph from same dependency order as previous</a:t>
            </a:r>
            <a:r>
              <a:rPr lang="en-US" baseline="0" dirty="0" smtClean="0"/>
              <a:t> paragraph</a:t>
            </a:r>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3</a:t>
            </a:fld>
            <a:endParaRPr lang="en-US"/>
          </a:p>
        </p:txBody>
      </p:sp>
    </p:spTree>
    <p:extLst>
      <p:ext uri="{BB962C8B-B14F-4D97-AF65-F5344CB8AC3E}">
        <p14:creationId xmlns:p14="http://schemas.microsoft.com/office/powerpoint/2010/main" val="264082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Clipped paragraph from shelter care order</a:t>
            </a:r>
          </a:p>
          <a:p>
            <a:r>
              <a:rPr lang="en-US" dirty="0" smtClean="0"/>
              <a:t>QUESTION:  why do you think findings of NO</a:t>
            </a:r>
            <a:r>
              <a:rPr lang="en-US" baseline="0" dirty="0" smtClean="0"/>
              <a:t> RE don’t happen more often</a:t>
            </a:r>
            <a:r>
              <a:rPr lang="en-US" dirty="0" smtClean="0"/>
              <a:t> </a:t>
            </a:r>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4</a:t>
            </a:fld>
            <a:endParaRPr lang="en-US"/>
          </a:p>
        </p:txBody>
      </p:sp>
    </p:spTree>
    <p:extLst>
      <p:ext uri="{BB962C8B-B14F-4D97-AF65-F5344CB8AC3E}">
        <p14:creationId xmlns:p14="http://schemas.microsoft.com/office/powerpoint/2010/main" val="121614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5</a:t>
            </a:fld>
            <a:endParaRPr lang="en-US"/>
          </a:p>
        </p:txBody>
      </p:sp>
    </p:spTree>
    <p:extLst>
      <p:ext uri="{BB962C8B-B14F-4D97-AF65-F5344CB8AC3E}">
        <p14:creationId xmlns:p14="http://schemas.microsoft.com/office/powerpoint/2010/main" val="134437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should YOU care about RE?</a:t>
            </a:r>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6</a:t>
            </a:fld>
            <a:endParaRPr lang="en-US"/>
          </a:p>
        </p:txBody>
      </p:sp>
    </p:spTree>
    <p:extLst>
      <p:ext uri="{BB962C8B-B14F-4D97-AF65-F5344CB8AC3E}">
        <p14:creationId xmlns:p14="http://schemas.microsoft.com/office/powerpoint/2010/main" val="348060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CAPTA 1974</a:t>
            </a:r>
            <a:r>
              <a:rPr lang="en-US" baseline="0" dirty="0" smtClean="0"/>
              <a:t>  designed to “save children” ,not reunify families</a:t>
            </a:r>
          </a:p>
          <a:p>
            <a:r>
              <a:rPr lang="en-US" baseline="0" dirty="0" smtClean="0"/>
              <a:t>ICWA  1978  set the active efforts responsibility for native children</a:t>
            </a:r>
          </a:p>
          <a:p>
            <a:r>
              <a:rPr lang="en-US" baseline="0" dirty="0" smtClean="0"/>
              <a:t>AACWA 1980  requires 6 month reviews, permanency hearings and initiates reasonable efforts for removal and reunification</a:t>
            </a:r>
          </a:p>
          <a:p>
            <a:r>
              <a:rPr lang="en-US" baseline="0" dirty="0" smtClean="0"/>
              <a:t>ASFA  1997  added kinship considerations, also requires judges to make findings of RE in permanency.  The CFRs that come from AFSA are what require explicit documentation that is case specific. </a:t>
            </a:r>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11</a:t>
            </a:fld>
            <a:endParaRPr lang="en-US"/>
          </a:p>
        </p:txBody>
      </p:sp>
    </p:spTree>
    <p:extLst>
      <p:ext uri="{BB962C8B-B14F-4D97-AF65-F5344CB8AC3E}">
        <p14:creationId xmlns:p14="http://schemas.microsoft.com/office/powerpoint/2010/main" val="100734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remedial services are those services defined in the federal adoption and safe families act as family reunification services that facilitate the reunification of the child safely and appropriately within a timely fashion. Remedial services include individual, group, and family counseling; substance abuse treatment services; mental health services; assistance to address domestic violence; services designed to provide temporary child care and therapeutic services for families; and transportation to or from any of the above services and activities.</a:t>
            </a:r>
          </a:p>
          <a:p>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12</a:t>
            </a:fld>
            <a:endParaRPr lang="en-US"/>
          </a:p>
        </p:txBody>
      </p:sp>
    </p:spTree>
    <p:extLst>
      <p:ext uri="{BB962C8B-B14F-4D97-AF65-F5344CB8AC3E}">
        <p14:creationId xmlns:p14="http://schemas.microsoft.com/office/powerpoint/2010/main" val="108883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F505-4EB0-4305-B64F-E5F07D3D8FB6}" type="slidenum">
              <a:rPr lang="en-US" smtClean="0"/>
              <a:t>13</a:t>
            </a:fld>
            <a:endParaRPr lang="en-US"/>
          </a:p>
        </p:txBody>
      </p:sp>
    </p:spTree>
    <p:extLst>
      <p:ext uri="{BB962C8B-B14F-4D97-AF65-F5344CB8AC3E}">
        <p14:creationId xmlns:p14="http://schemas.microsoft.com/office/powerpoint/2010/main" val="32506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slideLayout" Target="../slideLayouts/slideLayout2.xml"/><Relationship Id="rId7" Type="http://schemas.openxmlformats.org/officeDocument/2006/relationships/image" Target="../media/image5.png"/><Relationship Id="rId2" Type="http://schemas.microsoft.com/office/2007/relationships/media" Target="../media/media3.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Reasonable Efforts</a:t>
            </a:r>
            <a:endParaRPr lang="en-US" sz="7200" dirty="0"/>
          </a:p>
        </p:txBody>
      </p:sp>
      <p:sp>
        <p:nvSpPr>
          <p:cNvPr id="3" name="Subtitle 2"/>
          <p:cNvSpPr>
            <a:spLocks noGrp="1"/>
          </p:cNvSpPr>
          <p:nvPr>
            <p:ph type="subTitle" idx="1"/>
          </p:nvPr>
        </p:nvSpPr>
        <p:spPr/>
        <p:txBody>
          <a:bodyPr>
            <a:normAutofit/>
          </a:bodyPr>
          <a:lstStyle/>
          <a:p>
            <a:r>
              <a:rPr lang="en-US" sz="2000" dirty="0" smtClean="0"/>
              <a:t>Commissioner Matt </a:t>
            </a:r>
            <a:r>
              <a:rPr lang="en-US" sz="2000" dirty="0" err="1" smtClean="0"/>
              <a:t>Clucas</a:t>
            </a:r>
            <a:r>
              <a:rPr lang="en-US" sz="2000" dirty="0" smtClean="0"/>
              <a:t>, Kitsap County</a:t>
            </a:r>
          </a:p>
          <a:p>
            <a:r>
              <a:rPr lang="en-US" sz="2000" dirty="0" smtClean="0"/>
              <a:t>Judge Monty Cobb, Mason County</a:t>
            </a:r>
            <a:endParaRPr lang="en-US" sz="2000" dirty="0"/>
          </a:p>
        </p:txBody>
      </p:sp>
    </p:spTree>
    <p:extLst>
      <p:ext uri="{BB962C8B-B14F-4D97-AF65-F5344CB8AC3E}">
        <p14:creationId xmlns:p14="http://schemas.microsoft.com/office/powerpoint/2010/main" val="87250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624110"/>
            <a:ext cx="8915400" cy="1280890"/>
          </a:xfrm>
        </p:spPr>
        <p:txBody>
          <a:bodyPr>
            <a:normAutofit/>
          </a:bodyPr>
          <a:lstStyle/>
          <a:p>
            <a:r>
              <a:rPr lang="en-US" sz="6000" dirty="0" smtClean="0"/>
              <a:t>Reasonable Efforts</a:t>
            </a:r>
            <a:endParaRPr lang="en-US" sz="6000" dirty="0"/>
          </a:p>
        </p:txBody>
      </p:sp>
      <p:sp>
        <p:nvSpPr>
          <p:cNvPr id="3" name="Content Placeholder 2"/>
          <p:cNvSpPr>
            <a:spLocks noGrp="1"/>
          </p:cNvSpPr>
          <p:nvPr>
            <p:ph idx="1"/>
          </p:nvPr>
        </p:nvSpPr>
        <p:spPr>
          <a:xfrm>
            <a:off x="2589212" y="2705100"/>
            <a:ext cx="8915400" cy="3206122"/>
          </a:xfrm>
        </p:spPr>
        <p:txBody>
          <a:bodyPr>
            <a:normAutofit/>
          </a:bodyPr>
          <a:lstStyle/>
          <a:p>
            <a:r>
              <a:rPr lang="en-US" sz="4000" dirty="0" smtClean="0"/>
              <a:t>History</a:t>
            </a:r>
          </a:p>
          <a:p>
            <a:r>
              <a:rPr lang="en-US" sz="4000" dirty="0" smtClean="0"/>
              <a:t>Statutes and Definitions</a:t>
            </a:r>
          </a:p>
          <a:p>
            <a:r>
              <a:rPr lang="en-US" sz="4000" dirty="0" smtClean="0"/>
              <a:t>RE in practice                      </a:t>
            </a:r>
          </a:p>
        </p:txBody>
      </p:sp>
    </p:spTree>
    <p:extLst>
      <p:ext uri="{BB962C8B-B14F-4D97-AF65-F5344CB8AC3E}">
        <p14:creationId xmlns:p14="http://schemas.microsoft.com/office/powerpoint/2010/main" val="2616275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475" y="624110"/>
            <a:ext cx="8751138" cy="1280890"/>
          </a:xfrm>
        </p:spPr>
        <p:txBody>
          <a:bodyPr>
            <a:normAutofit/>
          </a:bodyPr>
          <a:lstStyle/>
          <a:p>
            <a:r>
              <a:rPr lang="en-US" sz="5400" dirty="0" smtClean="0"/>
              <a:t>History </a:t>
            </a:r>
            <a:r>
              <a:rPr lang="en-US" dirty="0" smtClean="0"/>
              <a:t/>
            </a:r>
            <a:br>
              <a:rPr lang="en-US" dirty="0" smtClean="0"/>
            </a:br>
            <a:r>
              <a:rPr lang="en-US" sz="2400" i="1" dirty="0" smtClean="0"/>
              <a:t>Welcome to the Land of Acronyms</a:t>
            </a:r>
            <a:endParaRPr lang="en-US" sz="2400" i="1" dirty="0"/>
          </a:p>
        </p:txBody>
      </p:sp>
      <p:sp>
        <p:nvSpPr>
          <p:cNvPr id="3" name="Content Placeholder 2"/>
          <p:cNvSpPr>
            <a:spLocks noGrp="1"/>
          </p:cNvSpPr>
          <p:nvPr>
            <p:ph idx="1"/>
          </p:nvPr>
        </p:nvSpPr>
        <p:spPr>
          <a:xfrm>
            <a:off x="2589212" y="2324100"/>
            <a:ext cx="8915400" cy="3886200"/>
          </a:xfrm>
        </p:spPr>
        <p:txBody>
          <a:bodyPr>
            <a:normAutofit/>
          </a:bodyPr>
          <a:lstStyle/>
          <a:p>
            <a:r>
              <a:rPr lang="en-US" sz="3200" dirty="0" smtClean="0"/>
              <a:t>Child Abuse Prevention and Treatment Act (CAPTA)</a:t>
            </a:r>
          </a:p>
          <a:p>
            <a:r>
              <a:rPr lang="en-US" sz="3200" dirty="0" smtClean="0"/>
              <a:t>Indian Child Welfare Act (ICWA)</a:t>
            </a:r>
          </a:p>
          <a:p>
            <a:r>
              <a:rPr lang="en-US" sz="3200" dirty="0" smtClean="0"/>
              <a:t>Adoption Assistance and Child Welfare Act (AACWA)</a:t>
            </a:r>
          </a:p>
          <a:p>
            <a:r>
              <a:rPr lang="en-US" sz="3200" dirty="0" smtClean="0"/>
              <a:t>Adoption and Safe Families Act (ASFA)                      </a:t>
            </a:r>
            <a:endParaRPr lang="en-US" sz="2000" dirty="0" smtClean="0"/>
          </a:p>
        </p:txBody>
      </p:sp>
    </p:spTree>
    <p:extLst>
      <p:ext uri="{BB962C8B-B14F-4D97-AF65-F5344CB8AC3E}">
        <p14:creationId xmlns:p14="http://schemas.microsoft.com/office/powerpoint/2010/main" val="19289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60" y="624110"/>
            <a:ext cx="9820153" cy="1280890"/>
          </a:xfrm>
        </p:spPr>
        <p:txBody>
          <a:bodyPr>
            <a:normAutofit fontScale="90000"/>
          </a:bodyPr>
          <a:lstStyle/>
          <a:p>
            <a:pPr algn="ctr"/>
            <a:r>
              <a:rPr lang="en-US" sz="6000" u="sng" dirty="0"/>
              <a:t>What</a:t>
            </a:r>
            <a:r>
              <a:rPr lang="en-US" sz="6000" dirty="0"/>
              <a:t> are RE?</a:t>
            </a:r>
            <a:r>
              <a:rPr lang="en-US" sz="4400" dirty="0"/>
              <a:t/>
            </a:r>
            <a:br>
              <a:rPr lang="en-US" sz="4400" dirty="0"/>
            </a:br>
            <a:r>
              <a:rPr lang="en-US" dirty="0" smtClean="0"/>
              <a:t/>
            </a:r>
            <a:br>
              <a:rPr lang="en-US" dirty="0" smtClean="0"/>
            </a:br>
            <a:endParaRPr lang="en-US" sz="2400" dirty="0"/>
          </a:p>
        </p:txBody>
      </p:sp>
      <p:sp>
        <p:nvSpPr>
          <p:cNvPr id="3" name="Content Placeholder 2"/>
          <p:cNvSpPr>
            <a:spLocks noGrp="1"/>
          </p:cNvSpPr>
          <p:nvPr>
            <p:ph idx="1"/>
          </p:nvPr>
        </p:nvSpPr>
        <p:spPr>
          <a:xfrm>
            <a:off x="1684461" y="1647825"/>
            <a:ext cx="9555040" cy="4267200"/>
          </a:xfrm>
        </p:spPr>
        <p:txBody>
          <a:bodyPr>
            <a:normAutofit fontScale="77500" lnSpcReduction="20000"/>
          </a:bodyPr>
          <a:lstStyle/>
          <a:p>
            <a:r>
              <a:rPr lang="en-US" sz="3200" dirty="0" smtClean="0"/>
              <a:t>RCW13.34.025   </a:t>
            </a:r>
          </a:p>
          <a:p>
            <a:pPr lvl="1"/>
            <a:r>
              <a:rPr lang="en-US" sz="3000" dirty="0" smtClean="0"/>
              <a:t>“services </a:t>
            </a:r>
            <a:r>
              <a:rPr lang="en-US" sz="3000" dirty="0"/>
              <a:t>that facilitate the reunification of the child safely and appropriately within a timely </a:t>
            </a:r>
            <a:r>
              <a:rPr lang="en-US" sz="3000" dirty="0" smtClean="0"/>
              <a:t>fashion”</a:t>
            </a:r>
          </a:p>
          <a:p>
            <a:pPr lvl="1"/>
            <a:r>
              <a:rPr lang="en-US" sz="3200" dirty="0"/>
              <a:t>individual, group, and family </a:t>
            </a:r>
            <a:r>
              <a:rPr lang="en-US" sz="3200" dirty="0" smtClean="0"/>
              <a:t>counseling</a:t>
            </a:r>
          </a:p>
          <a:p>
            <a:pPr lvl="1"/>
            <a:r>
              <a:rPr lang="en-US" sz="3200" dirty="0" smtClean="0"/>
              <a:t>substance abuse, mental health, DV treatment or </a:t>
            </a:r>
            <a:r>
              <a:rPr lang="en-US" sz="3200" dirty="0"/>
              <a:t>services; </a:t>
            </a:r>
            <a:endParaRPr lang="en-US" sz="3200" dirty="0" smtClean="0"/>
          </a:p>
          <a:p>
            <a:pPr lvl="1"/>
            <a:r>
              <a:rPr lang="en-US" sz="3200" dirty="0"/>
              <a:t>temporary child care and therapeutic services for </a:t>
            </a:r>
            <a:r>
              <a:rPr lang="en-US" sz="3200" dirty="0" smtClean="0"/>
              <a:t>families</a:t>
            </a:r>
          </a:p>
          <a:p>
            <a:pPr lvl="1"/>
            <a:r>
              <a:rPr lang="en-US" sz="3200" dirty="0"/>
              <a:t>transportation to or </a:t>
            </a:r>
            <a:r>
              <a:rPr lang="en-US" sz="3200" dirty="0" smtClean="0"/>
              <a:t>from </a:t>
            </a:r>
            <a:r>
              <a:rPr lang="en-US" sz="3200" dirty="0"/>
              <a:t>services and </a:t>
            </a:r>
            <a:r>
              <a:rPr lang="en-US" sz="3200" dirty="0" smtClean="0"/>
              <a:t>activities</a:t>
            </a:r>
          </a:p>
          <a:p>
            <a:pPr lvl="1"/>
            <a:r>
              <a:rPr lang="en-US" sz="3200" dirty="0"/>
              <a:t>This can also include housing assistance.   </a:t>
            </a:r>
            <a:r>
              <a:rPr lang="en-US" sz="3200" dirty="0" smtClean="0"/>
              <a:t>RCW13.34.130</a:t>
            </a:r>
            <a:endParaRPr lang="en-US" sz="3200" dirty="0"/>
          </a:p>
        </p:txBody>
      </p:sp>
    </p:spTree>
    <p:extLst>
      <p:ext uri="{BB962C8B-B14F-4D97-AF65-F5344CB8AC3E}">
        <p14:creationId xmlns:p14="http://schemas.microsoft.com/office/powerpoint/2010/main" val="3565949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215" y="624110"/>
            <a:ext cx="9693398" cy="1280890"/>
          </a:xfrm>
        </p:spPr>
        <p:txBody>
          <a:bodyPr>
            <a:normAutofit fontScale="90000"/>
          </a:bodyPr>
          <a:lstStyle/>
          <a:p>
            <a:pPr algn="ctr"/>
            <a:r>
              <a:rPr lang="en-US" sz="6000" u="sng" dirty="0"/>
              <a:t>When </a:t>
            </a:r>
            <a:r>
              <a:rPr lang="en-US" sz="6000" dirty="0"/>
              <a:t>are RE required?</a:t>
            </a:r>
            <a:r>
              <a:rPr lang="en-US" sz="4400" dirty="0"/>
              <a:t/>
            </a:r>
            <a:br>
              <a:rPr lang="en-US" sz="4400" dirty="0"/>
            </a:br>
            <a:r>
              <a:rPr lang="en-US" dirty="0" smtClean="0"/>
              <a:t/>
            </a:r>
            <a:br>
              <a:rPr lang="en-US" dirty="0" smtClean="0"/>
            </a:br>
            <a:endParaRPr lang="en-US" sz="2400" dirty="0"/>
          </a:p>
        </p:txBody>
      </p:sp>
      <p:sp>
        <p:nvSpPr>
          <p:cNvPr id="3" name="Content Placeholder 2"/>
          <p:cNvSpPr>
            <a:spLocks noGrp="1"/>
          </p:cNvSpPr>
          <p:nvPr>
            <p:ph idx="1"/>
          </p:nvPr>
        </p:nvSpPr>
        <p:spPr>
          <a:xfrm>
            <a:off x="1811215" y="2105025"/>
            <a:ext cx="9693397" cy="4260606"/>
          </a:xfrm>
        </p:spPr>
        <p:txBody>
          <a:bodyPr>
            <a:normAutofit/>
          </a:bodyPr>
          <a:lstStyle/>
          <a:p>
            <a:r>
              <a:rPr lang="en-US" sz="3200" dirty="0" smtClean="0"/>
              <a:t>RCW13.34.110; .130</a:t>
            </a:r>
          </a:p>
          <a:p>
            <a:pPr marL="0" indent="0">
              <a:buNone/>
            </a:pPr>
            <a:r>
              <a:rPr lang="en-US" dirty="0"/>
              <a:t>	</a:t>
            </a:r>
            <a:r>
              <a:rPr lang="en-US" dirty="0" smtClean="0"/>
              <a:t>	</a:t>
            </a:r>
          </a:p>
          <a:p>
            <a:pPr marL="0" indent="0">
              <a:buNone/>
            </a:pPr>
            <a:r>
              <a:rPr lang="en-US" sz="1900" dirty="0" smtClean="0"/>
              <a:t>	</a:t>
            </a:r>
            <a:r>
              <a:rPr lang="en-US" sz="2800" dirty="0" smtClean="0"/>
              <a:t>Reasonable </a:t>
            </a:r>
            <a:r>
              <a:rPr lang="en-US" sz="2800" dirty="0"/>
              <a:t>efforts are required </a:t>
            </a:r>
            <a:r>
              <a:rPr lang="en-US" sz="2800" dirty="0" smtClean="0"/>
              <a:t>to:</a:t>
            </a:r>
          </a:p>
          <a:p>
            <a:pPr marL="0" indent="0">
              <a:buNone/>
            </a:pPr>
            <a:r>
              <a:rPr lang="en-US" sz="2800" dirty="0"/>
              <a:t>	</a:t>
            </a:r>
            <a:r>
              <a:rPr lang="en-US" sz="2800" dirty="0" smtClean="0"/>
              <a:t>	1. 	prevent removal or eliminate </a:t>
            </a:r>
            <a:r>
              <a:rPr lang="en-US" sz="2800" dirty="0"/>
              <a:t>the need for </a:t>
            </a:r>
            <a:r>
              <a:rPr lang="en-US" sz="2800" dirty="0" smtClean="0"/>
              <a:t>				removal </a:t>
            </a:r>
            <a:r>
              <a:rPr lang="en-US" sz="2800" dirty="0"/>
              <a:t>of the </a:t>
            </a:r>
            <a:r>
              <a:rPr lang="en-US" sz="2800" dirty="0" smtClean="0"/>
              <a:t>child from the child’s home;</a:t>
            </a:r>
          </a:p>
          <a:p>
            <a:pPr marL="0" indent="0">
              <a:buNone/>
            </a:pPr>
            <a:r>
              <a:rPr lang="en-US" sz="2800" dirty="0"/>
              <a:t>	</a:t>
            </a:r>
            <a:r>
              <a:rPr lang="en-US" sz="2800" dirty="0" smtClean="0"/>
              <a:t>	2.	make </a:t>
            </a:r>
            <a:r>
              <a:rPr lang="en-US" sz="2800" dirty="0"/>
              <a:t>it possible for the child to return </a:t>
            </a:r>
            <a:r>
              <a:rPr lang="en-US" sz="2800" dirty="0" smtClean="0"/>
              <a:t>home;</a:t>
            </a:r>
          </a:p>
          <a:p>
            <a:pPr marL="0" indent="0">
              <a:buNone/>
            </a:pPr>
            <a:r>
              <a:rPr lang="en-US" sz="2800" dirty="0"/>
              <a:t>	</a:t>
            </a:r>
            <a:r>
              <a:rPr lang="en-US" sz="2800" dirty="0" smtClean="0"/>
              <a:t>	3.	establish permanency.</a:t>
            </a:r>
          </a:p>
        </p:txBody>
      </p:sp>
    </p:spTree>
    <p:extLst>
      <p:ext uri="{BB962C8B-B14F-4D97-AF65-F5344CB8AC3E}">
        <p14:creationId xmlns:p14="http://schemas.microsoft.com/office/powerpoint/2010/main" val="1253199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215" y="624110"/>
            <a:ext cx="9693398" cy="1280890"/>
          </a:xfrm>
        </p:spPr>
        <p:txBody>
          <a:bodyPr>
            <a:normAutofit fontScale="90000"/>
          </a:bodyPr>
          <a:lstStyle/>
          <a:p>
            <a:pPr algn="ctr"/>
            <a:r>
              <a:rPr lang="en-US" sz="6000" u="sng" dirty="0"/>
              <a:t>When </a:t>
            </a:r>
            <a:r>
              <a:rPr lang="en-US" sz="6000" dirty="0"/>
              <a:t>are RE NOT required?</a:t>
            </a:r>
            <a:r>
              <a:rPr lang="en-US" sz="4400" dirty="0"/>
              <a:t/>
            </a:r>
            <a:br>
              <a:rPr lang="en-US" sz="4400" dirty="0"/>
            </a:br>
            <a:r>
              <a:rPr lang="en-US" dirty="0" smtClean="0"/>
              <a:t/>
            </a:r>
            <a:br>
              <a:rPr lang="en-US" dirty="0" smtClean="0"/>
            </a:br>
            <a:endParaRPr lang="en-US" sz="2400" dirty="0"/>
          </a:p>
        </p:txBody>
      </p:sp>
      <p:sp>
        <p:nvSpPr>
          <p:cNvPr id="3" name="Content Placeholder 2"/>
          <p:cNvSpPr>
            <a:spLocks noGrp="1"/>
          </p:cNvSpPr>
          <p:nvPr>
            <p:ph idx="1"/>
          </p:nvPr>
        </p:nvSpPr>
        <p:spPr>
          <a:xfrm>
            <a:off x="1811215" y="2181225"/>
            <a:ext cx="9693398" cy="3999767"/>
          </a:xfrm>
        </p:spPr>
        <p:txBody>
          <a:bodyPr>
            <a:normAutofit/>
          </a:bodyPr>
          <a:lstStyle/>
          <a:p>
            <a:r>
              <a:rPr lang="en-US" sz="3200" dirty="0" smtClean="0"/>
              <a:t>RCW13.34.132</a:t>
            </a:r>
            <a:endParaRPr lang="en-US" dirty="0" smtClean="0"/>
          </a:p>
          <a:p>
            <a:pPr marL="0" indent="0">
              <a:buNone/>
            </a:pPr>
            <a:endParaRPr lang="en-US" sz="2400" dirty="0" smtClean="0"/>
          </a:p>
          <a:p>
            <a:pPr marL="0" indent="0" algn="ctr">
              <a:buNone/>
            </a:pPr>
            <a:r>
              <a:rPr lang="en-US" sz="3600" dirty="0" smtClean="0"/>
              <a:t>Aggravating circumstances may </a:t>
            </a:r>
          </a:p>
          <a:p>
            <a:pPr marL="0" indent="0" algn="ctr">
              <a:buNone/>
            </a:pPr>
            <a:r>
              <a:rPr lang="en-US" sz="3600" dirty="0" smtClean="0"/>
              <a:t>eliminate the RE requirement. </a:t>
            </a:r>
          </a:p>
          <a:p>
            <a:pPr marL="0" indent="0" algn="ctr">
              <a:buNone/>
            </a:pPr>
            <a:r>
              <a:rPr lang="en-US" sz="2400" b="1" dirty="0" smtClean="0"/>
              <a:t/>
            </a:r>
            <a:br>
              <a:rPr lang="en-US" sz="2400" b="1" dirty="0" smtClean="0"/>
            </a:br>
            <a:r>
              <a:rPr lang="en-US" sz="2400" b="1" dirty="0" smtClean="0"/>
              <a:t>Requires clear, cogent and convincing evidence. </a:t>
            </a:r>
          </a:p>
          <a:p>
            <a:pPr marL="0" indent="0">
              <a:buNone/>
            </a:pPr>
            <a:endParaRPr lang="en-US" dirty="0" smtClean="0"/>
          </a:p>
        </p:txBody>
      </p:sp>
    </p:spTree>
    <p:extLst>
      <p:ext uri="{BB962C8B-B14F-4D97-AF65-F5344CB8AC3E}">
        <p14:creationId xmlns:p14="http://schemas.microsoft.com/office/powerpoint/2010/main" val="418244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215" y="624110"/>
            <a:ext cx="9693398" cy="1280890"/>
          </a:xfrm>
        </p:spPr>
        <p:txBody>
          <a:bodyPr>
            <a:normAutofit fontScale="90000"/>
          </a:bodyPr>
          <a:lstStyle/>
          <a:p>
            <a:pPr algn="ctr"/>
            <a:r>
              <a:rPr lang="en-US" sz="6000" u="sng" dirty="0"/>
              <a:t>When </a:t>
            </a:r>
            <a:r>
              <a:rPr lang="en-US" sz="6000" dirty="0"/>
              <a:t>are RE NOT required?</a:t>
            </a:r>
            <a:r>
              <a:rPr lang="en-US" sz="4400" dirty="0"/>
              <a:t/>
            </a:r>
            <a:br>
              <a:rPr lang="en-US" sz="4400" dirty="0"/>
            </a:br>
            <a:r>
              <a:rPr lang="en-US" dirty="0" smtClean="0"/>
              <a:t/>
            </a:r>
            <a:br>
              <a:rPr lang="en-US" dirty="0" smtClean="0"/>
            </a:br>
            <a:endParaRPr lang="en-US" sz="2400" dirty="0"/>
          </a:p>
        </p:txBody>
      </p:sp>
      <p:sp>
        <p:nvSpPr>
          <p:cNvPr id="3" name="Content Placeholder 2"/>
          <p:cNvSpPr>
            <a:spLocks noGrp="1"/>
          </p:cNvSpPr>
          <p:nvPr>
            <p:ph idx="1"/>
          </p:nvPr>
        </p:nvSpPr>
        <p:spPr>
          <a:xfrm>
            <a:off x="1811215" y="2181225"/>
            <a:ext cx="9693398" cy="3999767"/>
          </a:xfrm>
        </p:spPr>
        <p:txBody>
          <a:bodyPr>
            <a:normAutofit lnSpcReduction="10000"/>
          </a:bodyPr>
          <a:lstStyle/>
          <a:p>
            <a:r>
              <a:rPr lang="en-US" sz="3200" dirty="0" smtClean="0"/>
              <a:t>RCW13.34.132</a:t>
            </a:r>
            <a:endParaRPr lang="en-US" dirty="0" smtClean="0"/>
          </a:p>
          <a:p>
            <a:pPr marL="0" indent="0">
              <a:buNone/>
            </a:pPr>
            <a:endParaRPr lang="en-US" dirty="0" smtClean="0"/>
          </a:p>
          <a:p>
            <a:pPr marL="0" indent="0">
              <a:buNone/>
            </a:pPr>
            <a:r>
              <a:rPr lang="en-US" sz="2800" dirty="0" smtClean="0"/>
              <a:t>Aggravating Factors can include:</a:t>
            </a:r>
          </a:p>
          <a:p>
            <a:pPr marL="0" indent="0">
              <a:buNone/>
            </a:pPr>
            <a:r>
              <a:rPr lang="en-US" sz="2800" dirty="0"/>
              <a:t>	</a:t>
            </a:r>
            <a:r>
              <a:rPr lang="en-US" sz="2800" dirty="0" smtClean="0"/>
              <a:t>1.	sex offense/assault/trafficking of the child;</a:t>
            </a:r>
          </a:p>
          <a:p>
            <a:pPr marL="0" indent="0">
              <a:buNone/>
            </a:pPr>
            <a:r>
              <a:rPr lang="en-US" sz="2800" dirty="0" smtClean="0"/>
              <a:t>	2.	similar offenses against other family members, </a:t>
            </a:r>
          </a:p>
          <a:p>
            <a:pPr marL="0" indent="0">
              <a:buNone/>
            </a:pPr>
            <a:r>
              <a:rPr lang="en-US" sz="2800" dirty="0"/>
              <a:t>	</a:t>
            </a:r>
            <a:r>
              <a:rPr lang="en-US" sz="2800" dirty="0" smtClean="0"/>
              <a:t>3.	sex offense that led to the birth of the child </a:t>
            </a:r>
          </a:p>
          <a:p>
            <a:pPr marL="0" indent="0">
              <a:buNone/>
            </a:pPr>
            <a:r>
              <a:rPr lang="en-US" sz="2800" dirty="0"/>
              <a:t>	</a:t>
            </a:r>
            <a:r>
              <a:rPr lang="en-US" sz="2800" dirty="0" smtClean="0"/>
              <a:t>4.	failure to complete a treatment plan that led to a 		prior termination and no change in the interim. </a:t>
            </a:r>
            <a:endParaRPr lang="en-US" sz="2800" dirty="0"/>
          </a:p>
        </p:txBody>
      </p:sp>
    </p:spTree>
    <p:extLst>
      <p:ext uri="{BB962C8B-B14F-4D97-AF65-F5344CB8AC3E}">
        <p14:creationId xmlns:p14="http://schemas.microsoft.com/office/powerpoint/2010/main" val="1826993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723" y="624110"/>
            <a:ext cx="9587890" cy="1280890"/>
          </a:xfrm>
        </p:spPr>
        <p:txBody>
          <a:bodyPr>
            <a:normAutofit fontScale="90000"/>
          </a:bodyPr>
          <a:lstStyle/>
          <a:p>
            <a:pPr algn="ctr"/>
            <a:r>
              <a:rPr lang="en-US" sz="6000" dirty="0" smtClean="0"/>
              <a:t>RE in practice</a:t>
            </a:r>
            <a:r>
              <a:rPr lang="en-US" sz="4400" dirty="0" smtClean="0"/>
              <a:t/>
            </a:r>
            <a:br>
              <a:rPr lang="en-US" sz="4400" dirty="0" smtClean="0"/>
            </a:br>
            <a:r>
              <a:rPr lang="en-US" dirty="0" smtClean="0"/>
              <a:t>When </a:t>
            </a:r>
            <a:r>
              <a:rPr lang="en-US" dirty="0"/>
              <a:t>are RE findings </a:t>
            </a:r>
            <a:r>
              <a:rPr lang="en-US" u="sng" dirty="0" smtClean="0"/>
              <a:t>timely</a:t>
            </a:r>
            <a:r>
              <a:rPr lang="en-US" dirty="0" smtClean="0"/>
              <a:t>?</a:t>
            </a:r>
            <a:r>
              <a:rPr lang="en-US" dirty="0"/>
              <a:t/>
            </a:r>
            <a:br>
              <a:rPr lang="en-US" dirty="0"/>
            </a:br>
            <a:r>
              <a:rPr lang="en-US" dirty="0" smtClean="0"/>
              <a:t/>
            </a:r>
            <a:br>
              <a:rPr lang="en-US" dirty="0" smtClean="0"/>
            </a:br>
            <a:endParaRPr lang="en-US" sz="2400" dirty="0"/>
          </a:p>
        </p:txBody>
      </p:sp>
      <p:sp>
        <p:nvSpPr>
          <p:cNvPr id="3" name="Content Placeholder 2"/>
          <p:cNvSpPr>
            <a:spLocks noGrp="1"/>
          </p:cNvSpPr>
          <p:nvPr>
            <p:ph idx="1"/>
          </p:nvPr>
        </p:nvSpPr>
        <p:spPr>
          <a:xfrm>
            <a:off x="1811215" y="2400300"/>
            <a:ext cx="9693397" cy="3780692"/>
          </a:xfrm>
        </p:spPr>
        <p:txBody>
          <a:bodyPr>
            <a:normAutofit/>
          </a:bodyPr>
          <a:lstStyle/>
          <a:p>
            <a:r>
              <a:rPr lang="en-US" sz="3200" dirty="0" smtClean="0"/>
              <a:t>Within 60 days of removal</a:t>
            </a:r>
          </a:p>
          <a:p>
            <a:pPr lvl="1"/>
            <a:r>
              <a:rPr lang="en-US" sz="3000" dirty="0" smtClean="0"/>
              <a:t>This focuses on efforts to prevent removal</a:t>
            </a:r>
          </a:p>
          <a:p>
            <a:r>
              <a:rPr lang="en-US" sz="3200" dirty="0" smtClean="0"/>
              <a:t>Within 12 months after entry into foster care and every 12 months thereafter </a:t>
            </a:r>
          </a:p>
          <a:p>
            <a:pPr lvl="1"/>
            <a:r>
              <a:rPr lang="en-US" sz="3000" dirty="0" smtClean="0"/>
              <a:t>This focuses on the attempts to reunify, and efforts to establish permanency</a:t>
            </a:r>
          </a:p>
          <a:p>
            <a:pPr marL="0" indent="0">
              <a:buNone/>
            </a:pPr>
            <a:endParaRPr lang="en-US" dirty="0" smtClean="0"/>
          </a:p>
        </p:txBody>
      </p:sp>
    </p:spTree>
    <p:extLst>
      <p:ext uri="{BB962C8B-B14F-4D97-AF65-F5344CB8AC3E}">
        <p14:creationId xmlns:p14="http://schemas.microsoft.com/office/powerpoint/2010/main" val="108419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541" y="1433398"/>
            <a:ext cx="5192160" cy="4456107"/>
          </a:xfrm>
          <a:prstGeom prst="rect">
            <a:avLst/>
          </a:prstGeom>
        </p:spPr>
      </p:pic>
      <p:sp>
        <p:nvSpPr>
          <p:cNvPr id="2" name="Title 1"/>
          <p:cNvSpPr>
            <a:spLocks noGrp="1"/>
          </p:cNvSpPr>
          <p:nvPr>
            <p:ph type="title"/>
          </p:nvPr>
        </p:nvSpPr>
        <p:spPr>
          <a:xfrm>
            <a:off x="1811215" y="624110"/>
            <a:ext cx="9693398" cy="1280890"/>
          </a:xfrm>
        </p:spPr>
        <p:txBody>
          <a:bodyPr>
            <a:normAutofit fontScale="90000"/>
          </a:bodyPr>
          <a:lstStyle/>
          <a:p>
            <a:pPr algn="ctr"/>
            <a:r>
              <a:rPr lang="en-US" sz="6000" dirty="0" smtClean="0"/>
              <a:t>RE in practice</a:t>
            </a:r>
            <a:r>
              <a:rPr lang="en-US" sz="4400" dirty="0" smtClean="0"/>
              <a:t/>
            </a:r>
            <a:br>
              <a:rPr lang="en-US" sz="4400" dirty="0" smtClean="0"/>
            </a:br>
            <a:r>
              <a:rPr lang="en-US" dirty="0" smtClean="0"/>
              <a:t>Using the Safety Guide as a roadmap</a:t>
            </a:r>
            <a:br>
              <a:rPr lang="en-US" dirty="0" smtClean="0"/>
            </a:br>
            <a:endParaRPr lang="en-US" sz="2400" dirty="0"/>
          </a:p>
        </p:txBody>
      </p:sp>
      <p:sp>
        <p:nvSpPr>
          <p:cNvPr id="3" name="Content Placeholder 2"/>
          <p:cNvSpPr>
            <a:spLocks noGrp="1"/>
          </p:cNvSpPr>
          <p:nvPr>
            <p:ph idx="1"/>
          </p:nvPr>
        </p:nvSpPr>
        <p:spPr>
          <a:xfrm>
            <a:off x="1811215" y="2924174"/>
            <a:ext cx="9693397" cy="3256817"/>
          </a:xfrm>
        </p:spPr>
        <p:txBody>
          <a:bodyPr>
            <a:normAutofit/>
          </a:bodyPr>
          <a:lstStyle/>
          <a:p>
            <a:r>
              <a:rPr lang="en-US" sz="3200" dirty="0" smtClean="0"/>
              <a:t>What is the </a:t>
            </a:r>
            <a:r>
              <a:rPr lang="en-US" sz="3200" u="sng" dirty="0" smtClean="0"/>
              <a:t>Safety Threat</a:t>
            </a:r>
            <a:r>
              <a:rPr lang="en-US" sz="3200" dirty="0" smtClean="0"/>
              <a:t>?</a:t>
            </a:r>
          </a:p>
          <a:p>
            <a:pPr lvl="1"/>
            <a:r>
              <a:rPr lang="en-US" sz="2800" dirty="0" smtClean="0"/>
              <a:t>What was done prior to removal to address the safety threat?</a:t>
            </a:r>
          </a:p>
          <a:p>
            <a:pPr lvl="1"/>
            <a:r>
              <a:rPr lang="en-US" sz="2800" dirty="0" smtClean="0"/>
              <a:t>What services were offered to address the safety threat after removal?</a:t>
            </a:r>
            <a:endParaRPr lang="en-US" sz="2800" dirty="0"/>
          </a:p>
          <a:p>
            <a:pPr lvl="1"/>
            <a:endParaRPr lang="en-US" sz="3000" dirty="0" smtClean="0"/>
          </a:p>
          <a:p>
            <a:pPr marL="457200" lvl="1" indent="0">
              <a:buNone/>
            </a:pPr>
            <a:endParaRPr lang="en-US" sz="3000" dirty="0" smtClean="0"/>
          </a:p>
        </p:txBody>
      </p:sp>
      <p:pic>
        <p:nvPicPr>
          <p:cNvPr id="6" name="Barney  Opening Theme Song ">
            <a:hlinkClick r:id="" action="ppaction://media"/>
          </p:cNvPr>
          <p:cNvPicPr>
            <a:picLocks noChangeAspect="1"/>
          </p:cNvPicPr>
          <p:nvPr>
            <a:audioFile r:link="rId1"/>
            <p:extLst>
              <p:ext uri="{DAA4B4D4-6D71-4841-9C94-3DE7FCFB9230}">
                <p14:media xmlns:p14="http://schemas.microsoft.com/office/powerpoint/2010/main" r:embed="rId2">
                  <p14:trim st="8000" end="36000"/>
                </p14:media>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8944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0622" fill="hold"/>
                                        <p:tgtEl>
                                          <p:spTgt spid="6"/>
                                        </p:tgtEl>
                                      </p:cBhvr>
                                    </p:cmd>
                                  </p:childTnLst>
                                </p:cTn>
                              </p:par>
                            </p:childTnLst>
                          </p:cTn>
                        </p:par>
                      </p:childTnLst>
                    </p:cTn>
                  </p:par>
                  <p:par>
                    <p:cTn id="12" fill="hold">
                      <p:stCondLst>
                        <p:cond delay="indefinite"/>
                      </p:stCondLst>
                      <p:childTnLst>
                        <p:par>
                          <p:cTn id="13" fill="hold">
                            <p:stCondLst>
                              <p:cond delay="0"/>
                            </p:stCondLst>
                            <p:childTnLst>
                              <p:par>
                                <p:cTn id="14" presetID="53" presetClass="exit" presetSubtype="32" fill="hold" nodeType="clickEffect">
                                  <p:stCondLst>
                                    <p:cond delay="0"/>
                                  </p:stCondLst>
                                  <p:childTnLst>
                                    <p:anim calcmode="lin" valueType="num">
                                      <p:cBhvr>
                                        <p:cTn id="15" dur="500"/>
                                        <p:tgtEl>
                                          <p:spTgt spid="4"/>
                                        </p:tgtEl>
                                        <p:attrNameLst>
                                          <p:attrName>ppt_w</p:attrName>
                                        </p:attrNameLst>
                                      </p:cBhvr>
                                      <p:tavLst>
                                        <p:tav tm="0">
                                          <p:val>
                                            <p:strVal val="ppt_w"/>
                                          </p:val>
                                        </p:tav>
                                        <p:tav tm="100000">
                                          <p:val>
                                            <p:fltVal val="0"/>
                                          </p:val>
                                        </p:tav>
                                      </p:tavLst>
                                    </p:anim>
                                    <p:anim calcmode="lin" valueType="num">
                                      <p:cBhvr>
                                        <p:cTn id="16" dur="500"/>
                                        <p:tgtEl>
                                          <p:spTgt spid="4"/>
                                        </p:tgtEl>
                                        <p:attrNameLst>
                                          <p:attrName>ppt_h</p:attrName>
                                        </p:attrNameLst>
                                      </p:cBhvr>
                                      <p:tavLst>
                                        <p:tav tm="0">
                                          <p:val>
                                            <p:strVal val="ppt_h"/>
                                          </p:val>
                                        </p:tav>
                                        <p:tav tm="100000">
                                          <p:val>
                                            <p:fltVal val="0"/>
                                          </p:val>
                                        </p:tav>
                                      </p:tavLst>
                                    </p:anim>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215" y="624110"/>
            <a:ext cx="9693398" cy="1280890"/>
          </a:xfrm>
        </p:spPr>
        <p:txBody>
          <a:bodyPr>
            <a:normAutofit fontScale="90000"/>
          </a:bodyPr>
          <a:lstStyle/>
          <a:p>
            <a:pPr algn="ctr"/>
            <a:r>
              <a:rPr lang="en-US" sz="6000" dirty="0" smtClean="0"/>
              <a:t>RE in practice</a:t>
            </a:r>
            <a:r>
              <a:rPr lang="en-US" sz="4400" dirty="0" smtClean="0"/>
              <a:t/>
            </a:r>
            <a:br>
              <a:rPr lang="en-US" sz="4400" dirty="0" smtClean="0"/>
            </a:br>
            <a:r>
              <a:rPr lang="en-US" dirty="0" smtClean="0"/>
              <a:t>Using the Safety Guide as a roadmap</a:t>
            </a:r>
            <a:r>
              <a:rPr lang="en-US" dirty="0"/>
              <a:t/>
            </a:r>
            <a:br>
              <a:rPr lang="en-US" dirty="0"/>
            </a:br>
            <a:r>
              <a:rPr lang="en-US" dirty="0" smtClean="0"/>
              <a:t/>
            </a:r>
            <a:br>
              <a:rPr lang="en-US" dirty="0" smtClean="0"/>
            </a:br>
            <a:endParaRPr lang="en-US" sz="2400" dirty="0"/>
          </a:p>
        </p:txBody>
      </p:sp>
      <p:sp>
        <p:nvSpPr>
          <p:cNvPr id="3" name="Content Placeholder 2"/>
          <p:cNvSpPr>
            <a:spLocks noGrp="1"/>
          </p:cNvSpPr>
          <p:nvPr>
            <p:ph idx="1"/>
          </p:nvPr>
        </p:nvSpPr>
        <p:spPr>
          <a:xfrm>
            <a:off x="1811215" y="2400300"/>
            <a:ext cx="9693397" cy="3780692"/>
          </a:xfrm>
        </p:spPr>
        <p:txBody>
          <a:bodyPr>
            <a:normAutofit/>
          </a:bodyPr>
          <a:lstStyle/>
          <a:p>
            <a:r>
              <a:rPr lang="en-US" sz="3200" dirty="0" smtClean="0"/>
              <a:t>What is the child’s </a:t>
            </a:r>
            <a:r>
              <a:rPr lang="en-US" sz="3200" u="sng" dirty="0" smtClean="0"/>
              <a:t>vulnerability</a:t>
            </a:r>
            <a:r>
              <a:rPr lang="en-US" sz="3200" dirty="0" smtClean="0"/>
              <a:t> to the Safety Threat?</a:t>
            </a:r>
          </a:p>
          <a:p>
            <a:pPr lvl="1"/>
            <a:r>
              <a:rPr lang="en-US" sz="2800" dirty="0" smtClean="0"/>
              <a:t>What was done prior to removal to address vulnerability?</a:t>
            </a:r>
          </a:p>
          <a:p>
            <a:pPr lvl="1"/>
            <a:r>
              <a:rPr lang="en-US" sz="2800" dirty="0" smtClean="0"/>
              <a:t>What post-removal services were offered to address vulnerability?</a:t>
            </a:r>
            <a:endParaRPr lang="en-US" sz="2800" dirty="0"/>
          </a:p>
          <a:p>
            <a:pPr marL="457200" lvl="1" indent="0">
              <a:buNone/>
            </a:pPr>
            <a:endParaRPr lang="en-US" sz="3000" dirty="0" smtClean="0"/>
          </a:p>
          <a:p>
            <a:pPr marL="457200" lvl="1" indent="0">
              <a:buNone/>
            </a:pPr>
            <a:endParaRPr lang="en-US" sz="3000" dirty="0" smtClean="0"/>
          </a:p>
        </p:txBody>
      </p:sp>
    </p:spTree>
    <p:extLst>
      <p:ext uri="{BB962C8B-B14F-4D97-AF65-F5344CB8AC3E}">
        <p14:creationId xmlns:p14="http://schemas.microsoft.com/office/powerpoint/2010/main" val="678547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215" y="624110"/>
            <a:ext cx="9693398" cy="1280890"/>
          </a:xfrm>
        </p:spPr>
        <p:txBody>
          <a:bodyPr>
            <a:normAutofit fontScale="90000"/>
          </a:bodyPr>
          <a:lstStyle/>
          <a:p>
            <a:pPr algn="ctr"/>
            <a:r>
              <a:rPr lang="en-US" sz="6000" dirty="0" smtClean="0"/>
              <a:t>RE in practice</a:t>
            </a:r>
            <a:r>
              <a:rPr lang="en-US" sz="4400" dirty="0" smtClean="0"/>
              <a:t/>
            </a:r>
            <a:br>
              <a:rPr lang="en-US" sz="4400" dirty="0" smtClean="0"/>
            </a:br>
            <a:r>
              <a:rPr lang="en-US" dirty="0" smtClean="0"/>
              <a:t>Using the Safety Guide as a roadmap</a:t>
            </a:r>
            <a:r>
              <a:rPr lang="en-US" dirty="0"/>
              <a:t/>
            </a:r>
            <a:br>
              <a:rPr lang="en-US" dirty="0"/>
            </a:br>
            <a:r>
              <a:rPr lang="en-US" dirty="0" smtClean="0"/>
              <a:t/>
            </a:r>
            <a:br>
              <a:rPr lang="en-US" dirty="0" smtClean="0"/>
            </a:br>
            <a:endParaRPr lang="en-US" sz="2400" dirty="0"/>
          </a:p>
        </p:txBody>
      </p:sp>
      <p:sp>
        <p:nvSpPr>
          <p:cNvPr id="3" name="Content Placeholder 2"/>
          <p:cNvSpPr>
            <a:spLocks noGrp="1"/>
          </p:cNvSpPr>
          <p:nvPr>
            <p:ph idx="1"/>
          </p:nvPr>
        </p:nvSpPr>
        <p:spPr>
          <a:xfrm>
            <a:off x="1679331" y="2400300"/>
            <a:ext cx="9825281" cy="3780692"/>
          </a:xfrm>
        </p:spPr>
        <p:txBody>
          <a:bodyPr>
            <a:normAutofit/>
          </a:bodyPr>
          <a:lstStyle/>
          <a:p>
            <a:r>
              <a:rPr lang="en-US" sz="3200" dirty="0" smtClean="0"/>
              <a:t>Have any </a:t>
            </a:r>
            <a:r>
              <a:rPr lang="en-US" sz="3200" u="sng" dirty="0" smtClean="0"/>
              <a:t>protective factors</a:t>
            </a:r>
            <a:r>
              <a:rPr lang="en-US" sz="3200" dirty="0" smtClean="0"/>
              <a:t> been considered?</a:t>
            </a:r>
          </a:p>
          <a:p>
            <a:pPr lvl="1"/>
            <a:r>
              <a:rPr lang="en-US" sz="2800" dirty="0" smtClean="0"/>
              <a:t>Services?</a:t>
            </a:r>
          </a:p>
          <a:p>
            <a:pPr lvl="1"/>
            <a:r>
              <a:rPr lang="en-US" sz="2800" dirty="0" smtClean="0"/>
              <a:t>Family options?</a:t>
            </a:r>
          </a:p>
          <a:p>
            <a:pPr lvl="1"/>
            <a:r>
              <a:rPr lang="en-US" sz="2800" dirty="0" smtClean="0"/>
              <a:t>Safety plans?</a:t>
            </a:r>
          </a:p>
          <a:p>
            <a:pPr lvl="1"/>
            <a:r>
              <a:rPr lang="en-US" sz="2800" dirty="0" smtClean="0"/>
              <a:t>Are there criminal charges or TROs in place?</a:t>
            </a:r>
            <a:endParaRPr lang="en-US" sz="3000" dirty="0" smtClean="0"/>
          </a:p>
          <a:p>
            <a:pPr marL="457200" lvl="1" indent="0">
              <a:buNone/>
            </a:pPr>
            <a:endParaRPr lang="en-US" sz="3000" dirty="0" smtClean="0"/>
          </a:p>
        </p:txBody>
      </p:sp>
    </p:spTree>
    <p:extLst>
      <p:ext uri="{BB962C8B-B14F-4D97-AF65-F5344CB8AC3E}">
        <p14:creationId xmlns:p14="http://schemas.microsoft.com/office/powerpoint/2010/main" val="1210858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423" y="624110"/>
            <a:ext cx="8559189" cy="1280890"/>
          </a:xfrm>
        </p:spPr>
        <p:txBody>
          <a:bodyPr>
            <a:normAutofit/>
          </a:bodyPr>
          <a:lstStyle/>
          <a:p>
            <a:r>
              <a:rPr lang="en-US" sz="5400" dirty="0" smtClean="0"/>
              <a:t>Look Familiar?</a:t>
            </a:r>
            <a:endParaRPr lang="en-US" sz="5400" dirty="0"/>
          </a:p>
        </p:txBody>
      </p:sp>
      <p:sp>
        <p:nvSpPr>
          <p:cNvPr id="3" name="Content Placeholder 2"/>
          <p:cNvSpPr>
            <a:spLocks noGrp="1"/>
          </p:cNvSpPr>
          <p:nvPr>
            <p:ph idx="1"/>
          </p:nvPr>
        </p:nvSpPr>
        <p:spPr>
          <a:xfrm>
            <a:off x="2077278" y="2133600"/>
            <a:ext cx="9427334" cy="3777622"/>
          </a:xfrm>
        </p:spPr>
        <p:txBody>
          <a:bodyPr>
            <a:normAutofit/>
          </a:bodyPr>
          <a:lstStyle/>
          <a:p>
            <a:pPr marL="0" indent="0">
              <a:buNone/>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904" y="1606061"/>
            <a:ext cx="10661140" cy="3518388"/>
          </a:xfrm>
          <a:prstGeom prst="rect">
            <a:avLst/>
          </a:prstGeom>
        </p:spPr>
      </p:pic>
    </p:spTree>
    <p:extLst>
      <p:ext uri="{BB962C8B-B14F-4D97-AF65-F5344CB8AC3E}">
        <p14:creationId xmlns:p14="http://schemas.microsoft.com/office/powerpoint/2010/main" val="414259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50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215" y="624110"/>
            <a:ext cx="9693398" cy="1280890"/>
          </a:xfrm>
        </p:spPr>
        <p:txBody>
          <a:bodyPr>
            <a:normAutofit fontScale="90000"/>
          </a:bodyPr>
          <a:lstStyle/>
          <a:p>
            <a:pPr algn="ctr"/>
            <a:r>
              <a:rPr lang="en-US" sz="6000" dirty="0" smtClean="0"/>
              <a:t>RE in practice</a:t>
            </a:r>
            <a:r>
              <a:rPr lang="en-US" sz="4400" dirty="0" smtClean="0"/>
              <a:t/>
            </a:r>
            <a:br>
              <a:rPr lang="en-US" sz="4400" dirty="0" smtClean="0"/>
            </a:br>
            <a:r>
              <a:rPr lang="en-US" dirty="0" smtClean="0"/>
              <a:t/>
            </a:r>
            <a:br>
              <a:rPr lang="en-US" dirty="0" smtClean="0"/>
            </a:br>
            <a:endParaRPr lang="en-US" sz="2400" dirty="0"/>
          </a:p>
        </p:txBody>
      </p:sp>
      <p:sp>
        <p:nvSpPr>
          <p:cNvPr id="3" name="Content Placeholder 2"/>
          <p:cNvSpPr>
            <a:spLocks noGrp="1"/>
          </p:cNvSpPr>
          <p:nvPr>
            <p:ph idx="1"/>
          </p:nvPr>
        </p:nvSpPr>
        <p:spPr>
          <a:xfrm>
            <a:off x="1679331" y="2400300"/>
            <a:ext cx="9825281" cy="3780692"/>
          </a:xfrm>
        </p:spPr>
        <p:txBody>
          <a:bodyPr>
            <a:normAutofit fontScale="92500" lnSpcReduction="10000"/>
          </a:bodyPr>
          <a:lstStyle/>
          <a:p>
            <a:r>
              <a:rPr lang="en-US" sz="3200" dirty="0" smtClean="0"/>
              <a:t>Timeliness of services and referrals</a:t>
            </a:r>
          </a:p>
          <a:p>
            <a:r>
              <a:rPr lang="en-US" sz="3200" dirty="0" smtClean="0"/>
              <a:t>Adjusting services to meet changing needs?</a:t>
            </a:r>
          </a:p>
          <a:p>
            <a:r>
              <a:rPr lang="en-US" sz="3200" dirty="0" smtClean="0"/>
              <a:t>Cultural appropriateness of services and providers</a:t>
            </a:r>
          </a:p>
          <a:p>
            <a:r>
              <a:rPr lang="en-US" sz="3200" dirty="0" smtClean="0"/>
              <a:t>Efforts at locating relatives or suitable others</a:t>
            </a:r>
          </a:p>
          <a:p>
            <a:r>
              <a:rPr lang="en-US" sz="3200" dirty="0" smtClean="0"/>
              <a:t>Identifying adoptive or other placements</a:t>
            </a:r>
          </a:p>
          <a:p>
            <a:r>
              <a:rPr lang="en-US" sz="3200" dirty="0" smtClean="0"/>
              <a:t>Background checks and home studies</a:t>
            </a:r>
          </a:p>
          <a:p>
            <a:r>
              <a:rPr lang="en-US" sz="3200" dirty="0" smtClean="0"/>
              <a:t>Other Ideas?</a:t>
            </a:r>
            <a:endParaRPr lang="en-US" sz="3000" dirty="0" smtClean="0"/>
          </a:p>
          <a:p>
            <a:pPr marL="457200" lvl="1" indent="0">
              <a:buNone/>
            </a:pPr>
            <a:endParaRPr lang="en-US" sz="3000" dirty="0" smtClean="0"/>
          </a:p>
        </p:txBody>
      </p:sp>
    </p:spTree>
    <p:extLst>
      <p:ext uri="{BB962C8B-B14F-4D97-AF65-F5344CB8AC3E}">
        <p14:creationId xmlns:p14="http://schemas.microsoft.com/office/powerpoint/2010/main" val="265632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50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215" y="624110"/>
            <a:ext cx="9693398" cy="1280890"/>
          </a:xfrm>
        </p:spPr>
        <p:txBody>
          <a:bodyPr>
            <a:normAutofit fontScale="90000"/>
          </a:bodyPr>
          <a:lstStyle/>
          <a:p>
            <a:r>
              <a:rPr lang="en-US" sz="6000" dirty="0" smtClean="0"/>
              <a:t>RE in practice</a:t>
            </a:r>
            <a:r>
              <a:rPr lang="en-US" sz="4400" dirty="0" smtClean="0"/>
              <a:t/>
            </a:r>
            <a:br>
              <a:rPr lang="en-US" sz="4400" dirty="0" smtClean="0"/>
            </a:br>
            <a:r>
              <a:rPr lang="en-US" i="1" dirty="0" smtClean="0"/>
              <a:t>Preserving your decision</a:t>
            </a:r>
            <a:endParaRPr lang="en-US" sz="2400" i="1" dirty="0"/>
          </a:p>
        </p:txBody>
      </p:sp>
      <p:sp>
        <p:nvSpPr>
          <p:cNvPr id="3" name="Content Placeholder 2"/>
          <p:cNvSpPr>
            <a:spLocks noGrp="1"/>
          </p:cNvSpPr>
          <p:nvPr>
            <p:ph idx="1"/>
          </p:nvPr>
        </p:nvSpPr>
        <p:spPr>
          <a:xfrm>
            <a:off x="1679331" y="2400300"/>
            <a:ext cx="9825281" cy="3780692"/>
          </a:xfrm>
        </p:spPr>
        <p:txBody>
          <a:bodyPr>
            <a:normAutofit fontScale="85000" lnSpcReduction="10000"/>
          </a:bodyPr>
          <a:lstStyle/>
          <a:p>
            <a:r>
              <a:rPr lang="en-US" sz="3200" dirty="0" smtClean="0"/>
              <a:t>DOCUMENTATION!   (Driven by federal rules)</a:t>
            </a:r>
          </a:p>
          <a:p>
            <a:pPr lvl="1"/>
            <a:r>
              <a:rPr lang="en-US" sz="3000" dirty="0" smtClean="0"/>
              <a:t>RE findings must be in the Court Order.  </a:t>
            </a:r>
          </a:p>
          <a:p>
            <a:pPr lvl="1"/>
            <a:r>
              <a:rPr lang="en-US" sz="3000" dirty="0" smtClean="0"/>
              <a:t>RE findings must be specific.</a:t>
            </a:r>
          </a:p>
          <a:p>
            <a:pPr lvl="1"/>
            <a:r>
              <a:rPr lang="en-US" sz="3000" dirty="0" smtClean="0"/>
              <a:t>A transcript of the hearing is the only accepted substitute for findings in a court order</a:t>
            </a:r>
          </a:p>
          <a:p>
            <a:pPr lvl="1"/>
            <a:r>
              <a:rPr lang="en-US" sz="3000" dirty="0" smtClean="0"/>
              <a:t>Declarations, affidavits, referring to other documents (like the DCYF report or state law) doesn’t cut it</a:t>
            </a:r>
          </a:p>
          <a:p>
            <a:pPr lvl="1"/>
            <a:r>
              <a:rPr lang="en-US" sz="3000" dirty="0" smtClean="0"/>
              <a:t>No Nunc pro </a:t>
            </a:r>
            <a:r>
              <a:rPr lang="en-US" sz="3000" dirty="0" err="1" smtClean="0"/>
              <a:t>tunc</a:t>
            </a:r>
            <a:r>
              <a:rPr lang="en-US" sz="3000" dirty="0" smtClean="0"/>
              <a:t> orders.</a:t>
            </a:r>
            <a:endParaRPr lang="en-US" sz="2800" dirty="0" smtClean="0"/>
          </a:p>
          <a:p>
            <a:pPr marL="457200" lvl="1" indent="0">
              <a:buNone/>
            </a:pPr>
            <a:endParaRPr lang="en-US" sz="3000" dirty="0" smtClean="0"/>
          </a:p>
        </p:txBody>
      </p:sp>
    </p:spTree>
    <p:extLst>
      <p:ext uri="{BB962C8B-B14F-4D97-AF65-F5344CB8AC3E}">
        <p14:creationId xmlns:p14="http://schemas.microsoft.com/office/powerpoint/2010/main" val="377844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1215" y="624110"/>
            <a:ext cx="9693398" cy="1280890"/>
          </a:xfrm>
        </p:spPr>
        <p:txBody>
          <a:bodyPr>
            <a:normAutofit fontScale="90000"/>
          </a:bodyPr>
          <a:lstStyle/>
          <a:p>
            <a:r>
              <a:rPr lang="en-US" sz="6000" dirty="0" smtClean="0"/>
              <a:t>RE in practice</a:t>
            </a:r>
            <a:r>
              <a:rPr lang="en-US" sz="4400" dirty="0" smtClean="0"/>
              <a:t/>
            </a:r>
            <a:br>
              <a:rPr lang="en-US" sz="4400" dirty="0" smtClean="0"/>
            </a:br>
            <a:r>
              <a:rPr lang="en-US" i="1" dirty="0" smtClean="0"/>
              <a:t>Preserving your decision</a:t>
            </a:r>
            <a:endParaRPr lang="en-US" sz="2400" i="1" dirty="0"/>
          </a:p>
        </p:txBody>
      </p:sp>
      <p:sp>
        <p:nvSpPr>
          <p:cNvPr id="7" name="Oval Callout 6"/>
          <p:cNvSpPr/>
          <p:nvPr/>
        </p:nvSpPr>
        <p:spPr>
          <a:xfrm>
            <a:off x="7347346" y="1155849"/>
            <a:ext cx="4157267" cy="1250753"/>
          </a:xfrm>
          <a:prstGeom prst="wedgeEllipseCallout">
            <a:avLst>
              <a:gd name="adj1" fmla="val -44050"/>
              <a:gd name="adj2" fmla="val 469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826590" y="1458059"/>
            <a:ext cx="3362719" cy="646331"/>
          </a:xfrm>
          <a:prstGeom prst="rect">
            <a:avLst/>
          </a:prstGeom>
          <a:noFill/>
        </p:spPr>
        <p:txBody>
          <a:bodyPr wrap="square" rtlCol="0">
            <a:spAutoFit/>
          </a:bodyPr>
          <a:lstStyle/>
          <a:p>
            <a:pPr algn="ctr"/>
            <a:r>
              <a:rPr lang="en-US" dirty="0" smtClean="0"/>
              <a:t>CHECKBOXES ARE EVIL!!! Don’t you agree?</a:t>
            </a:r>
            <a:endParaRPr lang="en-US" dirty="0"/>
          </a:p>
        </p:txBody>
      </p:sp>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9761" b="99602" l="167" r="98667"/>
                    </a14:imgEffect>
                  </a14:imgLayer>
                </a14:imgProps>
              </a:ext>
              <a:ext uri="{28A0092B-C50C-407E-A947-70E740481C1C}">
                <a14:useLocalDpi xmlns:a14="http://schemas.microsoft.com/office/drawing/2010/main" val="0"/>
              </a:ext>
            </a:extLst>
          </a:blip>
          <a:stretch>
            <a:fillRect/>
          </a:stretch>
        </p:blipFill>
        <p:spPr>
          <a:xfrm>
            <a:off x="3256018" y="862445"/>
            <a:ext cx="6116581" cy="5824105"/>
          </a:xfrm>
          <a:prstGeom prst="rect">
            <a:avLst/>
          </a:prstGeom>
        </p:spPr>
      </p:pic>
      <p:pic>
        <p:nvPicPr>
          <p:cNvPr id="3" name="105 another brick in the wall part 2 3">
            <a:hlinkClick r:id="" action="ppaction://media"/>
          </p:cNvPr>
          <p:cNvPicPr>
            <a:picLocks noChangeAspect="1"/>
          </p:cNvPicPr>
          <p:nvPr>
            <a:audioFile r:link="rId1"/>
            <p:extLst>
              <p:ext uri="{DAA4B4D4-6D71-4841-9C94-3DE7FCFB9230}">
                <p14:media xmlns:p14="http://schemas.microsoft.com/office/powerpoint/2010/main" r:embed="rId2">
                  <p14:trim end="14000.3125"/>
                </p14:media>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55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215" y="624110"/>
            <a:ext cx="9693398" cy="1280890"/>
          </a:xfrm>
        </p:spPr>
        <p:txBody>
          <a:bodyPr>
            <a:normAutofit fontScale="90000"/>
          </a:bodyPr>
          <a:lstStyle/>
          <a:p>
            <a:r>
              <a:rPr lang="en-US" sz="6000" dirty="0" smtClean="0"/>
              <a:t>RE in practice</a:t>
            </a:r>
            <a:r>
              <a:rPr lang="en-US" sz="4400" dirty="0" smtClean="0"/>
              <a:t/>
            </a:r>
            <a:br>
              <a:rPr lang="en-US" sz="4400" dirty="0" smtClean="0"/>
            </a:br>
            <a:r>
              <a:rPr lang="en-US" i="1" dirty="0" smtClean="0"/>
              <a:t>What happens if I find no RE?</a:t>
            </a:r>
            <a:endParaRPr lang="en-US" sz="2400" i="1" dirty="0"/>
          </a:p>
        </p:txBody>
      </p:sp>
      <p:sp>
        <p:nvSpPr>
          <p:cNvPr id="3" name="Content Placeholder 2"/>
          <p:cNvSpPr>
            <a:spLocks noGrp="1"/>
          </p:cNvSpPr>
          <p:nvPr>
            <p:ph idx="1"/>
          </p:nvPr>
        </p:nvSpPr>
        <p:spPr>
          <a:xfrm>
            <a:off x="1679331" y="2400300"/>
            <a:ext cx="9825281" cy="3780692"/>
          </a:xfrm>
        </p:spPr>
        <p:txBody>
          <a:bodyPr>
            <a:normAutofit/>
          </a:bodyPr>
          <a:lstStyle/>
          <a:p>
            <a:r>
              <a:rPr lang="en-US" sz="3200" dirty="0" smtClean="0"/>
              <a:t>No RE made </a:t>
            </a:r>
            <a:r>
              <a:rPr lang="en-US" sz="3200" u="sng" dirty="0" smtClean="0"/>
              <a:t>prior to removal</a:t>
            </a:r>
            <a:r>
              <a:rPr lang="en-US" sz="3200" dirty="0" smtClean="0"/>
              <a:t>?</a:t>
            </a:r>
          </a:p>
          <a:p>
            <a:pPr lvl="1"/>
            <a:r>
              <a:rPr lang="en-US" sz="3000" dirty="0" smtClean="0"/>
              <a:t>DCYF gets no IV-E foster care support funds for the duration of foster care for that child</a:t>
            </a:r>
          </a:p>
          <a:p>
            <a:r>
              <a:rPr lang="en-US" sz="3200" dirty="0" smtClean="0"/>
              <a:t>No RE made </a:t>
            </a:r>
            <a:r>
              <a:rPr lang="en-US" sz="3200" u="sng" dirty="0" smtClean="0"/>
              <a:t>during pendency </a:t>
            </a:r>
            <a:r>
              <a:rPr lang="en-US" sz="3200" dirty="0" smtClean="0"/>
              <a:t>of case?</a:t>
            </a:r>
          </a:p>
          <a:p>
            <a:pPr lvl="1"/>
            <a:r>
              <a:rPr lang="en-US" sz="3000" dirty="0" smtClean="0"/>
              <a:t>DCYF gets no IV-E foster care support funds until a finding of RE is made subsequently</a:t>
            </a:r>
            <a:endParaRPr lang="en-US" sz="2400" dirty="0" smtClean="0"/>
          </a:p>
          <a:p>
            <a:pPr marL="457200" lvl="1" indent="0">
              <a:buNone/>
            </a:pPr>
            <a:endParaRPr lang="en-US" sz="3000" dirty="0" smtClean="0"/>
          </a:p>
        </p:txBody>
      </p:sp>
    </p:spTree>
    <p:extLst>
      <p:ext uri="{BB962C8B-B14F-4D97-AF65-F5344CB8AC3E}">
        <p14:creationId xmlns:p14="http://schemas.microsoft.com/office/powerpoint/2010/main" val="324027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70" y="2136912"/>
            <a:ext cx="5088833" cy="4144617"/>
          </a:xfrm>
        </p:spPr>
        <p:txBody>
          <a:bodyPr>
            <a:normAutofit fontScale="90000"/>
          </a:bodyPr>
          <a:lstStyle/>
          <a:p>
            <a:pPr algn="ctr"/>
            <a:r>
              <a:rPr lang="en-US" sz="6000" dirty="0" smtClean="0"/>
              <a:t>Everybody’s always </a:t>
            </a:r>
            <a:r>
              <a:rPr lang="en-US" sz="6000" dirty="0" err="1" smtClean="0"/>
              <a:t>pickin</a:t>
            </a:r>
            <a:r>
              <a:rPr lang="en-US" sz="6000" dirty="0" smtClean="0"/>
              <a:t>’ on me!</a:t>
            </a:r>
            <a:r>
              <a:rPr lang="en-US" sz="4400" dirty="0" smtClean="0"/>
              <a:t/>
            </a:r>
            <a:br>
              <a:rPr lang="en-US" sz="4400" dirty="0" smtClean="0"/>
            </a:br>
            <a:r>
              <a:rPr lang="en-US" sz="2700" dirty="0" smtClean="0"/>
              <a:t/>
            </a:r>
            <a:br>
              <a:rPr lang="en-US" sz="2700" dirty="0" smtClean="0"/>
            </a:br>
            <a:endParaRPr lang="en-US" sz="2700" dirty="0"/>
          </a:p>
        </p:txBody>
      </p:sp>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665303" y="732802"/>
            <a:ext cx="5648119" cy="5648119"/>
          </a:xfrm>
        </p:spPr>
      </p:pic>
      <p:pic>
        <p:nvPicPr>
          <p:cNvPr id="3" name="Wishy wash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4842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215" y="624110"/>
            <a:ext cx="9693398" cy="1280890"/>
          </a:xfrm>
        </p:spPr>
        <p:txBody>
          <a:bodyPr>
            <a:normAutofit fontScale="90000"/>
          </a:bodyPr>
          <a:lstStyle/>
          <a:p>
            <a:pPr algn="ctr"/>
            <a:r>
              <a:rPr lang="en-US" sz="6000" dirty="0" smtClean="0"/>
              <a:t>RE and ICWA</a:t>
            </a:r>
            <a:r>
              <a:rPr lang="en-US" sz="4400" dirty="0" smtClean="0"/>
              <a:t/>
            </a:r>
            <a:br>
              <a:rPr lang="en-US" sz="4400" dirty="0" smtClean="0"/>
            </a:br>
            <a:r>
              <a:rPr lang="en-US" sz="2700" dirty="0" smtClean="0"/>
              <a:t/>
            </a:r>
            <a:br>
              <a:rPr lang="en-US" sz="2700" dirty="0" smtClean="0"/>
            </a:br>
            <a:endParaRPr lang="en-US" sz="2700" dirty="0"/>
          </a:p>
        </p:txBody>
      </p:sp>
      <p:sp>
        <p:nvSpPr>
          <p:cNvPr id="3" name="Content Placeholder 2"/>
          <p:cNvSpPr>
            <a:spLocks noGrp="1"/>
          </p:cNvSpPr>
          <p:nvPr>
            <p:ph idx="1"/>
          </p:nvPr>
        </p:nvSpPr>
        <p:spPr>
          <a:xfrm>
            <a:off x="1679331" y="2400300"/>
            <a:ext cx="9825281" cy="3780692"/>
          </a:xfrm>
        </p:spPr>
        <p:txBody>
          <a:bodyPr>
            <a:normAutofit/>
          </a:bodyPr>
          <a:lstStyle/>
          <a:p>
            <a:r>
              <a:rPr lang="en-US" sz="3200" dirty="0" smtClean="0"/>
              <a:t>A finding of no Active Efforts has no effect on IV-E funding.   </a:t>
            </a:r>
          </a:p>
          <a:p>
            <a:endParaRPr lang="en-US" sz="3200" dirty="0" smtClean="0"/>
          </a:p>
          <a:p>
            <a:r>
              <a:rPr lang="en-US" sz="3200" dirty="0" smtClean="0"/>
              <a:t>Can you find RE even if you didn’t find AE? </a:t>
            </a:r>
            <a:endParaRPr lang="en-US" sz="2400" dirty="0" smtClean="0"/>
          </a:p>
          <a:p>
            <a:pPr marL="457200" lvl="1" indent="0">
              <a:buNone/>
            </a:pPr>
            <a:endParaRPr lang="en-US" sz="3000" dirty="0" smtClean="0"/>
          </a:p>
        </p:txBody>
      </p:sp>
    </p:spTree>
    <p:extLst>
      <p:ext uri="{BB962C8B-B14F-4D97-AF65-F5344CB8AC3E}">
        <p14:creationId xmlns:p14="http://schemas.microsoft.com/office/powerpoint/2010/main" val="130349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269" y="624110"/>
            <a:ext cx="8528539" cy="1280890"/>
          </a:xfrm>
        </p:spPr>
        <p:txBody>
          <a:bodyPr>
            <a:normAutofit/>
          </a:bodyPr>
          <a:lstStyle/>
          <a:p>
            <a:r>
              <a:rPr lang="en-US" sz="5400" dirty="0" smtClean="0"/>
              <a:t>Active vs Reasonable </a:t>
            </a:r>
            <a:endParaRPr lang="en-US" sz="5400" dirty="0"/>
          </a:p>
        </p:txBody>
      </p:sp>
      <p:sp>
        <p:nvSpPr>
          <p:cNvPr id="3" name="Content Placeholder 2"/>
          <p:cNvSpPr>
            <a:spLocks noGrp="1"/>
          </p:cNvSpPr>
          <p:nvPr>
            <p:ph idx="1"/>
          </p:nvPr>
        </p:nvSpPr>
        <p:spPr>
          <a:xfrm>
            <a:off x="2077278" y="2133600"/>
            <a:ext cx="9427334" cy="3777622"/>
          </a:xfrm>
        </p:spPr>
        <p:txBody>
          <a:bodyPr>
            <a:normAutofit/>
          </a:bodyPr>
          <a:lstStyle/>
          <a:p>
            <a:pPr marL="0" indent="0">
              <a:buNone/>
            </a:pPr>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49" y="1905000"/>
            <a:ext cx="10891994" cy="3880338"/>
          </a:xfrm>
          <a:prstGeom prst="rect">
            <a:avLst/>
          </a:prstGeom>
        </p:spPr>
      </p:pic>
    </p:spTree>
    <p:extLst>
      <p:ext uri="{BB962C8B-B14F-4D97-AF65-F5344CB8AC3E}">
        <p14:creationId xmlns:p14="http://schemas.microsoft.com/office/powerpoint/2010/main" val="386239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50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96" y="3120888"/>
            <a:ext cx="10311917" cy="1391478"/>
          </a:xfrm>
        </p:spPr>
        <p:txBody>
          <a:bodyPr>
            <a:normAutofit fontScale="90000"/>
          </a:bodyPr>
          <a:lstStyle/>
          <a:p>
            <a:pPr algn="ctr"/>
            <a:r>
              <a:rPr lang="en-US" sz="6000" dirty="0" smtClean="0"/>
              <a:t>Closing and Questions</a:t>
            </a:r>
            <a:r>
              <a:rPr lang="en-US" sz="4400" dirty="0" smtClean="0"/>
              <a:t/>
            </a:r>
            <a:br>
              <a:rPr lang="en-US" sz="4400" dirty="0" smtClean="0"/>
            </a:br>
            <a:r>
              <a:rPr lang="en-US" sz="2700" dirty="0" smtClean="0"/>
              <a:t/>
            </a:r>
            <a:br>
              <a:rPr lang="en-US" sz="2700" dirty="0" smtClean="0"/>
            </a:br>
            <a:endParaRPr lang="en-US" sz="2700" dirty="0"/>
          </a:p>
        </p:txBody>
      </p:sp>
    </p:spTree>
    <p:extLst>
      <p:ext uri="{BB962C8B-B14F-4D97-AF65-F5344CB8AC3E}">
        <p14:creationId xmlns:p14="http://schemas.microsoft.com/office/powerpoint/2010/main" val="897926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423" y="624110"/>
            <a:ext cx="8559189" cy="1280890"/>
          </a:xfrm>
        </p:spPr>
        <p:txBody>
          <a:bodyPr>
            <a:normAutofit/>
          </a:bodyPr>
          <a:lstStyle/>
          <a:p>
            <a:r>
              <a:rPr lang="en-US" sz="5400" dirty="0" smtClean="0"/>
              <a:t>Look Familiar?</a:t>
            </a:r>
            <a:endParaRPr lang="en-US" sz="5400" dirty="0"/>
          </a:p>
        </p:txBody>
      </p:sp>
      <p:sp>
        <p:nvSpPr>
          <p:cNvPr id="3" name="Content Placeholder 2"/>
          <p:cNvSpPr>
            <a:spLocks noGrp="1"/>
          </p:cNvSpPr>
          <p:nvPr>
            <p:ph idx="1"/>
          </p:nvPr>
        </p:nvSpPr>
        <p:spPr>
          <a:xfrm>
            <a:off x="2077278" y="2133600"/>
            <a:ext cx="9427334" cy="3777622"/>
          </a:xfrm>
        </p:spPr>
        <p:txBody>
          <a:bodyPr>
            <a:normAutofit/>
          </a:bodyPr>
          <a:lstStyle/>
          <a:p>
            <a:pPr marL="0" indent="0">
              <a:buNone/>
            </a:pPr>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562" y="2133600"/>
            <a:ext cx="9674605" cy="3867883"/>
          </a:xfrm>
          <a:prstGeom prst="rect">
            <a:avLst/>
          </a:prstGeom>
        </p:spPr>
      </p:pic>
    </p:spTree>
    <p:extLst>
      <p:ext uri="{BB962C8B-B14F-4D97-AF65-F5344CB8AC3E}">
        <p14:creationId xmlns:p14="http://schemas.microsoft.com/office/powerpoint/2010/main" val="375526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50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423" y="624110"/>
            <a:ext cx="8559189" cy="1280890"/>
          </a:xfrm>
        </p:spPr>
        <p:txBody>
          <a:bodyPr>
            <a:normAutofit/>
          </a:bodyPr>
          <a:lstStyle/>
          <a:p>
            <a:r>
              <a:rPr lang="en-US" sz="5400" dirty="0" smtClean="0"/>
              <a:t>Look Familiar?</a:t>
            </a:r>
            <a:endParaRPr lang="en-US" sz="5400" dirty="0"/>
          </a:p>
        </p:txBody>
      </p:sp>
      <p:sp>
        <p:nvSpPr>
          <p:cNvPr id="3" name="Content Placeholder 2"/>
          <p:cNvSpPr>
            <a:spLocks noGrp="1"/>
          </p:cNvSpPr>
          <p:nvPr>
            <p:ph idx="1"/>
          </p:nvPr>
        </p:nvSpPr>
        <p:spPr>
          <a:xfrm>
            <a:off x="2077278" y="2133600"/>
            <a:ext cx="9427334" cy="3777622"/>
          </a:xfrm>
        </p:spPr>
        <p:txBody>
          <a:bodyPr>
            <a:normAutofit/>
          </a:bodyPr>
          <a:lstStyle/>
          <a:p>
            <a:pPr marL="0" indent="0">
              <a:buNone/>
            </a:pP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947" y="1551843"/>
            <a:ext cx="9572625" cy="5143500"/>
          </a:xfrm>
          <a:prstGeom prst="rect">
            <a:avLst/>
          </a:prstGeom>
        </p:spPr>
      </p:pic>
    </p:spTree>
    <p:extLst>
      <p:ext uri="{BB962C8B-B14F-4D97-AF65-F5344CB8AC3E}">
        <p14:creationId xmlns:p14="http://schemas.microsoft.com/office/powerpoint/2010/main" val="59689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50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think findings of No Reasonable Efforts are so rare?</a:t>
            </a:r>
            <a:endParaRPr lang="en-US" dirty="0"/>
          </a:p>
        </p:txBody>
      </p:sp>
      <p:sp>
        <p:nvSpPr>
          <p:cNvPr id="3" name="Content Placeholder 2"/>
          <p:cNvSpPr>
            <a:spLocks noGrp="1"/>
          </p:cNvSpPr>
          <p:nvPr>
            <p:ph idx="1"/>
          </p:nvPr>
        </p:nvSpPr>
        <p:spPr/>
        <p:txBody>
          <a:bodyPr/>
          <a:lstStyle/>
          <a:p>
            <a:r>
              <a:rPr lang="en-US" dirty="0" smtClean="0"/>
              <a:t>The Department does a good job.</a:t>
            </a:r>
          </a:p>
          <a:p>
            <a:r>
              <a:rPr lang="en-US" dirty="0" smtClean="0"/>
              <a:t>The attorneys don’t raise the issue.</a:t>
            </a:r>
          </a:p>
          <a:p>
            <a:r>
              <a:rPr lang="en-US" dirty="0" smtClean="0"/>
              <a:t>Can I even raise the issue of RE if no one brings it up?</a:t>
            </a:r>
          </a:p>
          <a:p>
            <a:r>
              <a:rPr lang="en-US" dirty="0" smtClean="0"/>
              <a:t>A finding of No RE means no IV-E money for the Department and they are short of funds as it is.</a:t>
            </a:r>
          </a:p>
          <a:p>
            <a:r>
              <a:rPr lang="en-US" dirty="0" smtClean="0"/>
              <a:t>The Department is short-staffed doing the best they can.</a:t>
            </a:r>
          </a:p>
          <a:p>
            <a:r>
              <a:rPr lang="en-US" dirty="0" smtClean="0"/>
              <a:t>The social workers are nice people and we all work as a team.  I don’t want anyone to be afraid to come to court because …..</a:t>
            </a:r>
            <a:endParaRPr lang="en-US" dirty="0"/>
          </a:p>
        </p:txBody>
      </p:sp>
    </p:spTree>
    <p:extLst>
      <p:ext uri="{BB962C8B-B14F-4D97-AF65-F5344CB8AC3E}">
        <p14:creationId xmlns:p14="http://schemas.microsoft.com/office/powerpoint/2010/main" val="265110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24110"/>
            <a:ext cx="8075612" cy="1280890"/>
          </a:xfrm>
        </p:spPr>
        <p:txBody>
          <a:bodyPr>
            <a:normAutofit/>
          </a:bodyPr>
          <a:lstStyle/>
          <a:p>
            <a:endParaRPr lang="en-US" sz="4400" dirty="0"/>
          </a:p>
        </p:txBody>
      </p:sp>
      <p:sp>
        <p:nvSpPr>
          <p:cNvPr id="3" name="Content Placeholder 2"/>
          <p:cNvSpPr>
            <a:spLocks noGrp="1"/>
          </p:cNvSpPr>
          <p:nvPr>
            <p:ph idx="1"/>
          </p:nvPr>
        </p:nvSpPr>
        <p:spPr>
          <a:xfrm>
            <a:off x="2077278" y="2133600"/>
            <a:ext cx="9427334" cy="3777622"/>
          </a:xfrm>
        </p:spPr>
        <p:txBody>
          <a:bodyPr>
            <a:normAutofit/>
          </a:bodyPr>
          <a:lstStyle/>
          <a:p>
            <a:pPr marL="0" indent="0">
              <a:buNone/>
            </a:pPr>
            <a:endParaRPr lang="en-US" dirty="0" smtClean="0"/>
          </a:p>
          <a:p>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160" y="-89647"/>
            <a:ext cx="12746274" cy="6947647"/>
          </a:xfrm>
          <a:prstGeom prst="rect">
            <a:avLst/>
          </a:prstGeom>
        </p:spPr>
      </p:pic>
      <p:pic>
        <p:nvPicPr>
          <p:cNvPr id="4" name="NNNNNobody expect the Spanish Inquisi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676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Reasonable Efforts</a:t>
            </a:r>
            <a:endParaRPr lang="en-US" sz="6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326481"/>
              </p:ext>
            </p:extLst>
          </p:nvPr>
        </p:nvGraphicFramePr>
        <p:xfrm>
          <a:off x="2589212" y="2133600"/>
          <a:ext cx="8915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7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183" y="624110"/>
            <a:ext cx="9377429" cy="1280890"/>
          </a:xfrm>
        </p:spPr>
        <p:txBody>
          <a:bodyPr>
            <a:normAutofit/>
          </a:bodyPr>
          <a:lstStyle/>
          <a:p>
            <a:r>
              <a:rPr lang="en-US" sz="5400" dirty="0" smtClean="0"/>
              <a:t>WHY SHOULD I CARE?</a:t>
            </a:r>
            <a:endParaRPr lang="en-US" sz="5400" dirty="0"/>
          </a:p>
        </p:txBody>
      </p:sp>
      <p:sp>
        <p:nvSpPr>
          <p:cNvPr id="3" name="Content Placeholder 2"/>
          <p:cNvSpPr>
            <a:spLocks noGrp="1"/>
          </p:cNvSpPr>
          <p:nvPr>
            <p:ph idx="1"/>
          </p:nvPr>
        </p:nvSpPr>
        <p:spPr>
          <a:xfrm>
            <a:off x="2127183" y="2133600"/>
            <a:ext cx="9377429" cy="3777622"/>
          </a:xfrm>
        </p:spPr>
        <p:txBody>
          <a:bodyPr>
            <a:normAutofit lnSpcReduction="10000"/>
          </a:bodyPr>
          <a:lstStyle/>
          <a:p>
            <a:r>
              <a:rPr lang="en-US" sz="3200" dirty="0" smtClean="0"/>
              <a:t>RE are required by State and Federal Law                      </a:t>
            </a:r>
            <a:r>
              <a:rPr lang="en-US" sz="2000" dirty="0" smtClean="0"/>
              <a:t>(you know, that whole oath of office thingy)</a:t>
            </a:r>
          </a:p>
          <a:p>
            <a:r>
              <a:rPr lang="en-US" sz="3200" dirty="0" smtClean="0"/>
              <a:t>RE are a great companion to the Safety Guide analysis</a:t>
            </a:r>
          </a:p>
          <a:p>
            <a:r>
              <a:rPr lang="en-US" sz="3200" dirty="0" smtClean="0"/>
              <a:t>Money</a:t>
            </a:r>
          </a:p>
          <a:p>
            <a:r>
              <a:rPr lang="en-US" sz="3200" dirty="0"/>
              <a:t>B</a:t>
            </a:r>
            <a:r>
              <a:rPr lang="en-US" sz="3200" dirty="0" smtClean="0"/>
              <a:t>ehavioral reinforcement</a:t>
            </a:r>
          </a:p>
          <a:p>
            <a:r>
              <a:rPr lang="en-US" sz="3200" dirty="0"/>
              <a:t>L</a:t>
            </a:r>
            <a:r>
              <a:rPr lang="en-US" sz="3200" dirty="0" smtClean="0"/>
              <a:t>everage</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9416" y="3554893"/>
            <a:ext cx="3066291" cy="3066291"/>
          </a:xfrm>
          <a:prstGeom prst="rect">
            <a:avLst/>
          </a:prstGeom>
        </p:spPr>
      </p:pic>
    </p:spTree>
    <p:extLst>
      <p:ext uri="{BB962C8B-B14F-4D97-AF65-F5344CB8AC3E}">
        <p14:creationId xmlns:p14="http://schemas.microsoft.com/office/powerpoint/2010/main" val="69618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278" y="624110"/>
            <a:ext cx="9427334" cy="1280890"/>
          </a:xfrm>
        </p:spPr>
        <p:txBody>
          <a:bodyPr>
            <a:normAutofit/>
          </a:bodyPr>
          <a:lstStyle/>
          <a:p>
            <a:r>
              <a:rPr lang="en-US" sz="5400" dirty="0" smtClean="0"/>
              <a:t>WHY SHOULD I CARE?</a:t>
            </a:r>
            <a:endParaRPr lang="en-US" sz="5400" dirty="0"/>
          </a:p>
        </p:txBody>
      </p:sp>
      <p:sp>
        <p:nvSpPr>
          <p:cNvPr id="3" name="Content Placeholder 2"/>
          <p:cNvSpPr>
            <a:spLocks noGrp="1"/>
          </p:cNvSpPr>
          <p:nvPr>
            <p:ph idx="1"/>
          </p:nvPr>
        </p:nvSpPr>
        <p:spPr>
          <a:xfrm>
            <a:off x="2077278" y="2133600"/>
            <a:ext cx="9427334" cy="3777622"/>
          </a:xfrm>
        </p:spPr>
        <p:txBody>
          <a:bodyPr>
            <a:normAutofit fontScale="85000" lnSpcReduction="10000"/>
          </a:bodyPr>
          <a:lstStyle/>
          <a:p>
            <a:r>
              <a:rPr lang="en-US" sz="3200" dirty="0" smtClean="0"/>
              <a:t>The responsibility is meant to ensure that the child welfare system is functioning on behalf of children and families in the way that it was designed to function.  To that end, among other things, juvenile court judges must evaluate the quantity and quality of services provided to children and families at multiple stages of the process.  That evaluation manifests itself through what are called reasonable efforts. 	</a:t>
            </a:r>
          </a:p>
          <a:p>
            <a:pPr lvl="2"/>
            <a:r>
              <a:rPr lang="en-US" dirty="0" smtClean="0"/>
              <a:t>Judge Michael Nash in his Foreword to </a:t>
            </a:r>
            <a:r>
              <a:rPr lang="en-US" i="1" dirty="0" smtClean="0"/>
              <a:t>Reasonable Efforts, A Judicial Perspective</a:t>
            </a:r>
            <a:r>
              <a:rPr lang="en-US" dirty="0" smtClean="0"/>
              <a:t> by Judge Leonard Edwards.</a:t>
            </a:r>
          </a:p>
          <a:p>
            <a:endParaRPr lang="en-US" dirty="0"/>
          </a:p>
        </p:txBody>
      </p:sp>
    </p:spTree>
    <p:extLst>
      <p:ext uri="{BB962C8B-B14F-4D97-AF65-F5344CB8AC3E}">
        <p14:creationId xmlns:p14="http://schemas.microsoft.com/office/powerpoint/2010/main" val="34807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5199</TotalTime>
  <Words>1390</Words>
  <Application>Microsoft Office PowerPoint</Application>
  <PresentationFormat>Widescreen</PresentationFormat>
  <Paragraphs>159</Paragraphs>
  <Slides>27</Slides>
  <Notes>23</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Wisp</vt:lpstr>
      <vt:lpstr>Reasonable Efforts</vt:lpstr>
      <vt:lpstr>Look Familiar?</vt:lpstr>
      <vt:lpstr>Look Familiar?</vt:lpstr>
      <vt:lpstr>Look Familiar?</vt:lpstr>
      <vt:lpstr>Why do you think findings of No Reasonable Efforts are so rare?</vt:lpstr>
      <vt:lpstr>PowerPoint Presentation</vt:lpstr>
      <vt:lpstr>Reasonable Efforts</vt:lpstr>
      <vt:lpstr>WHY SHOULD I CARE?</vt:lpstr>
      <vt:lpstr>WHY SHOULD I CARE?</vt:lpstr>
      <vt:lpstr>Reasonable Efforts</vt:lpstr>
      <vt:lpstr>History  Welcome to the Land of Acronyms</vt:lpstr>
      <vt:lpstr>What are RE?  </vt:lpstr>
      <vt:lpstr>When are RE required?  </vt:lpstr>
      <vt:lpstr>When are RE NOT required?  </vt:lpstr>
      <vt:lpstr>When are RE NOT required?  </vt:lpstr>
      <vt:lpstr>RE in practice When are RE findings timely?  </vt:lpstr>
      <vt:lpstr>RE in practice Using the Safety Guide as a roadmap </vt:lpstr>
      <vt:lpstr>RE in practice Using the Safety Guide as a roadmap  </vt:lpstr>
      <vt:lpstr>RE in practice Using the Safety Guide as a roadmap  </vt:lpstr>
      <vt:lpstr>RE in practice  </vt:lpstr>
      <vt:lpstr>RE in practice Preserving your decision</vt:lpstr>
      <vt:lpstr>RE in practice Preserving your decision</vt:lpstr>
      <vt:lpstr>RE in practice What happens if I find no RE?</vt:lpstr>
      <vt:lpstr>Everybody’s always pickin’ on me!  </vt:lpstr>
      <vt:lpstr>RE and ICWA  </vt:lpstr>
      <vt:lpstr>Active vs Reasonable </vt:lpstr>
      <vt:lpstr>Closing and Questions  </vt:lpstr>
    </vt:vector>
  </TitlesOfParts>
  <Company>Mason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Reasonable Efforts</dc:title>
  <dc:creator>Monty Cobb</dc:creator>
  <cp:lastModifiedBy>Monty Cobb</cp:lastModifiedBy>
  <cp:revision>56</cp:revision>
  <dcterms:created xsi:type="dcterms:W3CDTF">2020-01-27T23:30:41Z</dcterms:created>
  <dcterms:modified xsi:type="dcterms:W3CDTF">2020-02-21T19:00:28Z</dcterms:modified>
</cp:coreProperties>
</file>