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Override1.xml" ContentType="application/vnd.openxmlformats-officedocument.themeOverride+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5897" r:id="rId1"/>
  </p:sldMasterIdLst>
  <p:notesMasterIdLst>
    <p:notesMasterId r:id="rId29"/>
  </p:notesMasterIdLst>
  <p:handoutMasterIdLst>
    <p:handoutMasterId r:id="rId30"/>
  </p:handoutMasterIdLst>
  <p:sldIdLst>
    <p:sldId id="258" r:id="rId2"/>
    <p:sldId id="288" r:id="rId3"/>
    <p:sldId id="295" r:id="rId4"/>
    <p:sldId id="312" r:id="rId5"/>
    <p:sldId id="285" r:id="rId6"/>
    <p:sldId id="323" r:id="rId7"/>
    <p:sldId id="324" r:id="rId8"/>
    <p:sldId id="326" r:id="rId9"/>
    <p:sldId id="341" r:id="rId10"/>
    <p:sldId id="335" r:id="rId11"/>
    <p:sldId id="346" r:id="rId12"/>
    <p:sldId id="329" r:id="rId13"/>
    <p:sldId id="340" r:id="rId14"/>
    <p:sldId id="342" r:id="rId15"/>
    <p:sldId id="330" r:id="rId16"/>
    <p:sldId id="327" r:id="rId17"/>
    <p:sldId id="336" r:id="rId18"/>
    <p:sldId id="331" r:id="rId19"/>
    <p:sldId id="328" r:id="rId20"/>
    <p:sldId id="337" r:id="rId21"/>
    <p:sldId id="345" r:id="rId22"/>
    <p:sldId id="333" r:id="rId23"/>
    <p:sldId id="344" r:id="rId24"/>
    <p:sldId id="343" r:id="rId25"/>
    <p:sldId id="332" r:id="rId26"/>
    <p:sldId id="347" r:id="rId27"/>
    <p:sldId id="262" r:id="rId28"/>
  </p:sldIdLst>
  <p:sldSz cx="9144000" cy="6858000" type="screen4x3"/>
  <p:notesSz cx="6858000" cy="9296400"/>
  <p:defaultTextStyle>
    <a:defPPr>
      <a:defRPr lang="en-US"/>
    </a:defPPr>
    <a:lvl1pPr algn="l" rtl="0" eaLnBrk="0" fontAlgn="base" hangingPunct="0">
      <a:spcBef>
        <a:spcPct val="0"/>
      </a:spcBef>
      <a:spcAft>
        <a:spcPct val="0"/>
      </a:spcAft>
      <a:defRPr kern="1200">
        <a:solidFill>
          <a:schemeClr val="tx1"/>
        </a:solidFill>
        <a:latin typeface="Arial" charset="0"/>
        <a:ea typeface="ＭＳ Ｐゴシック" pitchFamily="34" charset="-128"/>
        <a:cs typeface="+mn-cs"/>
      </a:defRPr>
    </a:lvl1pPr>
    <a:lvl2pPr marL="457200" algn="l" rtl="0" eaLnBrk="0" fontAlgn="base" hangingPunct="0">
      <a:spcBef>
        <a:spcPct val="0"/>
      </a:spcBef>
      <a:spcAft>
        <a:spcPct val="0"/>
      </a:spcAft>
      <a:defRPr kern="1200">
        <a:solidFill>
          <a:schemeClr val="tx1"/>
        </a:solidFill>
        <a:latin typeface="Arial" charset="0"/>
        <a:ea typeface="ＭＳ Ｐゴシック" pitchFamily="34" charset="-128"/>
        <a:cs typeface="+mn-cs"/>
      </a:defRPr>
    </a:lvl2pPr>
    <a:lvl3pPr marL="914400" algn="l" rtl="0" eaLnBrk="0" fontAlgn="base" hangingPunct="0">
      <a:spcBef>
        <a:spcPct val="0"/>
      </a:spcBef>
      <a:spcAft>
        <a:spcPct val="0"/>
      </a:spcAft>
      <a:defRPr kern="1200">
        <a:solidFill>
          <a:schemeClr val="tx1"/>
        </a:solidFill>
        <a:latin typeface="Arial" charset="0"/>
        <a:ea typeface="ＭＳ Ｐゴシック" pitchFamily="34" charset="-128"/>
        <a:cs typeface="+mn-cs"/>
      </a:defRPr>
    </a:lvl3pPr>
    <a:lvl4pPr marL="1371600" algn="l" rtl="0" eaLnBrk="0" fontAlgn="base" hangingPunct="0">
      <a:spcBef>
        <a:spcPct val="0"/>
      </a:spcBef>
      <a:spcAft>
        <a:spcPct val="0"/>
      </a:spcAft>
      <a:defRPr kern="1200">
        <a:solidFill>
          <a:schemeClr val="tx1"/>
        </a:solidFill>
        <a:latin typeface="Arial" charset="0"/>
        <a:ea typeface="ＭＳ Ｐゴシック" pitchFamily="34" charset="-128"/>
        <a:cs typeface="+mn-cs"/>
      </a:defRPr>
    </a:lvl4pPr>
    <a:lvl5pPr marL="1828800" algn="l" rtl="0" eaLnBrk="0" fontAlgn="base" hangingPunct="0">
      <a:spcBef>
        <a:spcPct val="0"/>
      </a:spcBef>
      <a:spcAft>
        <a:spcPct val="0"/>
      </a:spcAft>
      <a:defRPr kern="1200">
        <a:solidFill>
          <a:schemeClr val="tx1"/>
        </a:solidFill>
        <a:latin typeface="Arial" charset="0"/>
        <a:ea typeface="ＭＳ Ｐゴシック" pitchFamily="34" charset="-128"/>
        <a:cs typeface="+mn-cs"/>
      </a:defRPr>
    </a:lvl5pPr>
    <a:lvl6pPr marL="2286000" algn="l" defTabSz="914400" rtl="0" eaLnBrk="1" latinLnBrk="0" hangingPunct="1">
      <a:defRPr kern="1200">
        <a:solidFill>
          <a:schemeClr val="tx1"/>
        </a:solidFill>
        <a:latin typeface="Arial" charset="0"/>
        <a:ea typeface="ＭＳ Ｐゴシック" pitchFamily="34" charset="-128"/>
        <a:cs typeface="+mn-cs"/>
      </a:defRPr>
    </a:lvl6pPr>
    <a:lvl7pPr marL="2743200" algn="l" defTabSz="914400" rtl="0" eaLnBrk="1" latinLnBrk="0" hangingPunct="1">
      <a:defRPr kern="1200">
        <a:solidFill>
          <a:schemeClr val="tx1"/>
        </a:solidFill>
        <a:latin typeface="Arial" charset="0"/>
        <a:ea typeface="ＭＳ Ｐゴシック" pitchFamily="34" charset="-128"/>
        <a:cs typeface="+mn-cs"/>
      </a:defRPr>
    </a:lvl7pPr>
    <a:lvl8pPr marL="3200400" algn="l" defTabSz="914400" rtl="0" eaLnBrk="1" latinLnBrk="0" hangingPunct="1">
      <a:defRPr kern="1200">
        <a:solidFill>
          <a:schemeClr val="tx1"/>
        </a:solidFill>
        <a:latin typeface="Arial" charset="0"/>
        <a:ea typeface="ＭＳ Ｐゴシック" pitchFamily="34" charset="-128"/>
        <a:cs typeface="+mn-cs"/>
      </a:defRPr>
    </a:lvl8pPr>
    <a:lvl9pPr marL="3657600" algn="l" defTabSz="914400" rtl="0" eaLnBrk="1" latinLnBrk="0" hangingPunct="1">
      <a:defRPr kern="1200">
        <a:solidFill>
          <a:schemeClr val="tx1"/>
        </a:solidFill>
        <a:latin typeface="Arial" charset="0"/>
        <a:ea typeface="ＭＳ Ｐゴシック" pitchFamily="34" charset="-128"/>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928">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a:srgbClr val="F3F7BF"/>
    <a:srgbClr val="3366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60754" autoAdjust="0"/>
  </p:normalViewPr>
  <p:slideViewPr>
    <p:cSldViewPr>
      <p:cViewPr varScale="1">
        <p:scale>
          <a:sx n="67" d="100"/>
          <a:sy n="67" d="100"/>
        </p:scale>
        <p:origin x="2268" y="6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11682"/>
    </p:cViewPr>
  </p:sorterViewPr>
  <p:notesViewPr>
    <p:cSldViewPr>
      <p:cViewPr varScale="1">
        <p:scale>
          <a:sx n="38" d="100"/>
          <a:sy n="38" d="100"/>
        </p:scale>
        <p:origin x="-1493" y="-82"/>
      </p:cViewPr>
      <p:guideLst>
        <p:guide orient="horz" pos="2928"/>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3970" name="Rectangle 2"/>
          <p:cNvSpPr>
            <a:spLocks noGrp="1" noChangeArrowheads="1"/>
          </p:cNvSpPr>
          <p:nvPr>
            <p:ph type="hdr" sz="quarter"/>
          </p:nvPr>
        </p:nvSpPr>
        <p:spPr bwMode="auto">
          <a:xfrm>
            <a:off x="0" y="0"/>
            <a:ext cx="2971697" cy="464503"/>
          </a:xfrm>
          <a:prstGeom prst="rect">
            <a:avLst/>
          </a:prstGeom>
          <a:noFill/>
          <a:ln w="9525">
            <a:noFill/>
            <a:miter lim="800000"/>
            <a:headEnd/>
            <a:tailEnd/>
          </a:ln>
          <a:effectLst/>
        </p:spPr>
        <p:txBody>
          <a:bodyPr vert="horz" wrap="square" lIns="92303" tIns="46151" rIns="92303" bIns="46151" numCol="1" anchor="t" anchorCtr="0" compatLnSpc="1">
            <a:prstTxWarp prst="textNoShape">
              <a:avLst/>
            </a:prstTxWarp>
          </a:bodyPr>
          <a:lstStyle>
            <a:lvl1pPr eaLnBrk="1" hangingPunct="1">
              <a:defRPr sz="1200" smtClean="0"/>
            </a:lvl1pPr>
          </a:lstStyle>
          <a:p>
            <a:pPr>
              <a:defRPr/>
            </a:pPr>
            <a:endParaRPr lang="en-US"/>
          </a:p>
        </p:txBody>
      </p:sp>
      <p:sp>
        <p:nvSpPr>
          <p:cNvPr id="83971" name="Rectangle 3"/>
          <p:cNvSpPr>
            <a:spLocks noGrp="1" noChangeArrowheads="1"/>
          </p:cNvSpPr>
          <p:nvPr>
            <p:ph type="dt" sz="quarter" idx="1"/>
          </p:nvPr>
        </p:nvSpPr>
        <p:spPr bwMode="auto">
          <a:xfrm>
            <a:off x="3884753" y="0"/>
            <a:ext cx="2971697" cy="464503"/>
          </a:xfrm>
          <a:prstGeom prst="rect">
            <a:avLst/>
          </a:prstGeom>
          <a:noFill/>
          <a:ln w="9525">
            <a:noFill/>
            <a:miter lim="800000"/>
            <a:headEnd/>
            <a:tailEnd/>
          </a:ln>
          <a:effectLst/>
        </p:spPr>
        <p:txBody>
          <a:bodyPr vert="horz" wrap="square" lIns="92303" tIns="46151" rIns="92303" bIns="46151" numCol="1" anchor="t" anchorCtr="0" compatLnSpc="1">
            <a:prstTxWarp prst="textNoShape">
              <a:avLst/>
            </a:prstTxWarp>
          </a:bodyPr>
          <a:lstStyle>
            <a:lvl1pPr algn="r" eaLnBrk="1" hangingPunct="1">
              <a:defRPr sz="1200" smtClean="0"/>
            </a:lvl1pPr>
          </a:lstStyle>
          <a:p>
            <a:pPr>
              <a:defRPr/>
            </a:pPr>
            <a:endParaRPr lang="en-US"/>
          </a:p>
        </p:txBody>
      </p:sp>
      <p:sp>
        <p:nvSpPr>
          <p:cNvPr id="83972" name="Rectangle 4"/>
          <p:cNvSpPr>
            <a:spLocks noGrp="1" noChangeArrowheads="1"/>
          </p:cNvSpPr>
          <p:nvPr>
            <p:ph type="ftr" sz="quarter" idx="2"/>
          </p:nvPr>
        </p:nvSpPr>
        <p:spPr bwMode="auto">
          <a:xfrm>
            <a:off x="0" y="8830314"/>
            <a:ext cx="2971697" cy="464503"/>
          </a:xfrm>
          <a:prstGeom prst="rect">
            <a:avLst/>
          </a:prstGeom>
          <a:noFill/>
          <a:ln w="9525">
            <a:noFill/>
            <a:miter lim="800000"/>
            <a:headEnd/>
            <a:tailEnd/>
          </a:ln>
          <a:effectLst/>
        </p:spPr>
        <p:txBody>
          <a:bodyPr vert="horz" wrap="square" lIns="92303" tIns="46151" rIns="92303" bIns="46151" numCol="1" anchor="b" anchorCtr="0" compatLnSpc="1">
            <a:prstTxWarp prst="textNoShape">
              <a:avLst/>
            </a:prstTxWarp>
          </a:bodyPr>
          <a:lstStyle>
            <a:lvl1pPr eaLnBrk="1" hangingPunct="1">
              <a:defRPr sz="1200" smtClean="0"/>
            </a:lvl1pPr>
          </a:lstStyle>
          <a:p>
            <a:pPr>
              <a:defRPr/>
            </a:pPr>
            <a:endParaRPr lang="en-US"/>
          </a:p>
        </p:txBody>
      </p:sp>
      <p:sp>
        <p:nvSpPr>
          <p:cNvPr id="83973" name="Rectangle 5"/>
          <p:cNvSpPr>
            <a:spLocks noGrp="1" noChangeArrowheads="1"/>
          </p:cNvSpPr>
          <p:nvPr>
            <p:ph type="sldNum" sz="quarter" idx="3"/>
          </p:nvPr>
        </p:nvSpPr>
        <p:spPr bwMode="auto">
          <a:xfrm>
            <a:off x="3884753" y="8830314"/>
            <a:ext cx="2971697" cy="464503"/>
          </a:xfrm>
          <a:prstGeom prst="rect">
            <a:avLst/>
          </a:prstGeom>
          <a:noFill/>
          <a:ln w="9525">
            <a:noFill/>
            <a:miter lim="800000"/>
            <a:headEnd/>
            <a:tailEnd/>
          </a:ln>
          <a:effectLst/>
        </p:spPr>
        <p:txBody>
          <a:bodyPr vert="horz" wrap="square" lIns="92303" tIns="46151" rIns="92303" bIns="46151" numCol="1" anchor="b" anchorCtr="0" compatLnSpc="1">
            <a:prstTxWarp prst="textNoShape">
              <a:avLst/>
            </a:prstTxWarp>
          </a:bodyPr>
          <a:lstStyle>
            <a:lvl1pPr algn="r" eaLnBrk="1" hangingPunct="1">
              <a:defRPr sz="1200" smtClean="0"/>
            </a:lvl1pPr>
          </a:lstStyle>
          <a:p>
            <a:pPr>
              <a:defRPr/>
            </a:pPr>
            <a:fld id="{24FBEB63-3F37-4A46-B45D-DC323EA2438B}" type="slidenum">
              <a:rPr lang="en-US"/>
              <a:pPr>
                <a:defRPr/>
              </a:pPr>
              <a:t>‹#›</a:t>
            </a:fld>
            <a:endParaRPr lang="en-US"/>
          </a:p>
        </p:txBody>
      </p:sp>
    </p:spTree>
    <p:extLst>
      <p:ext uri="{BB962C8B-B14F-4D97-AF65-F5344CB8AC3E}">
        <p14:creationId xmlns:p14="http://schemas.microsoft.com/office/powerpoint/2010/main" val="411724499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8610" name="Rectangle 2"/>
          <p:cNvSpPr>
            <a:spLocks noGrp="1" noChangeArrowheads="1"/>
          </p:cNvSpPr>
          <p:nvPr>
            <p:ph type="hdr" sz="quarter"/>
          </p:nvPr>
        </p:nvSpPr>
        <p:spPr bwMode="auto">
          <a:xfrm>
            <a:off x="0" y="0"/>
            <a:ext cx="2971697" cy="464503"/>
          </a:xfrm>
          <a:prstGeom prst="rect">
            <a:avLst/>
          </a:prstGeom>
          <a:noFill/>
          <a:ln w="9525">
            <a:noFill/>
            <a:miter lim="800000"/>
            <a:headEnd/>
            <a:tailEnd/>
          </a:ln>
          <a:effectLst/>
        </p:spPr>
        <p:txBody>
          <a:bodyPr vert="horz" wrap="square" lIns="92303" tIns="46151" rIns="92303" bIns="46151" numCol="1" anchor="t" anchorCtr="0" compatLnSpc="1">
            <a:prstTxWarp prst="textNoShape">
              <a:avLst/>
            </a:prstTxWarp>
          </a:bodyPr>
          <a:lstStyle>
            <a:lvl1pPr eaLnBrk="1" hangingPunct="1">
              <a:defRPr sz="1200" smtClean="0"/>
            </a:lvl1pPr>
          </a:lstStyle>
          <a:p>
            <a:pPr>
              <a:defRPr/>
            </a:pPr>
            <a:endParaRPr lang="en-US"/>
          </a:p>
        </p:txBody>
      </p:sp>
      <p:sp>
        <p:nvSpPr>
          <p:cNvPr id="68611" name="Rectangle 3"/>
          <p:cNvSpPr>
            <a:spLocks noGrp="1" noChangeArrowheads="1"/>
          </p:cNvSpPr>
          <p:nvPr>
            <p:ph type="dt" idx="1"/>
          </p:nvPr>
        </p:nvSpPr>
        <p:spPr bwMode="auto">
          <a:xfrm>
            <a:off x="3884753" y="0"/>
            <a:ext cx="2971697" cy="464503"/>
          </a:xfrm>
          <a:prstGeom prst="rect">
            <a:avLst/>
          </a:prstGeom>
          <a:noFill/>
          <a:ln w="9525">
            <a:noFill/>
            <a:miter lim="800000"/>
            <a:headEnd/>
            <a:tailEnd/>
          </a:ln>
          <a:effectLst/>
        </p:spPr>
        <p:txBody>
          <a:bodyPr vert="horz" wrap="square" lIns="92303" tIns="46151" rIns="92303" bIns="46151" numCol="1" anchor="t" anchorCtr="0" compatLnSpc="1">
            <a:prstTxWarp prst="textNoShape">
              <a:avLst/>
            </a:prstTxWarp>
          </a:bodyPr>
          <a:lstStyle>
            <a:lvl1pPr algn="r" eaLnBrk="1" hangingPunct="1">
              <a:defRPr sz="1200" smtClean="0"/>
            </a:lvl1pPr>
          </a:lstStyle>
          <a:p>
            <a:pPr>
              <a:defRPr/>
            </a:pPr>
            <a:endParaRPr lang="en-US"/>
          </a:p>
        </p:txBody>
      </p:sp>
      <p:sp>
        <p:nvSpPr>
          <p:cNvPr id="30724" name="Rectangle 4"/>
          <p:cNvSpPr>
            <a:spLocks noGrp="1" noRot="1" noChangeAspect="1" noChangeArrowheads="1" noTextEdit="1"/>
          </p:cNvSpPr>
          <p:nvPr>
            <p:ph type="sldImg" idx="2"/>
          </p:nvPr>
        </p:nvSpPr>
        <p:spPr bwMode="auto">
          <a:xfrm>
            <a:off x="1104900" y="696913"/>
            <a:ext cx="4648200" cy="348615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8613" name="Rectangle 5"/>
          <p:cNvSpPr>
            <a:spLocks noGrp="1" noChangeArrowheads="1"/>
          </p:cNvSpPr>
          <p:nvPr>
            <p:ph type="body" sz="quarter" idx="3"/>
          </p:nvPr>
        </p:nvSpPr>
        <p:spPr bwMode="auto">
          <a:xfrm>
            <a:off x="685180" y="4415156"/>
            <a:ext cx="5487640" cy="4183697"/>
          </a:xfrm>
          <a:prstGeom prst="rect">
            <a:avLst/>
          </a:prstGeom>
          <a:noFill/>
          <a:ln w="9525">
            <a:noFill/>
            <a:miter lim="800000"/>
            <a:headEnd/>
            <a:tailEnd/>
          </a:ln>
          <a:effectLst/>
        </p:spPr>
        <p:txBody>
          <a:bodyPr vert="horz" wrap="square" lIns="92303" tIns="46151" rIns="92303" bIns="46151"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8614" name="Rectangle 6"/>
          <p:cNvSpPr>
            <a:spLocks noGrp="1" noChangeArrowheads="1"/>
          </p:cNvSpPr>
          <p:nvPr>
            <p:ph type="ftr" sz="quarter" idx="4"/>
          </p:nvPr>
        </p:nvSpPr>
        <p:spPr bwMode="auto">
          <a:xfrm>
            <a:off x="0" y="8830314"/>
            <a:ext cx="2971697" cy="464503"/>
          </a:xfrm>
          <a:prstGeom prst="rect">
            <a:avLst/>
          </a:prstGeom>
          <a:noFill/>
          <a:ln w="9525">
            <a:noFill/>
            <a:miter lim="800000"/>
            <a:headEnd/>
            <a:tailEnd/>
          </a:ln>
          <a:effectLst/>
        </p:spPr>
        <p:txBody>
          <a:bodyPr vert="horz" wrap="square" lIns="92303" tIns="46151" rIns="92303" bIns="46151" numCol="1" anchor="b" anchorCtr="0" compatLnSpc="1">
            <a:prstTxWarp prst="textNoShape">
              <a:avLst/>
            </a:prstTxWarp>
          </a:bodyPr>
          <a:lstStyle>
            <a:lvl1pPr eaLnBrk="1" hangingPunct="1">
              <a:defRPr sz="1200" smtClean="0"/>
            </a:lvl1pPr>
          </a:lstStyle>
          <a:p>
            <a:pPr>
              <a:defRPr/>
            </a:pPr>
            <a:endParaRPr lang="en-US"/>
          </a:p>
        </p:txBody>
      </p:sp>
      <p:sp>
        <p:nvSpPr>
          <p:cNvPr id="68615" name="Rectangle 7"/>
          <p:cNvSpPr>
            <a:spLocks noGrp="1" noChangeArrowheads="1"/>
          </p:cNvSpPr>
          <p:nvPr>
            <p:ph type="sldNum" sz="quarter" idx="5"/>
          </p:nvPr>
        </p:nvSpPr>
        <p:spPr bwMode="auto">
          <a:xfrm>
            <a:off x="3884753" y="8830314"/>
            <a:ext cx="2971697" cy="464503"/>
          </a:xfrm>
          <a:prstGeom prst="rect">
            <a:avLst/>
          </a:prstGeom>
          <a:noFill/>
          <a:ln w="9525">
            <a:noFill/>
            <a:miter lim="800000"/>
            <a:headEnd/>
            <a:tailEnd/>
          </a:ln>
          <a:effectLst/>
        </p:spPr>
        <p:txBody>
          <a:bodyPr vert="horz" wrap="square" lIns="92303" tIns="46151" rIns="92303" bIns="46151" numCol="1" anchor="b" anchorCtr="0" compatLnSpc="1">
            <a:prstTxWarp prst="textNoShape">
              <a:avLst/>
            </a:prstTxWarp>
          </a:bodyPr>
          <a:lstStyle>
            <a:lvl1pPr algn="r" eaLnBrk="1" hangingPunct="1">
              <a:defRPr sz="1200" smtClean="0"/>
            </a:lvl1pPr>
          </a:lstStyle>
          <a:p>
            <a:pPr>
              <a:defRPr/>
            </a:pPr>
            <a:fld id="{A2A43BD2-88F5-43B0-BE55-6E6F55B54EAF}" type="slidenum">
              <a:rPr lang="en-US"/>
              <a:pPr>
                <a:defRPr/>
              </a:pPr>
              <a:t>‹#›</a:t>
            </a:fld>
            <a:endParaRPr lang="en-US"/>
          </a:p>
        </p:txBody>
      </p:sp>
    </p:spTree>
    <p:extLst>
      <p:ext uri="{BB962C8B-B14F-4D97-AF65-F5344CB8AC3E}">
        <p14:creationId xmlns:p14="http://schemas.microsoft.com/office/powerpoint/2010/main" val="3608585201"/>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ＭＳ Ｐゴシック" charset="0"/>
        <a:cs typeface="+mn-cs"/>
      </a:defRPr>
    </a:lvl1pPr>
    <a:lvl2pPr marL="457200" algn="l" rtl="0" eaLnBrk="0" fontAlgn="base" hangingPunct="0">
      <a:spcBef>
        <a:spcPct val="30000"/>
      </a:spcBef>
      <a:spcAft>
        <a:spcPct val="0"/>
      </a:spcAft>
      <a:defRPr sz="1200" kern="1200">
        <a:solidFill>
          <a:schemeClr val="tx1"/>
        </a:solidFill>
        <a:latin typeface="Arial" charset="0"/>
        <a:ea typeface="ＭＳ Ｐゴシック" charset="0"/>
        <a:cs typeface="+mn-cs"/>
      </a:defRPr>
    </a:lvl2pPr>
    <a:lvl3pPr marL="914400" algn="l" rtl="0" eaLnBrk="0" fontAlgn="base" hangingPunct="0">
      <a:spcBef>
        <a:spcPct val="30000"/>
      </a:spcBef>
      <a:spcAft>
        <a:spcPct val="0"/>
      </a:spcAft>
      <a:defRPr sz="1200" kern="1200">
        <a:solidFill>
          <a:schemeClr val="tx1"/>
        </a:solidFill>
        <a:latin typeface="Arial" charset="0"/>
        <a:ea typeface="ＭＳ Ｐゴシック" charset="0"/>
        <a:cs typeface="+mn-cs"/>
      </a:defRPr>
    </a:lvl3pPr>
    <a:lvl4pPr marL="1371600" algn="l" rtl="0" eaLnBrk="0" fontAlgn="base" hangingPunct="0">
      <a:spcBef>
        <a:spcPct val="30000"/>
      </a:spcBef>
      <a:spcAft>
        <a:spcPct val="0"/>
      </a:spcAft>
      <a:defRPr sz="1200" kern="1200">
        <a:solidFill>
          <a:schemeClr val="tx1"/>
        </a:solidFill>
        <a:latin typeface="Arial" charset="0"/>
        <a:ea typeface="ＭＳ Ｐゴシック" charset="0"/>
        <a:cs typeface="+mn-cs"/>
      </a:defRPr>
    </a:lvl4pPr>
    <a:lvl5pPr marL="1828800" algn="l" rtl="0" eaLnBrk="0" fontAlgn="base" hangingPunct="0">
      <a:spcBef>
        <a:spcPct val="30000"/>
      </a:spcBef>
      <a:spcAft>
        <a:spcPct val="0"/>
      </a:spcAft>
      <a:defRPr sz="1200" kern="1200">
        <a:solidFill>
          <a:schemeClr val="tx1"/>
        </a:solidFill>
        <a:latin typeface="Arial" charset="0"/>
        <a:ea typeface="ＭＳ Ｐゴシック" charset="0"/>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Gill Sans MT" pitchFamily="34" charset="0"/>
              </a:defRPr>
            </a:lvl1pPr>
            <a:lvl2pPr marL="749960" indent="-288445" eaLnBrk="0" hangingPunct="0">
              <a:defRPr>
                <a:solidFill>
                  <a:schemeClr val="tx1"/>
                </a:solidFill>
                <a:latin typeface="Gill Sans MT" pitchFamily="34" charset="0"/>
              </a:defRPr>
            </a:lvl2pPr>
            <a:lvl3pPr marL="1153785" indent="-230756" eaLnBrk="0" hangingPunct="0">
              <a:defRPr>
                <a:solidFill>
                  <a:schemeClr val="tx1"/>
                </a:solidFill>
                <a:latin typeface="Gill Sans MT" pitchFamily="34" charset="0"/>
              </a:defRPr>
            </a:lvl3pPr>
            <a:lvl4pPr marL="1615299" indent="-230756" eaLnBrk="0" hangingPunct="0">
              <a:defRPr>
                <a:solidFill>
                  <a:schemeClr val="tx1"/>
                </a:solidFill>
                <a:latin typeface="Gill Sans MT" pitchFamily="34" charset="0"/>
              </a:defRPr>
            </a:lvl4pPr>
            <a:lvl5pPr marL="2076811" indent="-230756" eaLnBrk="0" hangingPunct="0">
              <a:defRPr>
                <a:solidFill>
                  <a:schemeClr val="tx1"/>
                </a:solidFill>
                <a:latin typeface="Gill Sans MT" pitchFamily="34" charset="0"/>
              </a:defRPr>
            </a:lvl5pPr>
            <a:lvl6pPr marL="2538326" indent="-230756" eaLnBrk="0" fontAlgn="base" hangingPunct="0">
              <a:spcBef>
                <a:spcPct val="0"/>
              </a:spcBef>
              <a:spcAft>
                <a:spcPct val="0"/>
              </a:spcAft>
              <a:defRPr>
                <a:solidFill>
                  <a:schemeClr val="tx1"/>
                </a:solidFill>
                <a:latin typeface="Gill Sans MT" pitchFamily="34" charset="0"/>
              </a:defRPr>
            </a:lvl6pPr>
            <a:lvl7pPr marL="2999840" indent="-230756" eaLnBrk="0" fontAlgn="base" hangingPunct="0">
              <a:spcBef>
                <a:spcPct val="0"/>
              </a:spcBef>
              <a:spcAft>
                <a:spcPct val="0"/>
              </a:spcAft>
              <a:defRPr>
                <a:solidFill>
                  <a:schemeClr val="tx1"/>
                </a:solidFill>
                <a:latin typeface="Gill Sans MT" pitchFamily="34" charset="0"/>
              </a:defRPr>
            </a:lvl7pPr>
            <a:lvl8pPr marL="3461353" indent="-230756" eaLnBrk="0" fontAlgn="base" hangingPunct="0">
              <a:spcBef>
                <a:spcPct val="0"/>
              </a:spcBef>
              <a:spcAft>
                <a:spcPct val="0"/>
              </a:spcAft>
              <a:defRPr>
                <a:solidFill>
                  <a:schemeClr val="tx1"/>
                </a:solidFill>
                <a:latin typeface="Gill Sans MT" pitchFamily="34" charset="0"/>
              </a:defRPr>
            </a:lvl8pPr>
            <a:lvl9pPr marL="3922868" indent="-230756" eaLnBrk="0" fontAlgn="base" hangingPunct="0">
              <a:spcBef>
                <a:spcPct val="0"/>
              </a:spcBef>
              <a:spcAft>
                <a:spcPct val="0"/>
              </a:spcAft>
              <a:defRPr>
                <a:solidFill>
                  <a:schemeClr val="tx1"/>
                </a:solidFill>
                <a:latin typeface="Gill Sans MT" pitchFamily="34" charset="0"/>
              </a:defRPr>
            </a:lvl9pPr>
          </a:lstStyle>
          <a:p>
            <a:pPr eaLnBrk="1" hangingPunct="1"/>
            <a:fld id="{902F6D1B-EAB5-42DE-99C8-EA3B8409F1CA}" type="slidenum">
              <a:rPr lang="en-US">
                <a:latin typeface="Arial" charset="0"/>
              </a:rPr>
              <a:pPr eaLnBrk="1" hangingPunct="1"/>
              <a:t>1</a:t>
            </a:fld>
            <a:endParaRPr lang="en-US">
              <a:latin typeface="Arial" charset="0"/>
            </a:endParaRPr>
          </a:p>
        </p:txBody>
      </p:sp>
      <p:sp>
        <p:nvSpPr>
          <p:cNvPr id="10243" name="Rectangle 2"/>
          <p:cNvSpPr>
            <a:spLocks noGrp="1" noRot="1" noChangeAspect="1" noChangeArrowheads="1" noTextEdit="1"/>
          </p:cNvSpPr>
          <p:nvPr>
            <p:ph type="sldImg"/>
          </p:nvPr>
        </p:nvSpPr>
        <p:spPr>
          <a:ln/>
        </p:spPr>
      </p:sp>
      <p:sp>
        <p:nvSpPr>
          <p:cNvPr id="1024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u="sng" baseline="0" dirty="0"/>
              <a:t>Notice must include</a:t>
            </a:r>
            <a:r>
              <a:rPr lang="en-US" baseline="0" dirty="0"/>
              <a:t>: name of child, tribal affiliation if known, a copy of the petition, name of petitioner and </a:t>
            </a:r>
            <a:r>
              <a:rPr lang="en-US" baseline="0" dirty="0" err="1"/>
              <a:t>atty</a:t>
            </a:r>
            <a:r>
              <a:rPr lang="en-US" baseline="0" dirty="0"/>
              <a:t>, statement informing party of right to intervene, statement of RTC, statement that have 20 days to prepare, contact info for court, statement of right to request transfer, potential legal consequences of finding of dependency, statement of child’s right to confidentiality.</a:t>
            </a:r>
          </a:p>
          <a:p>
            <a:endParaRPr lang="en-US" baseline="0" dirty="0"/>
          </a:p>
          <a:p>
            <a:r>
              <a:rPr lang="en-US" baseline="0" dirty="0"/>
              <a:t>Notice contents must be clear and understandable!</a:t>
            </a:r>
          </a:p>
          <a:p>
            <a:endParaRPr lang="en-US" baseline="0" dirty="0"/>
          </a:p>
          <a:p>
            <a:endParaRPr lang="en-US" dirty="0"/>
          </a:p>
        </p:txBody>
      </p:sp>
      <p:sp>
        <p:nvSpPr>
          <p:cNvPr id="4" name="Slide Number Placeholder 3"/>
          <p:cNvSpPr>
            <a:spLocks noGrp="1"/>
          </p:cNvSpPr>
          <p:nvPr>
            <p:ph type="sldNum" sz="quarter" idx="10"/>
          </p:nvPr>
        </p:nvSpPr>
        <p:spPr/>
        <p:txBody>
          <a:bodyPr/>
          <a:lstStyle/>
          <a:p>
            <a:pPr>
              <a:defRPr/>
            </a:pPr>
            <a:fld id="{A2A43BD2-88F5-43B0-BE55-6E6F55B54EAF}" type="slidenum">
              <a:rPr lang="en-US" smtClean="0"/>
              <a:pPr>
                <a:defRPr/>
              </a:pPr>
              <a:t>12</a:t>
            </a:fld>
            <a:endParaRPr lang="en-US"/>
          </a:p>
        </p:txBody>
      </p:sp>
    </p:spTree>
    <p:extLst>
      <p:ext uri="{BB962C8B-B14F-4D97-AF65-F5344CB8AC3E}">
        <p14:creationId xmlns:p14="http://schemas.microsoft.com/office/powerpoint/2010/main" val="170814388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decisions that are made in full compliance with the ICWA provide the greatest assurance of finality</a:t>
            </a:r>
          </a:p>
        </p:txBody>
      </p:sp>
      <p:sp>
        <p:nvSpPr>
          <p:cNvPr id="4" name="Slide Number Placeholder 3"/>
          <p:cNvSpPr>
            <a:spLocks noGrp="1"/>
          </p:cNvSpPr>
          <p:nvPr>
            <p:ph type="sldNum" sz="quarter" idx="10"/>
          </p:nvPr>
        </p:nvSpPr>
        <p:spPr/>
        <p:txBody>
          <a:bodyPr/>
          <a:lstStyle/>
          <a:p>
            <a:pPr>
              <a:defRPr/>
            </a:pPr>
            <a:fld id="{A2A43BD2-88F5-43B0-BE55-6E6F55B54EAF}" type="slidenum">
              <a:rPr lang="en-US" smtClean="0"/>
              <a:pPr>
                <a:defRPr/>
              </a:pPr>
              <a:t>13</a:t>
            </a:fld>
            <a:endParaRPr lang="en-US"/>
          </a:p>
        </p:txBody>
      </p:sp>
    </p:spTree>
    <p:extLst>
      <p:ext uri="{BB962C8B-B14F-4D97-AF65-F5344CB8AC3E}">
        <p14:creationId xmlns:p14="http://schemas.microsoft.com/office/powerpoint/2010/main" val="240214097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Guidelines give some examples of</a:t>
            </a:r>
            <a:r>
              <a:rPr lang="en-US" baseline="0" dirty="0"/>
              <a:t> what might be found to be good cause, including advanced stage, child’s objection to transfer</a:t>
            </a:r>
          </a:p>
          <a:p>
            <a:endParaRPr lang="en-US" baseline="0" dirty="0"/>
          </a:p>
          <a:p>
            <a:r>
              <a:rPr lang="en-US" baseline="0" dirty="0"/>
              <a:t>ICWA recognizes that Tribes themselves have an independent interest in any proceeding involving an Indian child.  ICWA grants absolute right to intervene, as well as right to request transfer. To exercise, have to know about it in timely way.</a:t>
            </a:r>
          </a:p>
          <a:p>
            <a:endParaRPr lang="en-US" dirty="0"/>
          </a:p>
          <a:p>
            <a:endParaRPr lang="en-US" baseline="0" dirty="0"/>
          </a:p>
          <a:p>
            <a:r>
              <a:rPr lang="en-US" b="1" baseline="0" dirty="0"/>
              <a:t>RIGHT TO INTERVENE</a:t>
            </a:r>
            <a:r>
              <a:rPr lang="en-US" baseline="0" dirty="0"/>
              <a:t>.  ICWA grants parents, custodian, and tribe absolute right to intervene at any stage of foster are placement or TPR proceeding. Not limited to involuntary actions.  NO timeliness requirement on intervention – may choose not to intervene when given initial notice, but choose instead to do at later stage of case.  Once a tribe intervenes, they are a party to the case, entitled to receive service of all pleadings.  </a:t>
            </a:r>
          </a:p>
          <a:p>
            <a:br>
              <a:rPr lang="en-US" baseline="0" dirty="0"/>
            </a:br>
            <a:r>
              <a:rPr lang="en-US" b="1" baseline="0" dirty="0"/>
              <a:t>RIGHT TO COUNSEL</a:t>
            </a:r>
            <a:r>
              <a:rPr lang="en-US" baseline="0" dirty="0"/>
              <a:t>.  Mandates state to appoint counsel in “removal, placement and termination proceedings”.  May appoint for child but is not mandatory.  Applies to private party actions as well, such as stepparent adoptions and private guardianships.  Can apply to Interior for fees paid to court appointed lawyers.  25 CFR 23.13</a:t>
            </a:r>
          </a:p>
          <a:p>
            <a:endParaRPr lang="en-US" baseline="0" dirty="0"/>
          </a:p>
          <a:p>
            <a:r>
              <a:rPr lang="en-US" dirty="0"/>
              <a:t>Moving along to dispositions….</a:t>
            </a:r>
          </a:p>
        </p:txBody>
      </p:sp>
      <p:sp>
        <p:nvSpPr>
          <p:cNvPr id="4" name="Slide Number Placeholder 3"/>
          <p:cNvSpPr>
            <a:spLocks noGrp="1"/>
          </p:cNvSpPr>
          <p:nvPr>
            <p:ph type="sldNum" sz="quarter" idx="10"/>
          </p:nvPr>
        </p:nvSpPr>
        <p:spPr/>
        <p:txBody>
          <a:bodyPr/>
          <a:lstStyle/>
          <a:p>
            <a:pPr>
              <a:defRPr/>
            </a:pPr>
            <a:fld id="{A2A43BD2-88F5-43B0-BE55-6E6F55B54EAF}" type="slidenum">
              <a:rPr lang="en-US" smtClean="0"/>
              <a:pPr>
                <a:defRPr/>
              </a:pPr>
              <a:t>15</a:t>
            </a:fld>
            <a:endParaRPr lang="en-US"/>
          </a:p>
        </p:txBody>
      </p:sp>
    </p:spTree>
    <p:extLst>
      <p:ext uri="{BB962C8B-B14F-4D97-AF65-F5344CB8AC3E}">
        <p14:creationId xmlns:p14="http://schemas.microsoft.com/office/powerpoint/2010/main" val="247976424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04433"/>
            <a:r>
              <a:rPr lang="en-US" dirty="0" err="1"/>
              <a:t>Regs</a:t>
            </a:r>
            <a:r>
              <a:rPr lang="en-US" dirty="0"/>
              <a:t> include 11 examples of active efforts, emphasizing the engagement of families in accessing services (§ 23.2 Definitions)</a:t>
            </a:r>
          </a:p>
          <a:p>
            <a:endParaRPr lang="en-US" dirty="0"/>
          </a:p>
          <a:p>
            <a:endParaRPr lang="en-US" dirty="0"/>
          </a:p>
          <a:p>
            <a:r>
              <a:rPr lang="en-US" dirty="0"/>
              <a:t>Where an agency is involved in the child-custody proceeding, active efforts must involve assisting the parent or parents or Indian custodian through the steps of a case plan and with accessing or developing the resources necessary to satisfy the case plan. To the </a:t>
            </a:r>
            <a:r>
              <a:rPr lang="fr-FR" dirty="0"/>
              <a:t>maximum </a:t>
            </a:r>
            <a:r>
              <a:rPr lang="fr-FR" dirty="0" err="1"/>
              <a:t>extent</a:t>
            </a:r>
            <a:r>
              <a:rPr lang="fr-FR" dirty="0"/>
              <a:t> possible, active efforts </a:t>
            </a:r>
            <a:r>
              <a:rPr lang="en-US" dirty="0"/>
              <a:t>should be provided in a manner consistent with the prevailing social and cultural conditions and way of life of the Indian child’s Tribe and should be conducted in partnership with the Indian child and the Indian child’s parents, extended family members, Indian custodians, and Tribe. Active efforts are to be tailored to the facts and circumstances of the case</a:t>
            </a:r>
          </a:p>
          <a:p>
            <a:endParaRPr lang="en-US" dirty="0"/>
          </a:p>
          <a:p>
            <a:pPr defTabSz="904433">
              <a:defRPr/>
            </a:pPr>
            <a:r>
              <a:rPr lang="en-US" dirty="0"/>
              <a:t>Active efforts must be undertaken at every stage of case, beginning at investigation and before</a:t>
            </a:r>
            <a:r>
              <a:rPr lang="en-US" baseline="0" dirty="0"/>
              <a:t> a decision is made to place the child out of home</a:t>
            </a:r>
          </a:p>
          <a:p>
            <a:endParaRPr lang="en-US" baseline="0" dirty="0"/>
          </a:p>
          <a:p>
            <a:endParaRPr lang="en-US" baseline="0" dirty="0"/>
          </a:p>
          <a:p>
            <a:endParaRPr lang="en-US" dirty="0"/>
          </a:p>
        </p:txBody>
      </p:sp>
      <p:sp>
        <p:nvSpPr>
          <p:cNvPr id="4" name="Slide Number Placeholder 3"/>
          <p:cNvSpPr>
            <a:spLocks noGrp="1"/>
          </p:cNvSpPr>
          <p:nvPr>
            <p:ph type="sldNum" sz="quarter" idx="10"/>
          </p:nvPr>
        </p:nvSpPr>
        <p:spPr/>
        <p:txBody>
          <a:bodyPr/>
          <a:lstStyle/>
          <a:p>
            <a:pPr>
              <a:defRPr/>
            </a:pPr>
            <a:fld id="{A2A43BD2-88F5-43B0-BE55-6E6F55B54EAF}" type="slidenum">
              <a:rPr lang="en-US" smtClean="0"/>
              <a:pPr>
                <a:defRPr/>
              </a:pPr>
              <a:t>16</a:t>
            </a:fld>
            <a:endParaRPr lang="en-US"/>
          </a:p>
        </p:txBody>
      </p:sp>
    </p:spTree>
    <p:extLst>
      <p:ext uri="{BB962C8B-B14F-4D97-AF65-F5344CB8AC3E}">
        <p14:creationId xmlns:p14="http://schemas.microsoft.com/office/powerpoint/2010/main" val="260284584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Showing that a family lives in poverty or using age of custodian without demonstrating causal relationship to harm is unacceptable</a:t>
            </a:r>
          </a:p>
          <a:p>
            <a:r>
              <a:rPr lang="en-US" dirty="0"/>
              <a:t>------</a:t>
            </a:r>
          </a:p>
          <a:p>
            <a:endParaRPr lang="en-US" dirty="0"/>
          </a:p>
          <a:p>
            <a:r>
              <a:rPr lang="en-US" b="1" baseline="0" dirty="0"/>
              <a:t>STANDARDS OF PROOF</a:t>
            </a:r>
            <a:r>
              <a:rPr lang="en-US" baseline="0" dirty="0"/>
              <a:t>.  Remember that requirements of ICWA are not mutually exclusive of requirements set out by state or federal law and applicable to child custody proceedings but instead are inclusive of those other requirements</a:t>
            </a:r>
          </a:p>
          <a:p>
            <a:endParaRPr lang="en-US" baseline="0" dirty="0"/>
          </a:p>
          <a:p>
            <a:r>
              <a:rPr lang="en-US" baseline="0" dirty="0"/>
              <a:t>To put child in Foster care: party seeking FC of Indian child must show 1) ACTIVE EFFORTS to provide remedial services to prevent the breakup of the Indian Family and 2) C&amp;C evidence </a:t>
            </a:r>
            <a:r>
              <a:rPr lang="en-US" u="sng" baseline="0" dirty="0"/>
              <a:t>with support of qualified expert</a:t>
            </a:r>
            <a:r>
              <a:rPr lang="en-US" baseline="0" dirty="0"/>
              <a:t> re that the continued custody of the child by parent or custodian is likely to result in serious emotional or physical damage to child.  </a:t>
            </a:r>
          </a:p>
          <a:p>
            <a:endParaRPr lang="en-US" baseline="0" dirty="0"/>
          </a:p>
          <a:p>
            <a:r>
              <a:rPr lang="en-US" b="0" baseline="0" dirty="0"/>
              <a:t>Qualified Expert Testimony.  </a:t>
            </a:r>
            <a:r>
              <a:rPr lang="en-US" baseline="0" dirty="0"/>
              <a:t>Should have specific knowledge of the child’s tribe’s culture and customs. </a:t>
            </a:r>
          </a:p>
          <a:p>
            <a:pPr marL="171447" indent="-171447">
              <a:buFont typeface="Arial" panose="020B0604020202020204" pitchFamily="34" charset="0"/>
              <a:buChar char="•"/>
            </a:pPr>
            <a:r>
              <a:rPr lang="en-US" baseline="0" dirty="0"/>
              <a:t>A member of the child’s tribe who is recognized by the tribal community as knowledgeable in customs as they pertain to family org and child rearing </a:t>
            </a:r>
          </a:p>
          <a:p>
            <a:pPr marL="171447" indent="-171447">
              <a:buFont typeface="Arial" panose="020B0604020202020204" pitchFamily="34" charset="0"/>
              <a:buChar char="•"/>
            </a:pPr>
            <a:r>
              <a:rPr lang="en-US" baseline="0" dirty="0"/>
              <a:t>An expert with substantial experience in delivery of child and fam services to Native families and extensive knowledge of child rearing within that tribe</a:t>
            </a:r>
          </a:p>
          <a:p>
            <a:pPr marL="171447" indent="-171447">
              <a:buFont typeface="Arial" panose="020B0604020202020204" pitchFamily="34" charset="0"/>
              <a:buChar char="•"/>
            </a:pPr>
            <a:r>
              <a:rPr lang="en-US" baseline="0" dirty="0"/>
              <a:t>Professional person having substantial education and experience in his or her specialty area along with substantial knowledge of social and cultural standards of child rearing in the community</a:t>
            </a:r>
          </a:p>
          <a:p>
            <a:endParaRPr lang="en-US" baseline="0" dirty="0"/>
          </a:p>
          <a:p>
            <a:r>
              <a:rPr lang="en-US" baseline="0" dirty="0"/>
              <a:t>TPR.  Petitioning party must establish </a:t>
            </a:r>
            <a:r>
              <a:rPr lang="en-US" u="sng" baseline="0" dirty="0"/>
              <a:t>BRD</a:t>
            </a:r>
            <a:r>
              <a:rPr lang="en-US" baseline="0" dirty="0"/>
              <a:t> that the continued custody of the parents or Indian custodian would result in the serious emotional or physical harm of the child, which must be supported by qualified expert testimony. Pet party must also show that remedial active efforts have been made to avoid breakup of Indian family. </a:t>
            </a:r>
          </a:p>
          <a:p>
            <a:endParaRPr lang="en-US" baseline="0" dirty="0"/>
          </a:p>
          <a:p>
            <a:endParaRPr lang="en-US" dirty="0"/>
          </a:p>
          <a:p>
            <a:endParaRPr lang="en-US" dirty="0"/>
          </a:p>
          <a:p>
            <a:endParaRPr lang="en-US" dirty="0"/>
          </a:p>
          <a:p>
            <a:endParaRPr lang="en-US" dirty="0"/>
          </a:p>
        </p:txBody>
      </p:sp>
      <p:sp>
        <p:nvSpPr>
          <p:cNvPr id="4" name="Slide Number Placeholder 3"/>
          <p:cNvSpPr>
            <a:spLocks noGrp="1"/>
          </p:cNvSpPr>
          <p:nvPr>
            <p:ph type="sldNum" sz="quarter" idx="10"/>
          </p:nvPr>
        </p:nvSpPr>
        <p:spPr/>
        <p:txBody>
          <a:bodyPr/>
          <a:lstStyle/>
          <a:p>
            <a:pPr>
              <a:defRPr/>
            </a:pPr>
            <a:fld id="{A2A43BD2-88F5-43B0-BE55-6E6F55B54EAF}" type="slidenum">
              <a:rPr lang="en-US" smtClean="0"/>
              <a:pPr>
                <a:defRPr/>
              </a:pPr>
              <a:t>17</a:t>
            </a:fld>
            <a:endParaRPr lang="en-US"/>
          </a:p>
        </p:txBody>
      </p:sp>
    </p:spTree>
    <p:extLst>
      <p:ext uri="{BB962C8B-B14F-4D97-AF65-F5344CB8AC3E}">
        <p14:creationId xmlns:p14="http://schemas.microsoft.com/office/powerpoint/2010/main" val="206150817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Who</a:t>
            </a:r>
            <a:r>
              <a:rPr lang="en-US" baseline="0" dirty="0"/>
              <a:t> can qualify is still pretty vague, but can’t be </a:t>
            </a:r>
            <a:r>
              <a:rPr lang="en-US" baseline="0" dirty="0" err="1"/>
              <a:t>reg</a:t>
            </a:r>
            <a:r>
              <a:rPr lang="en-US" baseline="0" dirty="0"/>
              <a:t> assigned CW.</a:t>
            </a:r>
            <a:endParaRPr lang="en-US" dirty="0"/>
          </a:p>
        </p:txBody>
      </p:sp>
      <p:sp>
        <p:nvSpPr>
          <p:cNvPr id="4" name="Slide Number Placeholder 3"/>
          <p:cNvSpPr>
            <a:spLocks noGrp="1"/>
          </p:cNvSpPr>
          <p:nvPr>
            <p:ph type="sldNum" sz="quarter" idx="10"/>
          </p:nvPr>
        </p:nvSpPr>
        <p:spPr/>
        <p:txBody>
          <a:bodyPr/>
          <a:lstStyle/>
          <a:p>
            <a:pPr>
              <a:defRPr/>
            </a:pPr>
            <a:fld id="{A2A43BD2-88F5-43B0-BE55-6E6F55B54EAF}" type="slidenum">
              <a:rPr lang="en-US" smtClean="0"/>
              <a:pPr>
                <a:defRPr/>
              </a:pPr>
              <a:t>18</a:t>
            </a:fld>
            <a:endParaRPr lang="en-US"/>
          </a:p>
        </p:txBody>
      </p:sp>
    </p:spTree>
    <p:extLst>
      <p:ext uri="{BB962C8B-B14F-4D97-AF65-F5344CB8AC3E}">
        <p14:creationId xmlns:p14="http://schemas.microsoft.com/office/powerpoint/2010/main" val="330658841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State court must make a finding on the record that emergency placement necessary, and revisit with a hearing whenever</a:t>
            </a:r>
            <a:r>
              <a:rPr lang="en-US" baseline="0" dirty="0"/>
              <a:t> new info becomes available.  </a:t>
            </a:r>
          </a:p>
          <a:p>
            <a:endParaRPr lang="en-US" baseline="0" dirty="0"/>
          </a:p>
          <a:p>
            <a:r>
              <a:rPr lang="en-US" baseline="0" dirty="0"/>
              <a:t>To extend past 30 days, court must make findings that restoring child to parent would subject to imminent </a:t>
            </a:r>
            <a:r>
              <a:rPr lang="en-US" baseline="0" dirty="0" err="1"/>
              <a:t>phys</a:t>
            </a:r>
            <a:r>
              <a:rPr lang="en-US" baseline="0" dirty="0"/>
              <a:t> damage or harm; unable to transfer; AND impossible to initiate “child custody proceeding”</a:t>
            </a:r>
            <a:endParaRPr lang="en-US" dirty="0"/>
          </a:p>
        </p:txBody>
      </p:sp>
      <p:sp>
        <p:nvSpPr>
          <p:cNvPr id="4" name="Slide Number Placeholder 3"/>
          <p:cNvSpPr>
            <a:spLocks noGrp="1"/>
          </p:cNvSpPr>
          <p:nvPr>
            <p:ph type="sldNum" sz="quarter" idx="10"/>
          </p:nvPr>
        </p:nvSpPr>
        <p:spPr/>
        <p:txBody>
          <a:bodyPr/>
          <a:lstStyle/>
          <a:p>
            <a:pPr>
              <a:defRPr/>
            </a:pPr>
            <a:fld id="{A2A43BD2-88F5-43B0-BE55-6E6F55B54EAF}" type="slidenum">
              <a:rPr lang="en-US" smtClean="0"/>
              <a:pPr>
                <a:defRPr/>
              </a:pPr>
              <a:t>19</a:t>
            </a:fld>
            <a:endParaRPr lang="en-US"/>
          </a:p>
        </p:txBody>
      </p:sp>
    </p:spTree>
    <p:extLst>
      <p:ext uri="{BB962C8B-B14F-4D97-AF65-F5344CB8AC3E}">
        <p14:creationId xmlns:p14="http://schemas.microsoft.com/office/powerpoint/2010/main" val="210932359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Upon demand can be verbal –</a:t>
            </a:r>
            <a:r>
              <a:rPr lang="en-US" baseline="0" dirty="0"/>
              <a:t> no formalities necessary</a:t>
            </a:r>
            <a:endParaRPr lang="en-US" dirty="0"/>
          </a:p>
          <a:p>
            <a:endParaRPr lang="en-US" dirty="0"/>
          </a:p>
          <a:p>
            <a:r>
              <a:rPr lang="en-US" dirty="0"/>
              <a:t>If there is a reason</a:t>
            </a:r>
            <a:r>
              <a:rPr lang="en-US" baseline="0" dirty="0"/>
              <a:t> to believe the child is Indian child, take all reasonable steps to verify child’s status with the Tribe. </a:t>
            </a:r>
          </a:p>
          <a:p>
            <a:r>
              <a:rPr lang="en-US" baseline="0" dirty="0"/>
              <a:t>Placemen</a:t>
            </a:r>
            <a:endParaRPr lang="en-US" dirty="0"/>
          </a:p>
        </p:txBody>
      </p:sp>
      <p:sp>
        <p:nvSpPr>
          <p:cNvPr id="4" name="Slide Number Placeholder 3"/>
          <p:cNvSpPr>
            <a:spLocks noGrp="1"/>
          </p:cNvSpPr>
          <p:nvPr>
            <p:ph type="sldNum" sz="quarter" idx="10"/>
          </p:nvPr>
        </p:nvSpPr>
        <p:spPr/>
        <p:txBody>
          <a:bodyPr/>
          <a:lstStyle/>
          <a:p>
            <a:pPr>
              <a:defRPr/>
            </a:pPr>
            <a:fld id="{A2A43BD2-88F5-43B0-BE55-6E6F55B54EAF}" type="slidenum">
              <a:rPr lang="en-US" smtClean="0"/>
              <a:pPr>
                <a:defRPr/>
              </a:pPr>
              <a:t>21</a:t>
            </a:fld>
            <a:endParaRPr lang="en-US"/>
          </a:p>
        </p:txBody>
      </p:sp>
    </p:spTree>
    <p:extLst>
      <p:ext uri="{BB962C8B-B14F-4D97-AF65-F5344CB8AC3E}">
        <p14:creationId xmlns:p14="http://schemas.microsoft.com/office/powerpoint/2010/main" val="203843597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If there is a reason</a:t>
            </a:r>
            <a:r>
              <a:rPr lang="en-US" baseline="0" dirty="0"/>
              <a:t> to believe the child is Indian child, take all reasonable steps to verify child’s status with the Tribe. </a:t>
            </a:r>
          </a:p>
          <a:p>
            <a:r>
              <a:rPr lang="en-US" baseline="0" dirty="0"/>
              <a:t>Placemen</a:t>
            </a:r>
            <a:endParaRPr lang="en-US" dirty="0"/>
          </a:p>
        </p:txBody>
      </p:sp>
      <p:sp>
        <p:nvSpPr>
          <p:cNvPr id="4" name="Slide Number Placeholder 3"/>
          <p:cNvSpPr>
            <a:spLocks noGrp="1"/>
          </p:cNvSpPr>
          <p:nvPr>
            <p:ph type="sldNum" sz="quarter" idx="10"/>
          </p:nvPr>
        </p:nvSpPr>
        <p:spPr/>
        <p:txBody>
          <a:bodyPr/>
          <a:lstStyle/>
          <a:p>
            <a:pPr>
              <a:defRPr/>
            </a:pPr>
            <a:fld id="{A2A43BD2-88F5-43B0-BE55-6E6F55B54EAF}" type="slidenum">
              <a:rPr lang="en-US" smtClean="0"/>
              <a:pPr>
                <a:defRPr/>
              </a:pPr>
              <a:t>22</a:t>
            </a:fld>
            <a:endParaRPr lang="en-US"/>
          </a:p>
        </p:txBody>
      </p:sp>
    </p:spTree>
    <p:extLst>
      <p:ext uri="{BB962C8B-B14F-4D97-AF65-F5344CB8AC3E}">
        <p14:creationId xmlns:p14="http://schemas.microsoft.com/office/powerpoint/2010/main" val="203843597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If child’s tribe has </a:t>
            </a:r>
            <a:r>
              <a:rPr lang="en-US" dirty="0" err="1"/>
              <a:t>est</a:t>
            </a:r>
            <a:r>
              <a:rPr lang="en-US" dirty="0"/>
              <a:t> by resolution</a:t>
            </a:r>
            <a:r>
              <a:rPr lang="en-US" baseline="0" dirty="0"/>
              <a:t> a diff order of preference than specified in ICWA, Tribe’s placement preferences apply so long as it is least restrictive setting appropriate to child’s needs.</a:t>
            </a:r>
          </a:p>
          <a:p>
            <a:endParaRPr lang="en-US" baseline="0" dirty="0"/>
          </a:p>
          <a:p>
            <a:r>
              <a:rPr lang="en-US" baseline="0" dirty="0"/>
              <a:t>Where appropriate, Court must also consider the </a:t>
            </a:r>
            <a:r>
              <a:rPr lang="en-US" baseline="0" dirty="0" err="1"/>
              <a:t>the</a:t>
            </a:r>
            <a:r>
              <a:rPr lang="en-US" baseline="0" dirty="0"/>
              <a:t> </a:t>
            </a:r>
            <a:r>
              <a:rPr lang="en-US" baseline="0" dirty="0" err="1"/>
              <a:t>pref</a:t>
            </a:r>
            <a:r>
              <a:rPr lang="en-US" baseline="0" dirty="0"/>
              <a:t> of the Indian child and parent.</a:t>
            </a:r>
            <a:endParaRPr lang="en-US" dirty="0"/>
          </a:p>
        </p:txBody>
      </p:sp>
      <p:sp>
        <p:nvSpPr>
          <p:cNvPr id="4" name="Slide Number Placeholder 3"/>
          <p:cNvSpPr>
            <a:spLocks noGrp="1"/>
          </p:cNvSpPr>
          <p:nvPr>
            <p:ph type="sldNum" sz="quarter" idx="10"/>
          </p:nvPr>
        </p:nvSpPr>
        <p:spPr/>
        <p:txBody>
          <a:bodyPr/>
          <a:lstStyle/>
          <a:p>
            <a:pPr>
              <a:defRPr/>
            </a:pPr>
            <a:fld id="{A2A43BD2-88F5-43B0-BE55-6E6F55B54EAF}" type="slidenum">
              <a:rPr lang="en-US" smtClean="0"/>
              <a:pPr>
                <a:defRPr/>
              </a:pPr>
              <a:t>24</a:t>
            </a:fld>
            <a:endParaRPr lang="en-US"/>
          </a:p>
        </p:txBody>
      </p:sp>
    </p:spTree>
    <p:extLst>
      <p:ext uri="{BB962C8B-B14F-4D97-AF65-F5344CB8AC3E}">
        <p14:creationId xmlns:p14="http://schemas.microsoft.com/office/powerpoint/2010/main" val="420369428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A2A43BD2-88F5-43B0-BE55-6E6F55B54EAF}" type="slidenum">
              <a:rPr lang="en-US" smtClean="0"/>
              <a:pPr>
                <a:defRPr/>
              </a:pPr>
              <a:t>2</a:t>
            </a:fld>
            <a:endParaRPr lang="en-US"/>
          </a:p>
        </p:txBody>
      </p:sp>
    </p:spTree>
    <p:extLst>
      <p:ext uri="{BB962C8B-B14F-4D97-AF65-F5344CB8AC3E}">
        <p14:creationId xmlns:p14="http://schemas.microsoft.com/office/powerpoint/2010/main" val="263040392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Good cause may be based on:</a:t>
            </a:r>
          </a:p>
          <a:p>
            <a:r>
              <a:rPr lang="en-US" dirty="0"/>
              <a:t>Request of one or both of parents after reviewed ICWA preference</a:t>
            </a:r>
            <a:r>
              <a:rPr lang="en-US" baseline="0" dirty="0"/>
              <a:t> options</a:t>
            </a:r>
          </a:p>
          <a:p>
            <a:r>
              <a:rPr lang="en-US" baseline="0" dirty="0"/>
              <a:t>Request of child if of sufficient age and capacity to understand decision</a:t>
            </a:r>
          </a:p>
          <a:p>
            <a:r>
              <a:rPr lang="en-US" baseline="0" dirty="0"/>
              <a:t>Presence of sibling attachment that can only be maintained through a particular placement</a:t>
            </a:r>
          </a:p>
          <a:p>
            <a:r>
              <a:rPr lang="en-US" baseline="0" dirty="0"/>
              <a:t>Extraordinary physical, mental, or emotional needs of child</a:t>
            </a:r>
          </a:p>
          <a:p>
            <a:r>
              <a:rPr lang="en-US" baseline="0" dirty="0"/>
              <a:t>Unavailability of suitable placement after diligent search, when “suitable placement” conforms to social and cultural standards of Tribe</a:t>
            </a:r>
          </a:p>
          <a:p>
            <a:endParaRPr lang="en-US" baseline="0" dirty="0"/>
          </a:p>
          <a:p>
            <a:r>
              <a:rPr lang="en-US" baseline="0" dirty="0"/>
              <a:t>Placement may not be based on socio-econ status of one placement over another or ordinary bonding that occurred over the life of the non-compliant placement.</a:t>
            </a:r>
            <a:endParaRPr lang="en-US" dirty="0"/>
          </a:p>
        </p:txBody>
      </p:sp>
      <p:sp>
        <p:nvSpPr>
          <p:cNvPr id="4" name="Slide Number Placeholder 3"/>
          <p:cNvSpPr>
            <a:spLocks noGrp="1"/>
          </p:cNvSpPr>
          <p:nvPr>
            <p:ph type="sldNum" sz="quarter" idx="10"/>
          </p:nvPr>
        </p:nvSpPr>
        <p:spPr/>
        <p:txBody>
          <a:bodyPr/>
          <a:lstStyle/>
          <a:p>
            <a:pPr>
              <a:defRPr/>
            </a:pPr>
            <a:fld id="{A2A43BD2-88F5-43B0-BE55-6E6F55B54EAF}" type="slidenum">
              <a:rPr lang="en-US" smtClean="0"/>
              <a:pPr>
                <a:defRPr/>
              </a:pPr>
              <a:t>25</a:t>
            </a:fld>
            <a:endParaRPr lang="en-US"/>
          </a:p>
        </p:txBody>
      </p:sp>
    </p:spTree>
    <p:extLst>
      <p:ext uri="{BB962C8B-B14F-4D97-AF65-F5344CB8AC3E}">
        <p14:creationId xmlns:p14="http://schemas.microsoft.com/office/powerpoint/2010/main" val="420369428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Rot="1" noChangeAspect="1" noChangeArrowheads="1" noTextEdit="1"/>
          </p:cNvSpPr>
          <p:nvPr>
            <p:ph type="sldImg"/>
          </p:nvPr>
        </p:nvSpPr>
        <p:spPr>
          <a:ln/>
        </p:spPr>
      </p:sp>
      <p:sp>
        <p:nvSpPr>
          <p:cNvPr id="14339"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baseline="0" dirty="0"/>
          </a:p>
          <a:p>
            <a:endParaRPr lang="en-US" baseline="0" dirty="0"/>
          </a:p>
          <a:p>
            <a:endParaRPr lang="en-US" baseline="0" dirty="0"/>
          </a:p>
          <a:p>
            <a:endParaRPr lang="en-US" baseline="0" dirty="0"/>
          </a:p>
          <a:p>
            <a:endParaRPr lang="en-US"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30756" indent="-230756" defTabSz="904415">
              <a:defRPr/>
            </a:pPr>
            <a:r>
              <a:rPr lang="en-US" dirty="0"/>
              <a:t>The ICWA of 1978 was enacted in response to high percentages of Indian children placed in non-Indian and adoptive homes, and the devastating effect this had on Indian families and communities.  </a:t>
            </a:r>
          </a:p>
          <a:p>
            <a:pPr marL="230756" indent="-230756"/>
            <a:endParaRPr lang="en-US" dirty="0"/>
          </a:p>
          <a:p>
            <a:pPr marL="230756" indent="-230756"/>
            <a:r>
              <a:rPr lang="en-US" dirty="0"/>
              <a:t>The threat of Indian child removal literally threatened the very existence of some tribes.</a:t>
            </a:r>
          </a:p>
          <a:p>
            <a:pPr marL="230756" indent="-230756"/>
            <a:endParaRPr lang="en-US" dirty="0"/>
          </a:p>
          <a:p>
            <a:pPr marL="230756" indent="-230756"/>
            <a:r>
              <a:rPr lang="en-US" dirty="0"/>
              <a:t>Surveys found that in the states with large NA populations, 25-35% of all NA children were removed from their homes and placed in foster care or adoptive homes at one time in their lives.  </a:t>
            </a:r>
          </a:p>
          <a:p>
            <a:pPr marL="230756" indent="-230756"/>
            <a:endParaRPr lang="en-US" dirty="0"/>
          </a:p>
          <a:p>
            <a:pPr marL="230756" indent="-230756"/>
            <a:r>
              <a:rPr lang="en-US" dirty="0"/>
              <a:t>Across the country, Native kids were</a:t>
            </a:r>
            <a:r>
              <a:rPr lang="en-US" baseline="0" dirty="0"/>
              <a:t> separated from their families.</a:t>
            </a:r>
            <a:endParaRPr lang="en-US" dirty="0"/>
          </a:p>
          <a:p>
            <a:pPr marL="230756" indent="-230756"/>
            <a:endParaRPr lang="en-US" baseline="0" dirty="0"/>
          </a:p>
          <a:p>
            <a:pPr marL="230756" indent="-230756"/>
            <a:r>
              <a:rPr lang="en-US" baseline="0" dirty="0"/>
              <a:t>In S Dakota, 40% of all adoptions between 1967-78 were NA kids, but NA kids comprised only 7% of the population.</a:t>
            </a:r>
          </a:p>
          <a:p>
            <a:pPr marL="230756" indent="-230756"/>
            <a:endParaRPr lang="en-US" baseline="0" dirty="0"/>
          </a:p>
          <a:p>
            <a:pPr marL="230756" indent="-230756"/>
            <a:r>
              <a:rPr lang="en-US" baseline="0" dirty="0"/>
              <a:t>In WI, risk of NA kids </a:t>
            </a:r>
            <a:r>
              <a:rPr lang="en-US" baseline="0" dirty="0" err="1"/>
              <a:t>sep</a:t>
            </a:r>
            <a:r>
              <a:rPr lang="en-US" baseline="0" dirty="0"/>
              <a:t> from parents 1600% greater than non-NA kids</a:t>
            </a:r>
            <a:endParaRPr lang="en-US" dirty="0"/>
          </a:p>
          <a:p>
            <a:pPr marL="230756" indent="-230756"/>
            <a:endParaRPr lang="en-US" dirty="0"/>
          </a:p>
          <a:p>
            <a:pPr marL="230756" indent="-230756"/>
            <a:r>
              <a:rPr lang="en-US" dirty="0"/>
              <a:t>In Washington, the result of these practices was that the Indian adoption rate was 19 times greater and the FC rate 10 times greater than that for non-Indians.  </a:t>
            </a:r>
          </a:p>
          <a:p>
            <a:pPr marL="230756" indent="-230756"/>
            <a:endParaRPr lang="en-US" dirty="0"/>
          </a:p>
          <a:p>
            <a:pPr marL="230756" indent="-230756"/>
            <a:r>
              <a:rPr lang="en-US" dirty="0"/>
              <a:t>Indian kids weren’t being removed for abuse, but rather on the grounds of “neglect” or “social deprivation”</a:t>
            </a:r>
          </a:p>
          <a:p>
            <a:pPr marL="230756" indent="-230756"/>
            <a:endParaRPr lang="en-US" dirty="0"/>
          </a:p>
        </p:txBody>
      </p:sp>
      <p:sp>
        <p:nvSpPr>
          <p:cNvPr id="4" name="Slide Number Placeholder 3"/>
          <p:cNvSpPr>
            <a:spLocks noGrp="1"/>
          </p:cNvSpPr>
          <p:nvPr>
            <p:ph type="sldNum" sz="quarter" idx="10"/>
          </p:nvPr>
        </p:nvSpPr>
        <p:spPr/>
        <p:txBody>
          <a:bodyPr/>
          <a:lstStyle/>
          <a:p>
            <a:pPr>
              <a:defRPr/>
            </a:pPr>
            <a:fld id="{A2A43BD2-88F5-43B0-BE55-6E6F55B54EAF}" type="slidenum">
              <a:rPr lang="en-US" smtClean="0"/>
              <a:pPr>
                <a:defRPr/>
              </a:pPr>
              <a:t>3</a:t>
            </a:fld>
            <a:endParaRPr lang="en-US"/>
          </a:p>
        </p:txBody>
      </p:sp>
    </p:spTree>
    <p:extLst>
      <p:ext uri="{BB962C8B-B14F-4D97-AF65-F5344CB8AC3E}">
        <p14:creationId xmlns:p14="http://schemas.microsoft.com/office/powerpoint/2010/main" val="98239406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30756" indent="-230756"/>
            <a:r>
              <a:rPr lang="en-US" dirty="0"/>
              <a:t>This neglect often came in the form of parents leaving their children with extended family for periods of time.  This practice was commonplace in native communities, and the idea of family might encompass family by marriage or another traditional bond. </a:t>
            </a:r>
          </a:p>
          <a:p>
            <a:pPr marL="230756" indent="-230756" defTabSz="904433">
              <a:defRPr/>
            </a:pPr>
            <a:r>
              <a:rPr lang="en-US" dirty="0"/>
              <a:t>IN</a:t>
            </a:r>
            <a:r>
              <a:rPr lang="en-US" baseline="0" dirty="0"/>
              <a:t> FACT, one study in N Dakota showed abuse allegations were made in only 1% of cases.  </a:t>
            </a:r>
          </a:p>
          <a:p>
            <a:pPr marL="230756" indent="-230756"/>
            <a:endParaRPr lang="en-US" dirty="0">
              <a:sym typeface="Wingdings" panose="05000000000000000000" pitchFamily="2" charset="2"/>
            </a:endParaRPr>
          </a:p>
          <a:p>
            <a:pPr marL="230756" indent="-230756">
              <a:buFont typeface="Wingdings"/>
              <a:buChar char="à"/>
            </a:pPr>
            <a:r>
              <a:rPr lang="en-US" dirty="0"/>
              <a:t>root being SW that didn’t appreciate or value Indian social norms, values and child-rearing practices.  </a:t>
            </a:r>
          </a:p>
          <a:p>
            <a:pPr marL="230756" indent="-230756">
              <a:buFont typeface="Wingdings"/>
              <a:buChar char="à"/>
            </a:pPr>
            <a:endParaRPr lang="en-US" dirty="0"/>
          </a:p>
          <a:p>
            <a:r>
              <a:rPr lang="en-US" dirty="0"/>
              <a:t>Cultural bias: so many removed because the family didn’t conform to state workers ideas of what a family should be</a:t>
            </a:r>
          </a:p>
          <a:p>
            <a:pPr marL="230756" indent="-230756">
              <a:buFont typeface="Wingdings"/>
              <a:buChar char="à"/>
            </a:pPr>
            <a:endParaRPr lang="en-US" dirty="0"/>
          </a:p>
          <a:p>
            <a:r>
              <a:rPr lang="en-US" dirty="0"/>
              <a:t>Due process protections were regularly completely absent.  State workers Conditioning welfare benefits for rest of family on parents signing away custody for their children.</a:t>
            </a:r>
          </a:p>
          <a:p>
            <a:endParaRPr lang="en-US" baseline="0" dirty="0"/>
          </a:p>
          <a:p>
            <a:endParaRPr lang="en-US" baseline="0" dirty="0"/>
          </a:p>
          <a:p>
            <a:endParaRPr lang="en-US" dirty="0"/>
          </a:p>
          <a:p>
            <a:endParaRPr lang="en-US" dirty="0"/>
          </a:p>
          <a:p>
            <a:endParaRPr lang="en-US" dirty="0"/>
          </a:p>
          <a:p>
            <a:endParaRPr lang="en-US" dirty="0"/>
          </a:p>
        </p:txBody>
      </p:sp>
      <p:sp>
        <p:nvSpPr>
          <p:cNvPr id="4" name="Slide Number Placeholder 3"/>
          <p:cNvSpPr>
            <a:spLocks noGrp="1"/>
          </p:cNvSpPr>
          <p:nvPr>
            <p:ph type="sldNum" sz="quarter" idx="10"/>
          </p:nvPr>
        </p:nvSpPr>
        <p:spPr/>
        <p:txBody>
          <a:bodyPr/>
          <a:lstStyle/>
          <a:p>
            <a:pPr>
              <a:defRPr/>
            </a:pPr>
            <a:fld id="{A2A43BD2-88F5-43B0-BE55-6E6F55B54EAF}" type="slidenum">
              <a:rPr lang="en-US" smtClean="0"/>
              <a:pPr>
                <a:defRPr/>
              </a:pPr>
              <a:t>4</a:t>
            </a:fld>
            <a:endParaRPr lang="en-US"/>
          </a:p>
        </p:txBody>
      </p:sp>
    </p:spTree>
    <p:extLst>
      <p:ext uri="{BB962C8B-B14F-4D97-AF65-F5344CB8AC3E}">
        <p14:creationId xmlns:p14="http://schemas.microsoft.com/office/powerpoint/2010/main" val="98239406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Rot="1" noChangeAspect="1" noChangeArrowheads="1" noTextEdit="1"/>
          </p:cNvSpPr>
          <p:nvPr>
            <p:ph type="sldImg"/>
          </p:nvPr>
        </p:nvSpPr>
        <p:spPr>
          <a:ln/>
        </p:spPr>
      </p:sp>
      <p:sp>
        <p:nvSpPr>
          <p:cNvPr id="1126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dirty="0"/>
              <a:t>By 1978, the federal government</a:t>
            </a:r>
            <a:r>
              <a:rPr lang="en-US" baseline="0" dirty="0"/>
              <a:t> had moved from an assimilation approach to NA relations to one of self-determination for native </a:t>
            </a:r>
            <a:r>
              <a:rPr lang="en-US" baseline="0" dirty="0" err="1"/>
              <a:t>americans</a:t>
            </a:r>
            <a:endParaRPr lang="en-US" baseline="0" dirty="0"/>
          </a:p>
          <a:p>
            <a:endParaRPr lang="en-US" baseline="0" dirty="0"/>
          </a:p>
          <a:p>
            <a:r>
              <a:rPr lang="en-US" dirty="0"/>
              <a:t>Three primary objectives:</a:t>
            </a:r>
          </a:p>
          <a:p>
            <a:pPr marL="226103" indent="-226103">
              <a:buAutoNum type="arabicParenR"/>
            </a:pPr>
            <a:r>
              <a:rPr lang="en-US" baseline="0" dirty="0"/>
              <a:t>Eliminate need to remove Indian kids from families because of cultural bias and ignorance, </a:t>
            </a:r>
          </a:p>
          <a:p>
            <a:pPr marL="226103" indent="-226103">
              <a:buAutoNum type="arabicParenR"/>
            </a:pPr>
            <a:r>
              <a:rPr lang="en-US" baseline="0" dirty="0"/>
              <a:t>Assure that Indian kids that need to be removed for their own protection be placed in homes that reflect their culture and BG;</a:t>
            </a:r>
          </a:p>
          <a:p>
            <a:pPr marL="226103" indent="-226103">
              <a:buAutoNum type="arabicParenR"/>
            </a:pPr>
            <a:r>
              <a:rPr lang="en-US" baseline="0" dirty="0"/>
              <a:t>Encourage tribal court adjudication of child custody proceedings of Indian kids</a:t>
            </a:r>
          </a:p>
          <a:p>
            <a:r>
              <a:rPr lang="en-US" baseline="0" dirty="0"/>
              <a:t>n tribes.  </a:t>
            </a:r>
            <a:endParaRPr lang="en-US"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More than 35 years after the passage</a:t>
            </a:r>
            <a:r>
              <a:rPr lang="en-US" baseline="0" dirty="0"/>
              <a:t> of ICWA, the law continues to be a critical and necessary protection for Indian children.  </a:t>
            </a:r>
          </a:p>
          <a:p>
            <a:endParaRPr lang="en-US" baseline="0" dirty="0"/>
          </a:p>
          <a:p>
            <a:r>
              <a:rPr lang="en-US" baseline="0" dirty="0"/>
              <a:t>In 2013, NA kids are still represented in FC at 2.5 times their presence in general population.</a:t>
            </a:r>
          </a:p>
          <a:p>
            <a:endParaRPr lang="en-US" baseline="0" dirty="0"/>
          </a:p>
          <a:p>
            <a:pPr defTabSz="904433">
              <a:defRPr/>
            </a:pPr>
            <a:r>
              <a:rPr lang="en-US" baseline="0" dirty="0"/>
              <a:t>TODAY, Native kids are still removed at a rate 4x higher than their white peers on their first contact with the court system, with the same or similar allegations (from the BIA handout)</a:t>
            </a:r>
          </a:p>
          <a:p>
            <a:endParaRPr lang="en-US" baseline="0" dirty="0"/>
          </a:p>
          <a:p>
            <a:endParaRPr lang="en-US" dirty="0"/>
          </a:p>
          <a:p>
            <a:r>
              <a:rPr lang="en-US" dirty="0"/>
              <a:t>Interpretation</a:t>
            </a:r>
            <a:r>
              <a:rPr lang="en-US" baseline="0" dirty="0"/>
              <a:t> has given us a landscape in which judicially created exceptions such as EIF to the application of ICWA for NA families undermines the efficacy of the law’s stated purpose.  </a:t>
            </a:r>
            <a:endParaRPr lang="en-US" dirty="0"/>
          </a:p>
        </p:txBody>
      </p:sp>
      <p:sp>
        <p:nvSpPr>
          <p:cNvPr id="4" name="Slide Number Placeholder 3"/>
          <p:cNvSpPr>
            <a:spLocks noGrp="1"/>
          </p:cNvSpPr>
          <p:nvPr>
            <p:ph type="sldNum" sz="quarter" idx="10"/>
          </p:nvPr>
        </p:nvSpPr>
        <p:spPr/>
        <p:txBody>
          <a:bodyPr/>
          <a:lstStyle/>
          <a:p>
            <a:pPr>
              <a:defRPr/>
            </a:pPr>
            <a:fld id="{A2A43BD2-88F5-43B0-BE55-6E6F55B54EAF}" type="slidenum">
              <a:rPr lang="en-US" smtClean="0"/>
              <a:pPr>
                <a:defRPr/>
              </a:pPr>
              <a:t>7</a:t>
            </a:fld>
            <a:endParaRPr lang="en-US"/>
          </a:p>
        </p:txBody>
      </p:sp>
    </p:spTree>
    <p:extLst>
      <p:ext uri="{BB962C8B-B14F-4D97-AF65-F5344CB8AC3E}">
        <p14:creationId xmlns:p14="http://schemas.microsoft.com/office/powerpoint/2010/main" val="84086129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04433">
              <a:defRPr/>
            </a:pPr>
            <a:r>
              <a:rPr lang="en-US" dirty="0"/>
              <a:t>CHILD CUSTODY PROCEEDINGS</a:t>
            </a:r>
          </a:p>
          <a:p>
            <a:pPr defTabSz="904433">
              <a:defRPr/>
            </a:pPr>
            <a:r>
              <a:rPr lang="en-US" dirty="0"/>
              <a:t>The </a:t>
            </a:r>
            <a:r>
              <a:rPr lang="en-US" dirty="0" err="1"/>
              <a:t>regs</a:t>
            </a:r>
            <a:r>
              <a:rPr lang="en-US" dirty="0"/>
              <a:t> provide definitions of each of the four child custody proceedings, including out of home placements for status offenses.  Definition does not include voluntary foster care placements where the parent can have their child returned on demand, which is different than previous guidance.  </a:t>
            </a:r>
          </a:p>
          <a:p>
            <a:endParaRPr lang="en-US" dirty="0"/>
          </a:p>
          <a:p>
            <a:r>
              <a:rPr lang="en-US" dirty="0"/>
              <a:t>“CUSTODY”</a:t>
            </a:r>
          </a:p>
          <a:p>
            <a:r>
              <a:rPr lang="en-US" dirty="0"/>
              <a:t>Continued custody includes legal and physical custody or both of parent or</a:t>
            </a:r>
            <a:r>
              <a:rPr lang="en-US" baseline="0" dirty="0"/>
              <a:t> custodian as defined under applicable tribal, customary, OR state law.  </a:t>
            </a:r>
            <a:endParaRPr lang="en-US" dirty="0"/>
          </a:p>
          <a:p>
            <a:endParaRPr lang="en-US" dirty="0"/>
          </a:p>
          <a:p>
            <a:r>
              <a:rPr lang="en-US" dirty="0"/>
              <a:t>DOMICILE</a:t>
            </a:r>
          </a:p>
          <a:p>
            <a:r>
              <a:rPr lang="en-US" dirty="0"/>
              <a:t>Critical</a:t>
            </a:r>
            <a:r>
              <a:rPr lang="en-US" baseline="0" dirty="0"/>
              <a:t> to establishing J and how ICWA applies</a:t>
            </a:r>
          </a:p>
          <a:p>
            <a:endParaRPr lang="en-US" baseline="0" dirty="0"/>
          </a:p>
          <a:p>
            <a:r>
              <a:rPr lang="en-US" dirty="0"/>
              <a:t>Applies to:</a:t>
            </a:r>
          </a:p>
          <a:p>
            <a:pPr marL="169577" indent="-169577">
              <a:buFontTx/>
              <a:buChar char="-"/>
            </a:pPr>
            <a:r>
              <a:rPr lang="en-US" dirty="0"/>
              <a:t>Foster care placements</a:t>
            </a:r>
          </a:p>
          <a:p>
            <a:pPr marL="169577" indent="-169577">
              <a:buFontTx/>
              <a:buChar char="-"/>
            </a:pPr>
            <a:r>
              <a:rPr lang="en-US" dirty="0"/>
              <a:t>Guardianships</a:t>
            </a:r>
          </a:p>
          <a:p>
            <a:pPr marL="169577" indent="-169577">
              <a:buFontTx/>
              <a:buChar char="-"/>
            </a:pPr>
            <a:r>
              <a:rPr lang="en-US" dirty="0"/>
              <a:t>TPR</a:t>
            </a:r>
          </a:p>
          <a:p>
            <a:pPr marL="169577" indent="-169577">
              <a:buFontTx/>
              <a:buChar char="-"/>
            </a:pPr>
            <a:r>
              <a:rPr lang="en-US" dirty="0"/>
              <a:t>Pre-adopt</a:t>
            </a:r>
            <a:r>
              <a:rPr lang="en-US" baseline="0" dirty="0"/>
              <a:t> placements</a:t>
            </a:r>
          </a:p>
          <a:p>
            <a:pPr marL="169577" indent="-169577">
              <a:buFontTx/>
              <a:buChar char="-"/>
            </a:pPr>
            <a:r>
              <a:rPr lang="en-US" baseline="0" dirty="0"/>
              <a:t>Adoptive placements</a:t>
            </a:r>
          </a:p>
          <a:p>
            <a:pPr marL="169577" indent="-169577">
              <a:buFontTx/>
              <a:buChar char="-"/>
            </a:pPr>
            <a:r>
              <a:rPr lang="en-US" baseline="0" dirty="0"/>
              <a:t>Voluntary and involuntary placements where parents can’t get children returned on demand</a:t>
            </a:r>
          </a:p>
          <a:p>
            <a:pPr marL="169577" indent="-169577">
              <a:buFontTx/>
              <a:buChar char="-"/>
            </a:pPr>
            <a:r>
              <a:rPr lang="en-US" baseline="0" dirty="0"/>
              <a:t>Custody disputes in which neither parent will get custody</a:t>
            </a:r>
          </a:p>
          <a:p>
            <a:pPr marL="169577" indent="-169577">
              <a:buFontTx/>
              <a:buChar char="-"/>
            </a:pPr>
            <a:r>
              <a:rPr lang="en-US" baseline="0" dirty="0"/>
              <a:t>Status offenses</a:t>
            </a:r>
          </a:p>
          <a:p>
            <a:r>
              <a:rPr lang="en-US" dirty="0"/>
              <a:t>DOES NOT APPLY TO:</a:t>
            </a:r>
          </a:p>
          <a:p>
            <a:pPr marL="169577" indent="-169577">
              <a:buFontTx/>
              <a:buChar char="-"/>
            </a:pPr>
            <a:r>
              <a:rPr lang="en-US" dirty="0"/>
              <a:t>Divorce proceedings or custody disputes</a:t>
            </a:r>
            <a:r>
              <a:rPr lang="en-US" baseline="0" dirty="0"/>
              <a:t> between two parents</a:t>
            </a:r>
          </a:p>
          <a:p>
            <a:pPr marL="169577" indent="-169577">
              <a:buFontTx/>
              <a:buChar char="-"/>
            </a:pPr>
            <a:r>
              <a:rPr lang="en-US" baseline="0" dirty="0"/>
              <a:t>Juvenile delinquency proceedings</a:t>
            </a:r>
            <a:endParaRPr lang="en-US" dirty="0"/>
          </a:p>
          <a:p>
            <a:endParaRPr lang="en-US" dirty="0"/>
          </a:p>
          <a:p>
            <a:r>
              <a:rPr lang="en-US" dirty="0"/>
              <a:t>Child custody proceedings do not need to</a:t>
            </a:r>
            <a:r>
              <a:rPr lang="en-US" baseline="0" dirty="0"/>
              <a:t> be initiated by a state actor – ICWA applies to private placements and adoptions as well as those initiated by state and county agencies.</a:t>
            </a:r>
            <a:endParaRPr lang="en-US" dirty="0"/>
          </a:p>
          <a:p>
            <a:endParaRPr lang="en-US" baseline="0" dirty="0"/>
          </a:p>
          <a:p>
            <a:r>
              <a:rPr lang="en-US" baseline="0" dirty="0"/>
              <a:t>ICWA recognizes Tribe’s authority to determine their own membership and state court must defer to that tribal determination of membership.</a:t>
            </a:r>
          </a:p>
          <a:p>
            <a:endParaRPr lang="en-US" baseline="0" dirty="0"/>
          </a:p>
          <a:p>
            <a:r>
              <a:rPr lang="en-US" baseline="0" dirty="0"/>
              <a:t>DOES NOT apply to members of Canada’s First Nations.  One court – CA – has held that ICWA provisions regarding release of adoptive records to a person’s tribe applied to Canadian native. P 33 of ICWA handbook. Canadian Tribes can petition court to intervene, can give notice providing the same info as in federally rec tribes.  </a:t>
            </a:r>
          </a:p>
          <a:p>
            <a:endParaRPr lang="en-US" baseline="0" dirty="0"/>
          </a:p>
          <a:p>
            <a:r>
              <a:rPr lang="en-US" baseline="0" dirty="0"/>
              <a:t>Existing Indian Family exception – not supported by language of legislation</a:t>
            </a:r>
          </a:p>
          <a:p>
            <a:endParaRPr lang="en-US" dirty="0"/>
          </a:p>
        </p:txBody>
      </p:sp>
      <p:sp>
        <p:nvSpPr>
          <p:cNvPr id="4" name="Slide Number Placeholder 3"/>
          <p:cNvSpPr>
            <a:spLocks noGrp="1"/>
          </p:cNvSpPr>
          <p:nvPr>
            <p:ph type="sldNum" sz="quarter" idx="10"/>
          </p:nvPr>
        </p:nvSpPr>
        <p:spPr/>
        <p:txBody>
          <a:bodyPr/>
          <a:lstStyle/>
          <a:p>
            <a:pPr>
              <a:defRPr/>
            </a:pPr>
            <a:fld id="{A2A43BD2-88F5-43B0-BE55-6E6F55B54EAF}" type="slidenum">
              <a:rPr lang="en-US" smtClean="0"/>
              <a:pPr>
                <a:defRPr/>
              </a:pPr>
              <a:t>9</a:t>
            </a:fld>
            <a:endParaRPr lang="en-US"/>
          </a:p>
        </p:txBody>
      </p:sp>
    </p:spTree>
    <p:extLst>
      <p:ext uri="{BB962C8B-B14F-4D97-AF65-F5344CB8AC3E}">
        <p14:creationId xmlns:p14="http://schemas.microsoft.com/office/powerpoint/2010/main" val="290384731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INDIAN CHILD</a:t>
            </a:r>
          </a:p>
          <a:p>
            <a:r>
              <a:rPr lang="en-US" dirty="0"/>
              <a:t>Courts</a:t>
            </a:r>
            <a:r>
              <a:rPr lang="en-US" baseline="0" dirty="0"/>
              <a:t> must make diligent efforts re determining whether child is Indian until there is confirmation from the child’s Tribe or Tribes that she is not Indian.  ICWA must be applied until evidence is presented that satisfies court that child not Indian. Only Tribe can determine “Indian-ness”</a:t>
            </a:r>
            <a:endParaRPr lang="en-US" dirty="0"/>
          </a:p>
          <a:p>
            <a:endParaRPr lang="en-US" dirty="0"/>
          </a:p>
          <a:p>
            <a:r>
              <a:rPr lang="en-US" baseline="0" dirty="0"/>
              <a:t>parent’s advocates, reach out to child’s tribe, ask to be notified if / when there are any membership enrollment changes to the code. Then run inquiry yourself – could this change impact the child in your case?  Doesn’t matter when your child “becomes” Indian – if at any stage he or she does, ICWA applies.</a:t>
            </a:r>
          </a:p>
          <a:p>
            <a:endParaRPr lang="en-US" baseline="0" dirty="0"/>
          </a:p>
          <a:p>
            <a:r>
              <a:rPr lang="en-US" baseline="0" dirty="0"/>
              <a:t>What about a parent’s enrollment status?  Since ICWA requires that a parent be enrolled, what is our responsibility to investigate a parent’s enrollment eligibility?</a:t>
            </a:r>
          </a:p>
          <a:p>
            <a:pPr defTabSz="904433">
              <a:defRPr/>
            </a:pPr>
            <a:r>
              <a:rPr lang="en-US" dirty="0"/>
              <a:t>On whiff of potentially Indian child, where parent is not enrolled, is to determine if the parent is eligible for enrollment, get that parent enrolled, and get the Tribe involved.</a:t>
            </a:r>
          </a:p>
          <a:p>
            <a:pPr defTabSz="904433">
              <a:defRPr/>
            </a:pPr>
            <a:endParaRPr lang="en-US" dirty="0"/>
          </a:p>
          <a:p>
            <a:r>
              <a:rPr lang="en-US" dirty="0"/>
              <a:t>Finally, during the pendency of a child custody proceeding, it is possible a child’s Indian status will change.  Tribes may change the basis upon which they determine their membership, a tribe may gain federal recognition, or new evidence may help a tribe make a more accurate determination.</a:t>
            </a:r>
          </a:p>
          <a:p>
            <a:r>
              <a:rPr lang="en-US" dirty="0"/>
              <a:t>As of this writing there are 15 tribes whose denial of federal recognition is still on appeal or in litigation, and four tribes whose application for recognition is still pending.</a:t>
            </a:r>
          </a:p>
          <a:p>
            <a:r>
              <a:rPr lang="en-US" i="1" dirty="0"/>
              <a:t>Id</a:t>
            </a:r>
            <a:r>
              <a:rPr lang="en-US" dirty="0"/>
              <a:t>. at § 7(4)(a).</a:t>
            </a:r>
          </a:p>
          <a:p>
            <a:pPr defTabSz="904433">
              <a:defRPr/>
            </a:pPr>
            <a:endParaRPr lang="en-US" dirty="0"/>
          </a:p>
          <a:p>
            <a:pPr defTabSz="904433">
              <a:defRPr/>
            </a:pPr>
            <a:endParaRPr lang="en-US" dirty="0"/>
          </a:p>
        </p:txBody>
      </p:sp>
      <p:sp>
        <p:nvSpPr>
          <p:cNvPr id="4" name="Slide Number Placeholder 3"/>
          <p:cNvSpPr>
            <a:spLocks noGrp="1"/>
          </p:cNvSpPr>
          <p:nvPr>
            <p:ph type="sldNum" sz="quarter" idx="10"/>
          </p:nvPr>
        </p:nvSpPr>
        <p:spPr/>
        <p:txBody>
          <a:bodyPr/>
          <a:lstStyle/>
          <a:p>
            <a:pPr>
              <a:defRPr/>
            </a:pPr>
            <a:fld id="{A2A43BD2-88F5-43B0-BE55-6E6F55B54EAF}" type="slidenum">
              <a:rPr lang="en-US" smtClean="0"/>
              <a:pPr>
                <a:defRPr/>
              </a:pPr>
              <a:t>10</a:t>
            </a:fld>
            <a:endParaRPr lang="en-US"/>
          </a:p>
        </p:txBody>
      </p:sp>
    </p:spTree>
    <p:extLst>
      <p:ext uri="{BB962C8B-B14F-4D97-AF65-F5344CB8AC3E}">
        <p14:creationId xmlns:p14="http://schemas.microsoft.com/office/powerpoint/2010/main" val="292564990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INDIAN CHILD</a:t>
            </a:r>
          </a:p>
          <a:p>
            <a:r>
              <a:rPr lang="en-US" dirty="0"/>
              <a:t>Courts</a:t>
            </a:r>
            <a:r>
              <a:rPr lang="en-US" baseline="0" dirty="0"/>
              <a:t> must make diligent efforts re determining whether child is Indian until there is confirmation from the child’s Tribe or Tribes that she is not Indian.  ICWA must be applied until evidence is presented that satisfies court that child not Indian. Only Tribe can determine “Indian-ness”</a:t>
            </a:r>
            <a:endParaRPr lang="en-US" dirty="0"/>
          </a:p>
          <a:p>
            <a:endParaRPr lang="en-US" dirty="0"/>
          </a:p>
          <a:p>
            <a:r>
              <a:rPr lang="en-US" baseline="0" dirty="0"/>
              <a:t>parent’s advocates, reach out to child’s tribe, ask to be notified if / when there are any membership enrollment changes to the code. Then run inquiry yourself – could this change impact the child in your case?  Doesn’t matter when your child “becomes” Indian – if at any stage he or she does, ICWA applies.</a:t>
            </a:r>
          </a:p>
          <a:p>
            <a:endParaRPr lang="en-US" baseline="0" dirty="0"/>
          </a:p>
          <a:p>
            <a:r>
              <a:rPr lang="en-US" baseline="0" dirty="0"/>
              <a:t>What about a parent’s enrollment status?  Since ICWA requires that a parent be enrolled, what is our responsibility to investigate a parent’s enrollment eligibility?</a:t>
            </a:r>
          </a:p>
          <a:p>
            <a:pPr defTabSz="904433">
              <a:defRPr/>
            </a:pPr>
            <a:r>
              <a:rPr lang="en-US" dirty="0"/>
              <a:t>On whiff of potentially Indian child, where parent is not enrolled, is to determine if the parent is eligible for enrollment, get that parent enrolled, and get the Tribe involved.</a:t>
            </a:r>
          </a:p>
          <a:p>
            <a:pPr defTabSz="904433">
              <a:defRPr/>
            </a:pPr>
            <a:endParaRPr lang="en-US" dirty="0"/>
          </a:p>
          <a:p>
            <a:r>
              <a:rPr lang="en-US" dirty="0"/>
              <a:t>Finally, during the pendency of a child custody proceeding, it is possible a child’s Indian status will change.  Tribes may change the basis upon which they determine their membership, a tribe may gain federal recognition, or new evidence may help a tribe make a more accurate determination.</a:t>
            </a:r>
          </a:p>
          <a:p>
            <a:r>
              <a:rPr lang="en-US" dirty="0"/>
              <a:t>As of this writing there are 15 tribes whose denial of federal recognition is still on appeal or in litigation, and four tribes whose application for recognition is still pending.</a:t>
            </a:r>
          </a:p>
          <a:p>
            <a:r>
              <a:rPr lang="en-US" i="1" dirty="0"/>
              <a:t>Id</a:t>
            </a:r>
            <a:r>
              <a:rPr lang="en-US" dirty="0"/>
              <a:t>. at § 7(4)(a).</a:t>
            </a:r>
          </a:p>
          <a:p>
            <a:pPr defTabSz="904433">
              <a:defRPr/>
            </a:pPr>
            <a:endParaRPr lang="en-US" dirty="0"/>
          </a:p>
          <a:p>
            <a:pPr defTabSz="904433">
              <a:defRPr/>
            </a:pPr>
            <a:endParaRPr lang="en-US" dirty="0"/>
          </a:p>
        </p:txBody>
      </p:sp>
      <p:sp>
        <p:nvSpPr>
          <p:cNvPr id="4" name="Slide Number Placeholder 3"/>
          <p:cNvSpPr>
            <a:spLocks noGrp="1"/>
          </p:cNvSpPr>
          <p:nvPr>
            <p:ph type="sldNum" sz="quarter" idx="10"/>
          </p:nvPr>
        </p:nvSpPr>
        <p:spPr/>
        <p:txBody>
          <a:bodyPr/>
          <a:lstStyle/>
          <a:p>
            <a:pPr>
              <a:defRPr/>
            </a:pPr>
            <a:fld id="{A2A43BD2-88F5-43B0-BE55-6E6F55B54EAF}" type="slidenum">
              <a:rPr lang="en-US" smtClean="0"/>
              <a:pPr>
                <a:defRPr/>
              </a:pPr>
              <a:t>11</a:t>
            </a:fld>
            <a:endParaRPr lang="en-US"/>
          </a:p>
        </p:txBody>
      </p:sp>
    </p:spTree>
    <p:extLst>
      <p:ext uri="{BB962C8B-B14F-4D97-AF65-F5344CB8AC3E}">
        <p14:creationId xmlns:p14="http://schemas.microsoft.com/office/powerpoint/2010/main" val="2925649909"/>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hemeOverride" Target="../theme/themeOverride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cxnSp>
        <p:nvCxnSpPr>
          <p:cNvPr id="4" name="Straight Connector 3"/>
          <p:cNvCxnSpPr/>
          <p:nvPr/>
        </p:nvCxnSpPr>
        <p:spPr>
          <a:xfrm>
            <a:off x="685800" y="3398838"/>
            <a:ext cx="7848600" cy="1587"/>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pic>
        <p:nvPicPr>
          <p:cNvPr id="5" name="Picture 10" descr="NALC Logo sans background.pn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4953000"/>
            <a:ext cx="2011363" cy="1695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11" descr="UWLS.png"/>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5287963" y="5943600"/>
            <a:ext cx="3703637" cy="611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ctrTitle"/>
          </p:nvPr>
        </p:nvSpPr>
        <p:spPr>
          <a:xfrm>
            <a:off x="685800" y="1371600"/>
            <a:ext cx="7848600" cy="1927225"/>
          </a:xfrm>
        </p:spPr>
        <p:txBody>
          <a:bodyPr anchor="b">
            <a:noAutofit/>
          </a:bodyPr>
          <a:lstStyle>
            <a:lvl1pPr>
              <a:defRPr sz="5400" cap="all" baseline="0"/>
            </a:lvl1pPr>
          </a:lstStyle>
          <a:p>
            <a:r>
              <a:rPr lang="en-US"/>
              <a:t>Click to edit Master title style</a:t>
            </a:r>
            <a:endParaRPr lang="en-US" dirty="0"/>
          </a:p>
        </p:txBody>
      </p:sp>
      <p:sp>
        <p:nvSpPr>
          <p:cNvPr id="3" name="Subtitle 2"/>
          <p:cNvSpPr>
            <a:spLocks noGrp="1"/>
          </p:cNvSpPr>
          <p:nvPr>
            <p:ph type="subTitle" idx="1"/>
          </p:nvPr>
        </p:nvSpPr>
        <p:spPr>
          <a:xfrm>
            <a:off x="685800" y="3505200"/>
            <a:ext cx="6400800" cy="1752600"/>
          </a:xfrm>
        </p:spPr>
        <p:txBody>
          <a:bodyPr/>
          <a:lstStyle>
            <a:lvl1pPr marL="0" indent="0" algn="l">
              <a:buNone/>
              <a:defRPr>
                <a:solidFill>
                  <a:schemeClr val="tx1">
                    <a:lumMod val="75000"/>
                    <a:lumOff val="2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7" name="Date Placeholder 3"/>
          <p:cNvSpPr>
            <a:spLocks noGrp="1"/>
          </p:cNvSpPr>
          <p:nvPr>
            <p:ph type="dt" sz="half" idx="10"/>
          </p:nvPr>
        </p:nvSpPr>
        <p:spPr/>
        <p:txBody>
          <a:bodyPr/>
          <a:lstStyle>
            <a:lvl1pPr>
              <a:defRPr smtClean="0"/>
            </a:lvl1pPr>
          </a:lstStyle>
          <a:p>
            <a:pPr>
              <a:defRPr/>
            </a:pPr>
            <a:endParaRPr lang="en-US"/>
          </a:p>
        </p:txBody>
      </p:sp>
      <p:sp>
        <p:nvSpPr>
          <p:cNvPr id="8" name="Footer Placeholder 4"/>
          <p:cNvSpPr>
            <a:spLocks noGrp="1"/>
          </p:cNvSpPr>
          <p:nvPr>
            <p:ph type="ftr" sz="quarter" idx="11"/>
          </p:nvPr>
        </p:nvSpPr>
        <p:spPr/>
        <p:txBody>
          <a:bodyPr/>
          <a:lstStyle>
            <a:lvl1pPr>
              <a:defRPr smtClean="0"/>
            </a:lvl1pPr>
          </a:lstStyle>
          <a:p>
            <a:pPr>
              <a:defRPr/>
            </a:pPr>
            <a:endParaRPr lang="en-US"/>
          </a:p>
        </p:txBody>
      </p:sp>
      <p:sp>
        <p:nvSpPr>
          <p:cNvPr id="9" name="Slide Number Placeholder 5"/>
          <p:cNvSpPr>
            <a:spLocks noGrp="1"/>
          </p:cNvSpPr>
          <p:nvPr>
            <p:ph type="sldNum" sz="quarter" idx="12"/>
          </p:nvPr>
        </p:nvSpPr>
        <p:spPr/>
        <p:txBody>
          <a:bodyPr/>
          <a:lstStyle>
            <a:lvl1pPr>
              <a:defRPr smtClean="0"/>
            </a:lvl1pPr>
          </a:lstStyle>
          <a:p>
            <a:pPr>
              <a:defRPr/>
            </a:pPr>
            <a:fld id="{8AE1DC48-7B2E-4118-A4A1-D2401B31BFFB}" type="slidenum">
              <a:rPr lang="en-US"/>
              <a:pPr>
                <a:defRPr/>
              </a:pPr>
              <a:t>‹#›</a:t>
            </a:fld>
            <a:endParaRPr lang="en-US"/>
          </a:p>
        </p:txBody>
      </p:sp>
    </p:spTree>
    <p:extLst>
      <p:ext uri="{BB962C8B-B14F-4D97-AF65-F5344CB8AC3E}">
        <p14:creationId xmlns:p14="http://schemas.microsoft.com/office/powerpoint/2010/main" val="160302365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25E541ED-A2BE-4D7A-AA90-F82386A45C53}" type="slidenum">
              <a:rPr lang="en-US"/>
              <a:pPr>
                <a:defRPr/>
              </a:pPr>
              <a:t>‹#›</a:t>
            </a:fld>
            <a:endParaRPr lang="en-US"/>
          </a:p>
        </p:txBody>
      </p:sp>
    </p:spTree>
    <p:extLst>
      <p:ext uri="{BB962C8B-B14F-4D97-AF65-F5344CB8AC3E}">
        <p14:creationId xmlns:p14="http://schemas.microsoft.com/office/powerpoint/2010/main" val="169547995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609600"/>
            <a:ext cx="2057400" cy="5867400"/>
          </a:xfrm>
        </p:spPr>
        <p:txBody>
          <a:bodyPr vert="eaVert" anchor="b"/>
          <a:lstStyle/>
          <a:p>
            <a:r>
              <a:rPr lang="en-US"/>
              <a:t>Click to edit Master title style</a:t>
            </a:r>
            <a:endParaRPr lang="en-US" dirty="0"/>
          </a:p>
        </p:txBody>
      </p:sp>
      <p:sp>
        <p:nvSpPr>
          <p:cNvPr id="3" name="Vertical Text Placeholder 2"/>
          <p:cNvSpPr>
            <a:spLocks noGrp="1"/>
          </p:cNvSpPr>
          <p:nvPr>
            <p:ph type="body" orient="vert" idx="1"/>
          </p:nvPr>
        </p:nvSpPr>
        <p:spPr>
          <a:xfrm>
            <a:off x="457200" y="609600"/>
            <a:ext cx="6019800" cy="5867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5A60FFF1-DB32-42C9-89B3-D9F4F6DD0A9B}" type="slidenum">
              <a:rPr lang="en-US"/>
              <a:pPr>
                <a:defRPr/>
              </a:pPr>
              <a:t>‹#›</a:t>
            </a:fld>
            <a:endParaRPr lang="en-US"/>
          </a:p>
        </p:txBody>
      </p:sp>
    </p:spTree>
    <p:extLst>
      <p:ext uri="{BB962C8B-B14F-4D97-AF65-F5344CB8AC3E}">
        <p14:creationId xmlns:p14="http://schemas.microsoft.com/office/powerpoint/2010/main" val="365080137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4" name="Picture 8" descr="NALC Logo sans background.pn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28600" y="5715000"/>
            <a:ext cx="1020763" cy="860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p:cNvSpPr>
            <a:spLocks noGrp="1"/>
          </p:cNvSpPr>
          <p:nvPr>
            <p:ph type="dt" sz="half" idx="10"/>
          </p:nvPr>
        </p:nvSpPr>
        <p:spPr/>
        <p:txBody>
          <a:bodyPr/>
          <a:lstStyle>
            <a:lvl1pPr>
              <a:defRPr smtClean="0"/>
            </a:lvl1pPr>
          </a:lstStyle>
          <a:p>
            <a:pPr>
              <a:defRPr/>
            </a:pPr>
            <a:endParaRPr lang="en-US"/>
          </a:p>
        </p:txBody>
      </p:sp>
      <p:sp>
        <p:nvSpPr>
          <p:cNvPr id="6" name="Footer Placeholder 4"/>
          <p:cNvSpPr>
            <a:spLocks noGrp="1"/>
          </p:cNvSpPr>
          <p:nvPr>
            <p:ph type="ftr" sz="quarter" idx="11"/>
          </p:nvPr>
        </p:nvSpPr>
        <p:spPr/>
        <p:txBody>
          <a:bodyPr/>
          <a:lstStyle>
            <a:lvl1pPr>
              <a:defRPr smtClean="0"/>
            </a:lvl1pPr>
          </a:lstStyle>
          <a:p>
            <a:pPr>
              <a:defRPr/>
            </a:pPr>
            <a:endParaRPr lang="en-US"/>
          </a:p>
        </p:txBody>
      </p:sp>
      <p:sp>
        <p:nvSpPr>
          <p:cNvPr id="7" name="Slide Number Placeholder 5"/>
          <p:cNvSpPr>
            <a:spLocks noGrp="1"/>
          </p:cNvSpPr>
          <p:nvPr>
            <p:ph type="sldNum" sz="quarter" idx="12"/>
          </p:nvPr>
        </p:nvSpPr>
        <p:spPr/>
        <p:txBody>
          <a:bodyPr/>
          <a:lstStyle>
            <a:lvl1pPr>
              <a:defRPr smtClean="0"/>
            </a:lvl1pPr>
          </a:lstStyle>
          <a:p>
            <a:pPr>
              <a:defRPr/>
            </a:pPr>
            <a:fld id="{97FD502F-21B8-460F-97F8-FE3507B57173}" type="slidenum">
              <a:rPr lang="en-US"/>
              <a:pPr>
                <a:defRPr/>
              </a:pPr>
              <a:t>‹#›</a:t>
            </a:fld>
            <a:endParaRPr lang="en-US"/>
          </a:p>
        </p:txBody>
      </p:sp>
    </p:spTree>
    <p:extLst>
      <p:ext uri="{BB962C8B-B14F-4D97-AF65-F5344CB8AC3E}">
        <p14:creationId xmlns:p14="http://schemas.microsoft.com/office/powerpoint/2010/main" val="208685954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1">
        <a:schemeClr val="bg2"/>
      </p:bgRef>
    </p:bg>
    <p:spTree>
      <p:nvGrpSpPr>
        <p:cNvPr id="1" name=""/>
        <p:cNvGrpSpPr/>
        <p:nvPr/>
      </p:nvGrpSpPr>
      <p:grpSpPr>
        <a:xfrm>
          <a:off x="0" y="0"/>
          <a:ext cx="0" cy="0"/>
          <a:chOff x="0" y="0"/>
          <a:chExt cx="0" cy="0"/>
        </a:xfrm>
      </p:grpSpPr>
      <p:cxnSp>
        <p:nvCxnSpPr>
          <p:cNvPr id="4" name="Straight Connector 3"/>
          <p:cNvCxnSpPr/>
          <p:nvPr/>
        </p:nvCxnSpPr>
        <p:spPr>
          <a:xfrm>
            <a:off x="731838" y="4598988"/>
            <a:ext cx="7848600" cy="1587"/>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a:xfrm>
            <a:off x="722313" y="2362200"/>
            <a:ext cx="7772400" cy="2200275"/>
          </a:xfrm>
        </p:spPr>
        <p:txBody>
          <a:bodyPr anchor="b"/>
          <a:lstStyle>
            <a:lvl1pPr algn="l">
              <a:defRPr sz="4800" b="0" cap="all"/>
            </a:lvl1pPr>
          </a:lstStyle>
          <a:p>
            <a:r>
              <a:rPr lang="en-US"/>
              <a:t>Click to edit Master title style</a:t>
            </a:r>
            <a:endParaRPr lang="en-US" dirty="0"/>
          </a:p>
        </p:txBody>
      </p:sp>
      <p:sp>
        <p:nvSpPr>
          <p:cNvPr id="3" name="Text Placeholder 2"/>
          <p:cNvSpPr>
            <a:spLocks noGrp="1"/>
          </p:cNvSpPr>
          <p:nvPr>
            <p:ph type="body" idx="1"/>
          </p:nvPr>
        </p:nvSpPr>
        <p:spPr>
          <a:xfrm>
            <a:off x="722313" y="4626864"/>
            <a:ext cx="7772400" cy="1500187"/>
          </a:xfrm>
        </p:spPr>
        <p:txBody>
          <a:bodyPr>
            <a:normAutofit/>
          </a:bodyPr>
          <a:lstStyle>
            <a:lvl1pPr marL="0" indent="0">
              <a:buNone/>
              <a:defRPr sz="24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5" name="Date Placeholder 3"/>
          <p:cNvSpPr>
            <a:spLocks noGrp="1"/>
          </p:cNvSpPr>
          <p:nvPr>
            <p:ph type="dt" sz="half" idx="10"/>
          </p:nvPr>
        </p:nvSpPr>
        <p:spPr/>
        <p:txBody>
          <a:bodyPr/>
          <a:lstStyle>
            <a:lvl1pPr>
              <a:defRPr smtClean="0"/>
            </a:lvl1pPr>
          </a:lstStyle>
          <a:p>
            <a:pPr>
              <a:defRPr/>
            </a:pPr>
            <a:endParaRPr lang="en-US"/>
          </a:p>
        </p:txBody>
      </p:sp>
      <p:sp>
        <p:nvSpPr>
          <p:cNvPr id="6" name="Footer Placeholder 4"/>
          <p:cNvSpPr>
            <a:spLocks noGrp="1"/>
          </p:cNvSpPr>
          <p:nvPr>
            <p:ph type="ftr" sz="quarter" idx="11"/>
          </p:nvPr>
        </p:nvSpPr>
        <p:spPr/>
        <p:txBody>
          <a:bodyPr/>
          <a:lstStyle>
            <a:lvl1pPr>
              <a:defRPr smtClean="0"/>
            </a:lvl1pPr>
          </a:lstStyle>
          <a:p>
            <a:pPr>
              <a:defRPr/>
            </a:pPr>
            <a:endParaRPr lang="en-US"/>
          </a:p>
        </p:txBody>
      </p:sp>
      <p:sp>
        <p:nvSpPr>
          <p:cNvPr id="7" name="Slide Number Placeholder 5"/>
          <p:cNvSpPr>
            <a:spLocks noGrp="1"/>
          </p:cNvSpPr>
          <p:nvPr>
            <p:ph type="sldNum" sz="quarter" idx="12"/>
          </p:nvPr>
        </p:nvSpPr>
        <p:spPr/>
        <p:txBody>
          <a:bodyPr/>
          <a:lstStyle>
            <a:lvl1pPr>
              <a:defRPr smtClean="0"/>
            </a:lvl1pPr>
          </a:lstStyle>
          <a:p>
            <a:pPr>
              <a:defRPr/>
            </a:pPr>
            <a:fld id="{BDD94CA3-D2FF-479D-B5EB-76D65DA3910C}" type="slidenum">
              <a:rPr lang="en-US"/>
              <a:pPr>
                <a:defRPr/>
              </a:pPr>
              <a:t>‹#›</a:t>
            </a:fld>
            <a:endParaRPr lang="en-US"/>
          </a:p>
        </p:txBody>
      </p:sp>
    </p:spTree>
    <p:extLst>
      <p:ext uri="{BB962C8B-B14F-4D97-AF65-F5344CB8AC3E}">
        <p14:creationId xmlns:p14="http://schemas.microsoft.com/office/powerpoint/2010/main" val="3770344316"/>
      </p:ext>
    </p:extLst>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73352"/>
            <a:ext cx="4038600" cy="471830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48200" y="1673352"/>
            <a:ext cx="4038600" cy="471830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3"/>
          <p:cNvSpPr>
            <a:spLocks noGrp="1"/>
          </p:cNvSpPr>
          <p:nvPr>
            <p:ph type="dt" sz="half" idx="10"/>
          </p:nvPr>
        </p:nvSpPr>
        <p:spPr/>
        <p:txBody>
          <a:bodyPr/>
          <a:lstStyle>
            <a:lvl1pPr>
              <a:defRPr/>
            </a:lvl1pPr>
          </a:lstStyle>
          <a:p>
            <a:pPr>
              <a:defRPr/>
            </a:pPr>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90E61854-EFAD-4F92-A68D-5F5F53782C51}" type="slidenum">
              <a:rPr lang="en-US"/>
              <a:pPr>
                <a:defRPr/>
              </a:pPr>
              <a:t>‹#›</a:t>
            </a:fld>
            <a:endParaRPr lang="en-US"/>
          </a:p>
        </p:txBody>
      </p:sp>
    </p:spTree>
    <p:extLst>
      <p:ext uri="{BB962C8B-B14F-4D97-AF65-F5344CB8AC3E}">
        <p14:creationId xmlns:p14="http://schemas.microsoft.com/office/powerpoint/2010/main" val="418520696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cxnSp>
        <p:nvCxnSpPr>
          <p:cNvPr id="7" name="Straight Connector 6"/>
          <p:cNvCxnSpPr/>
          <p:nvPr/>
        </p:nvCxnSpPr>
        <p:spPr>
          <a:xfrm rot="5400000">
            <a:off x="2218531" y="4045744"/>
            <a:ext cx="4708525"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457200" y="1676400"/>
            <a:ext cx="3931920" cy="639762"/>
          </a:xfrm>
          <a:noFill/>
          <a:ln>
            <a:noFill/>
          </a:ln>
          <a:effectLst/>
        </p:spPr>
        <p:style>
          <a:lnRef idx="3">
            <a:schemeClr val="lt1"/>
          </a:lnRef>
          <a:fillRef idx="1">
            <a:schemeClr val="accent2"/>
          </a:fillRef>
          <a:effectRef idx="1">
            <a:schemeClr val="accent2"/>
          </a:effectRef>
          <a:fontRef idx="none"/>
        </p:style>
        <p:txBody>
          <a:bodyPr anchor="ctr">
            <a:normAutofit/>
          </a:bodyPr>
          <a:lstStyle>
            <a:lvl1pPr marL="0" indent="0" algn="ctr">
              <a:buNone/>
              <a:defRPr sz="20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438400"/>
            <a:ext cx="393192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754880" y="1676400"/>
            <a:ext cx="3931920" cy="639762"/>
          </a:xfrm>
          <a:noFill/>
          <a:ln>
            <a:noFill/>
          </a:ln>
          <a:effectLst/>
        </p:spPr>
        <p:style>
          <a:lnRef idx="3">
            <a:schemeClr val="lt1"/>
          </a:lnRef>
          <a:fillRef idx="1">
            <a:schemeClr val="accent2"/>
          </a:fillRef>
          <a:effectRef idx="1">
            <a:schemeClr val="accent2"/>
          </a:effectRef>
          <a:fontRef idx="none"/>
        </p:style>
        <p:txBody>
          <a:bodyPr anchor="ctr">
            <a:normAutofit/>
          </a:bodyPr>
          <a:lstStyle>
            <a:lvl1pPr marL="0" indent="0" algn="ctr">
              <a:buNone/>
              <a:defRPr lang="en-US" sz="2000" b="0" kern="1200" dirty="0" smtClean="0">
                <a:solidFill>
                  <a:schemeClr val="tx2"/>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754880" y="2438400"/>
            <a:ext cx="393192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Date Placeholder 6"/>
          <p:cNvSpPr>
            <a:spLocks noGrp="1"/>
          </p:cNvSpPr>
          <p:nvPr>
            <p:ph type="dt" sz="half" idx="10"/>
          </p:nvPr>
        </p:nvSpPr>
        <p:spPr/>
        <p:txBody>
          <a:bodyPr/>
          <a:lstStyle>
            <a:lvl1pPr>
              <a:defRPr smtClean="0"/>
            </a:lvl1pPr>
          </a:lstStyle>
          <a:p>
            <a:pPr>
              <a:defRPr/>
            </a:pPr>
            <a:endParaRPr lang="en-US"/>
          </a:p>
        </p:txBody>
      </p:sp>
      <p:sp>
        <p:nvSpPr>
          <p:cNvPr id="9" name="Footer Placeholder 7"/>
          <p:cNvSpPr>
            <a:spLocks noGrp="1"/>
          </p:cNvSpPr>
          <p:nvPr>
            <p:ph type="ftr" sz="quarter" idx="11"/>
          </p:nvPr>
        </p:nvSpPr>
        <p:spPr/>
        <p:txBody>
          <a:bodyPr/>
          <a:lstStyle>
            <a:lvl1pPr>
              <a:defRPr smtClean="0"/>
            </a:lvl1pPr>
          </a:lstStyle>
          <a:p>
            <a:pPr>
              <a:defRPr/>
            </a:pPr>
            <a:endParaRPr lang="en-US"/>
          </a:p>
        </p:txBody>
      </p:sp>
      <p:sp>
        <p:nvSpPr>
          <p:cNvPr id="10" name="Slide Number Placeholder 8"/>
          <p:cNvSpPr>
            <a:spLocks noGrp="1"/>
          </p:cNvSpPr>
          <p:nvPr>
            <p:ph type="sldNum" sz="quarter" idx="12"/>
          </p:nvPr>
        </p:nvSpPr>
        <p:spPr/>
        <p:txBody>
          <a:bodyPr/>
          <a:lstStyle>
            <a:lvl1pPr>
              <a:defRPr smtClean="0"/>
            </a:lvl1pPr>
          </a:lstStyle>
          <a:p>
            <a:pPr>
              <a:defRPr/>
            </a:pPr>
            <a:fld id="{C34CB2A0-E8F4-43AA-A0DD-67897352C15B}" type="slidenum">
              <a:rPr lang="en-US"/>
              <a:pPr>
                <a:defRPr/>
              </a:pPr>
              <a:t>‹#›</a:t>
            </a:fld>
            <a:endParaRPr lang="en-US"/>
          </a:p>
        </p:txBody>
      </p:sp>
    </p:spTree>
    <p:extLst>
      <p:ext uri="{BB962C8B-B14F-4D97-AF65-F5344CB8AC3E}">
        <p14:creationId xmlns:p14="http://schemas.microsoft.com/office/powerpoint/2010/main" val="305872067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p:cNvSpPr>
            <a:spLocks noGrp="1"/>
          </p:cNvSpPr>
          <p:nvPr>
            <p:ph type="dt" sz="half" idx="10"/>
          </p:nvPr>
        </p:nvSpPr>
        <p:spPr/>
        <p:txBody>
          <a:bodyPr/>
          <a:lstStyle>
            <a:lvl1pPr>
              <a:defRPr/>
            </a:lvl1pPr>
          </a:lstStyle>
          <a:p>
            <a:pPr>
              <a:defRPr/>
            </a:pPr>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D0CA8B58-CE96-43A2-B9AE-57B1A1B1AFD3}" type="slidenum">
              <a:rPr lang="en-US"/>
              <a:pPr>
                <a:defRPr/>
              </a:pPr>
              <a:t>‹#›</a:t>
            </a:fld>
            <a:endParaRPr lang="en-US"/>
          </a:p>
        </p:txBody>
      </p:sp>
    </p:spTree>
    <p:extLst>
      <p:ext uri="{BB962C8B-B14F-4D97-AF65-F5344CB8AC3E}">
        <p14:creationId xmlns:p14="http://schemas.microsoft.com/office/powerpoint/2010/main" val="265114077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8BBB6CF2-5369-499D-9BC2-FB329448E229}" type="slidenum">
              <a:rPr lang="en-US"/>
              <a:pPr>
                <a:defRPr/>
              </a:pPr>
              <a:t>‹#›</a:t>
            </a:fld>
            <a:endParaRPr lang="en-US"/>
          </a:p>
        </p:txBody>
      </p:sp>
    </p:spTree>
    <p:extLst>
      <p:ext uri="{BB962C8B-B14F-4D97-AF65-F5344CB8AC3E}">
        <p14:creationId xmlns:p14="http://schemas.microsoft.com/office/powerpoint/2010/main" val="297391603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cxnSp>
        <p:nvCxnSpPr>
          <p:cNvPr id="5" name="Straight Connector 4"/>
          <p:cNvCxnSpPr/>
          <p:nvPr/>
        </p:nvCxnSpPr>
        <p:spPr>
          <a:xfrm rot="5400000">
            <a:off x="-13494" y="3580607"/>
            <a:ext cx="5578475"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a:xfrm>
            <a:off x="457200" y="792080"/>
            <a:ext cx="2139696" cy="1261872"/>
          </a:xfrm>
        </p:spPr>
        <p:txBody>
          <a:bodyPr anchor="b">
            <a:noAutofit/>
          </a:bodyPr>
          <a:lstStyle>
            <a:lvl1pPr algn="l">
              <a:defRPr sz="2400" b="0"/>
            </a:lvl1pPr>
          </a:lstStyle>
          <a:p>
            <a:r>
              <a:rPr lang="en-US"/>
              <a:t>Click to edit Master title style</a:t>
            </a:r>
            <a:endParaRPr lang="en-US" dirty="0"/>
          </a:p>
        </p:txBody>
      </p:sp>
      <p:sp>
        <p:nvSpPr>
          <p:cNvPr id="3" name="Content Placeholder 2"/>
          <p:cNvSpPr>
            <a:spLocks noGrp="1"/>
          </p:cNvSpPr>
          <p:nvPr>
            <p:ph idx="1"/>
          </p:nvPr>
        </p:nvSpPr>
        <p:spPr>
          <a:xfrm>
            <a:off x="2971800" y="792080"/>
            <a:ext cx="5715000" cy="557784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457201" y="2130552"/>
            <a:ext cx="2139696" cy="4243615"/>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6" name="Date Placeholder 4"/>
          <p:cNvSpPr>
            <a:spLocks noGrp="1"/>
          </p:cNvSpPr>
          <p:nvPr>
            <p:ph type="dt" sz="half" idx="10"/>
          </p:nvPr>
        </p:nvSpPr>
        <p:spPr/>
        <p:txBody>
          <a:bodyPr/>
          <a:lstStyle>
            <a:lvl1pPr>
              <a:defRPr smtClean="0"/>
            </a:lvl1pPr>
          </a:lstStyle>
          <a:p>
            <a:pPr>
              <a:defRPr/>
            </a:pPr>
            <a:endParaRPr lang="en-US"/>
          </a:p>
        </p:txBody>
      </p:sp>
      <p:sp>
        <p:nvSpPr>
          <p:cNvPr id="7" name="Footer Placeholder 5"/>
          <p:cNvSpPr>
            <a:spLocks noGrp="1"/>
          </p:cNvSpPr>
          <p:nvPr>
            <p:ph type="ftr" sz="quarter" idx="11"/>
          </p:nvPr>
        </p:nvSpPr>
        <p:spPr/>
        <p:txBody>
          <a:bodyPr/>
          <a:lstStyle>
            <a:lvl1pPr>
              <a:defRPr smtClean="0"/>
            </a:lvl1pPr>
          </a:lstStyle>
          <a:p>
            <a:pPr>
              <a:defRPr/>
            </a:pPr>
            <a:endParaRPr lang="en-US"/>
          </a:p>
        </p:txBody>
      </p:sp>
      <p:sp>
        <p:nvSpPr>
          <p:cNvPr id="8" name="Slide Number Placeholder 6"/>
          <p:cNvSpPr>
            <a:spLocks noGrp="1"/>
          </p:cNvSpPr>
          <p:nvPr>
            <p:ph type="sldNum" sz="quarter" idx="12"/>
          </p:nvPr>
        </p:nvSpPr>
        <p:spPr/>
        <p:txBody>
          <a:bodyPr/>
          <a:lstStyle>
            <a:lvl1pPr>
              <a:defRPr smtClean="0"/>
            </a:lvl1pPr>
          </a:lstStyle>
          <a:p>
            <a:pPr>
              <a:defRPr/>
            </a:pPr>
            <a:fld id="{8B60267A-53DD-4CB1-86BE-88398DAE0DB8}" type="slidenum">
              <a:rPr lang="en-US"/>
              <a:pPr>
                <a:defRPr/>
              </a:pPr>
              <a:t>‹#›</a:t>
            </a:fld>
            <a:endParaRPr lang="en-US"/>
          </a:p>
        </p:txBody>
      </p:sp>
    </p:spTree>
    <p:extLst>
      <p:ext uri="{BB962C8B-B14F-4D97-AF65-F5344CB8AC3E}">
        <p14:creationId xmlns:p14="http://schemas.microsoft.com/office/powerpoint/2010/main" val="316861560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792480"/>
            <a:ext cx="2142680" cy="1264920"/>
          </a:xfrm>
        </p:spPr>
        <p:txBody>
          <a:bodyPr anchor="b"/>
          <a:lstStyle>
            <a:lvl1pPr algn="l">
              <a:defRPr sz="2400" b="0"/>
            </a:lvl1pPr>
          </a:lstStyle>
          <a:p>
            <a:r>
              <a:rPr lang="en-US"/>
              <a:t>Click to edit Master title style</a:t>
            </a:r>
            <a:endParaRPr lang="en-US" dirty="0"/>
          </a:p>
        </p:txBody>
      </p:sp>
      <p:sp>
        <p:nvSpPr>
          <p:cNvPr id="3" name="Picture Placeholder 2"/>
          <p:cNvSpPr>
            <a:spLocks noGrp="1"/>
          </p:cNvSpPr>
          <p:nvPr>
            <p:ph type="pic" idx="1"/>
          </p:nvPr>
        </p:nvSpPr>
        <p:spPr>
          <a:xfrm>
            <a:off x="2858610" y="838201"/>
            <a:ext cx="5904390" cy="5500456"/>
          </a:xfrm>
          <a:solidFill>
            <a:schemeClr val="bg2"/>
          </a:solidFill>
          <a:ln w="76200">
            <a:solidFill>
              <a:srgbClr val="FFFFFF"/>
            </a:solidFill>
            <a:miter lim="800000"/>
          </a:ln>
          <a:effectLst>
            <a:outerShdw blurRad="50800" dist="12700" dir="5400000" algn="t" rotWithShape="0">
              <a:prstClr val="black">
                <a:alpha val="59000"/>
              </a:prstClr>
            </a:outerShdw>
          </a:effectLst>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Drag picture to placeholder or click icon to add</a:t>
            </a:r>
            <a:endParaRPr lang="en-US" noProof="0" dirty="0"/>
          </a:p>
        </p:txBody>
      </p:sp>
      <p:sp>
        <p:nvSpPr>
          <p:cNvPr id="4" name="Text Placeholder 3"/>
          <p:cNvSpPr>
            <a:spLocks noGrp="1"/>
          </p:cNvSpPr>
          <p:nvPr>
            <p:ph type="body" sz="half" idx="2"/>
          </p:nvPr>
        </p:nvSpPr>
        <p:spPr>
          <a:xfrm>
            <a:off x="457200" y="2133600"/>
            <a:ext cx="2139696" cy="424281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520C2AD2-EC0B-4E14-93BD-7613A9552972}" type="slidenum">
              <a:rPr lang="en-US"/>
              <a:pPr>
                <a:defRPr/>
              </a:pPr>
              <a:t>‹#›</a:t>
            </a:fld>
            <a:endParaRPr lang="en-US"/>
          </a:p>
        </p:txBody>
      </p:sp>
    </p:spTree>
    <p:extLst>
      <p:ext uri="{BB962C8B-B14F-4D97-AF65-F5344CB8AC3E}">
        <p14:creationId xmlns:p14="http://schemas.microsoft.com/office/powerpoint/2010/main" val="46166874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 name="Rectangle 9"/>
          <p:cNvSpPr/>
          <p:nvPr/>
        </p:nvSpPr>
        <p:spPr>
          <a:xfrm>
            <a:off x="0" y="220663"/>
            <a:ext cx="9144000" cy="2286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FFFFFF"/>
              </a:solidFill>
              <a:ea typeface="ＭＳ Ｐゴシック" pitchFamily="34" charset="-128"/>
            </a:endParaRPr>
          </a:p>
        </p:txBody>
      </p:sp>
      <p:sp>
        <p:nvSpPr>
          <p:cNvPr id="2" name="Title Placeholder 1"/>
          <p:cNvSpPr>
            <a:spLocks noGrp="1"/>
          </p:cNvSpPr>
          <p:nvPr>
            <p:ph type="title"/>
          </p:nvPr>
        </p:nvSpPr>
        <p:spPr>
          <a:xfrm>
            <a:off x="457200" y="533400"/>
            <a:ext cx="8229600" cy="990600"/>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1028" name="Text Placeholder 2"/>
          <p:cNvSpPr>
            <a:spLocks noGrp="1"/>
          </p:cNvSpPr>
          <p:nvPr>
            <p:ph type="body" idx="1"/>
          </p:nvPr>
        </p:nvSpPr>
        <p:spPr bwMode="auto">
          <a:xfrm>
            <a:off x="457200" y="1600200"/>
            <a:ext cx="8229600" cy="487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6"/>
          <p:cNvSpPr/>
          <p:nvPr/>
        </p:nvSpPr>
        <p:spPr>
          <a:xfrm>
            <a:off x="0" y="0"/>
            <a:ext cx="9144000" cy="36512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FFFFFF"/>
              </a:solidFill>
              <a:ea typeface="ＭＳ Ｐゴシック" pitchFamily="34" charset="-128"/>
            </a:endParaRPr>
          </a:p>
        </p:txBody>
      </p:sp>
      <p:sp>
        <p:nvSpPr>
          <p:cNvPr id="4" name="Date Placeholder 3"/>
          <p:cNvSpPr>
            <a:spLocks noGrp="1"/>
          </p:cNvSpPr>
          <p:nvPr>
            <p:ph type="dt" sz="half" idx="2"/>
          </p:nvPr>
        </p:nvSpPr>
        <p:spPr>
          <a:xfrm>
            <a:off x="457200" y="19050"/>
            <a:ext cx="2895600" cy="328613"/>
          </a:xfrm>
          <a:prstGeom prst="rect">
            <a:avLst/>
          </a:prstGeom>
        </p:spPr>
        <p:txBody>
          <a:bodyPr vert="horz" wrap="square" lIns="91440" tIns="45720" rIns="91440" bIns="45720" numCol="1" anchor="ctr" anchorCtr="0" compatLnSpc="1">
            <a:prstTxWarp prst="textNoShape">
              <a:avLst/>
            </a:prstTxWarp>
          </a:bodyPr>
          <a:lstStyle>
            <a:lvl1pPr>
              <a:defRPr sz="1200" smtClean="0">
                <a:solidFill>
                  <a:srgbClr val="FFFFFF"/>
                </a:solidFill>
              </a:defRPr>
            </a:lvl1pPr>
          </a:lstStyle>
          <a:p>
            <a:pPr>
              <a:defRPr/>
            </a:pPr>
            <a:endParaRPr lang="en-US"/>
          </a:p>
        </p:txBody>
      </p:sp>
      <p:sp>
        <p:nvSpPr>
          <p:cNvPr id="5" name="Footer Placeholder 4"/>
          <p:cNvSpPr>
            <a:spLocks noGrp="1"/>
          </p:cNvSpPr>
          <p:nvPr>
            <p:ph type="ftr" sz="quarter" idx="3"/>
          </p:nvPr>
        </p:nvSpPr>
        <p:spPr>
          <a:xfrm>
            <a:off x="3429000" y="19050"/>
            <a:ext cx="4114800" cy="328613"/>
          </a:xfrm>
          <a:prstGeom prst="rect">
            <a:avLst/>
          </a:prstGeom>
        </p:spPr>
        <p:txBody>
          <a:bodyPr vert="horz" wrap="square" lIns="91440" tIns="45720" rIns="91440" bIns="45720" numCol="1" anchor="ctr" anchorCtr="0" compatLnSpc="1">
            <a:prstTxWarp prst="textNoShape">
              <a:avLst/>
            </a:prstTxWarp>
          </a:bodyPr>
          <a:lstStyle>
            <a:lvl1pPr algn="ctr">
              <a:defRPr sz="1200" smtClean="0">
                <a:solidFill>
                  <a:srgbClr val="FFFFFF"/>
                </a:solidFill>
              </a:defRPr>
            </a:lvl1pPr>
          </a:lstStyle>
          <a:p>
            <a:pPr>
              <a:defRPr/>
            </a:pPr>
            <a:endParaRPr lang="en-US"/>
          </a:p>
        </p:txBody>
      </p:sp>
      <p:sp>
        <p:nvSpPr>
          <p:cNvPr id="6" name="Slide Number Placeholder 5"/>
          <p:cNvSpPr>
            <a:spLocks noGrp="1"/>
          </p:cNvSpPr>
          <p:nvPr>
            <p:ph type="sldNum" sz="quarter" idx="4"/>
          </p:nvPr>
        </p:nvSpPr>
        <p:spPr>
          <a:xfrm>
            <a:off x="7620000" y="19050"/>
            <a:ext cx="1066800" cy="328613"/>
          </a:xfrm>
          <a:prstGeom prst="rect">
            <a:avLst/>
          </a:prstGeom>
        </p:spPr>
        <p:txBody>
          <a:bodyPr vert="horz" wrap="square" lIns="91440" tIns="45720" rIns="91440" bIns="45720" numCol="1" anchor="ctr" anchorCtr="0" compatLnSpc="1">
            <a:prstTxWarp prst="textNoShape">
              <a:avLst/>
            </a:prstTxWarp>
          </a:bodyPr>
          <a:lstStyle>
            <a:lvl1pPr>
              <a:defRPr sz="1400" b="1" smtClean="0">
                <a:solidFill>
                  <a:srgbClr val="FFFFFF"/>
                </a:solidFill>
              </a:defRPr>
            </a:lvl1pPr>
          </a:lstStyle>
          <a:p>
            <a:pPr>
              <a:defRPr/>
            </a:pPr>
            <a:fld id="{3AD1A938-022F-4B83-87D8-6B41A868F4D0}"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6066" r:id="rId1"/>
    <p:sldLayoutId id="2147486067" r:id="rId2"/>
    <p:sldLayoutId id="2147486068" r:id="rId3"/>
    <p:sldLayoutId id="2147486060" r:id="rId4"/>
    <p:sldLayoutId id="2147486069" r:id="rId5"/>
    <p:sldLayoutId id="2147486061" r:id="rId6"/>
    <p:sldLayoutId id="2147486062" r:id="rId7"/>
    <p:sldLayoutId id="2147486070" r:id="rId8"/>
    <p:sldLayoutId id="2147486063" r:id="rId9"/>
    <p:sldLayoutId id="2147486064" r:id="rId10"/>
    <p:sldLayoutId id="2147486065" r:id="rId11"/>
  </p:sldLayoutIdLst>
  <p:txStyles>
    <p:titleStyle>
      <a:lvl1pPr algn="l" rtl="0" eaLnBrk="0" fontAlgn="base" hangingPunct="0">
        <a:spcBef>
          <a:spcPct val="0"/>
        </a:spcBef>
        <a:spcAft>
          <a:spcPct val="0"/>
        </a:spcAft>
        <a:defRPr sz="4000" kern="1200" spc="-100">
          <a:solidFill>
            <a:schemeClr val="tx2"/>
          </a:solidFill>
          <a:latin typeface="+mj-lt"/>
          <a:ea typeface="ＭＳ Ｐゴシック" pitchFamily="34" charset="-128"/>
          <a:cs typeface="+mj-cs"/>
        </a:defRPr>
      </a:lvl1pPr>
      <a:lvl2pPr algn="l" rtl="0" eaLnBrk="0" fontAlgn="base" hangingPunct="0">
        <a:spcBef>
          <a:spcPct val="0"/>
        </a:spcBef>
        <a:spcAft>
          <a:spcPct val="0"/>
        </a:spcAft>
        <a:defRPr sz="4000">
          <a:solidFill>
            <a:schemeClr val="tx2"/>
          </a:solidFill>
          <a:latin typeface="Arial" pitchFamily="34" charset="0"/>
          <a:ea typeface="ＭＳ Ｐゴシック" pitchFamily="34" charset="-128"/>
        </a:defRPr>
      </a:lvl2pPr>
      <a:lvl3pPr algn="l" rtl="0" eaLnBrk="0" fontAlgn="base" hangingPunct="0">
        <a:spcBef>
          <a:spcPct val="0"/>
        </a:spcBef>
        <a:spcAft>
          <a:spcPct val="0"/>
        </a:spcAft>
        <a:defRPr sz="4000">
          <a:solidFill>
            <a:schemeClr val="tx2"/>
          </a:solidFill>
          <a:latin typeface="Arial" pitchFamily="34" charset="0"/>
          <a:ea typeface="ＭＳ Ｐゴシック" pitchFamily="34" charset="-128"/>
        </a:defRPr>
      </a:lvl3pPr>
      <a:lvl4pPr algn="l" rtl="0" eaLnBrk="0" fontAlgn="base" hangingPunct="0">
        <a:spcBef>
          <a:spcPct val="0"/>
        </a:spcBef>
        <a:spcAft>
          <a:spcPct val="0"/>
        </a:spcAft>
        <a:defRPr sz="4000">
          <a:solidFill>
            <a:schemeClr val="tx2"/>
          </a:solidFill>
          <a:latin typeface="Arial" pitchFamily="34" charset="0"/>
          <a:ea typeface="ＭＳ Ｐゴシック" pitchFamily="34" charset="-128"/>
        </a:defRPr>
      </a:lvl4pPr>
      <a:lvl5pPr algn="l" rtl="0" eaLnBrk="0" fontAlgn="base" hangingPunct="0">
        <a:spcBef>
          <a:spcPct val="0"/>
        </a:spcBef>
        <a:spcAft>
          <a:spcPct val="0"/>
        </a:spcAft>
        <a:defRPr sz="4000">
          <a:solidFill>
            <a:schemeClr val="tx2"/>
          </a:solidFill>
          <a:latin typeface="Arial" pitchFamily="34" charset="0"/>
          <a:ea typeface="ＭＳ Ｐゴシック" pitchFamily="34" charset="-128"/>
        </a:defRPr>
      </a:lvl5pPr>
      <a:lvl6pPr marL="457200" algn="l" rtl="0" fontAlgn="base">
        <a:spcBef>
          <a:spcPct val="0"/>
        </a:spcBef>
        <a:spcAft>
          <a:spcPct val="0"/>
        </a:spcAft>
        <a:defRPr sz="4000">
          <a:solidFill>
            <a:schemeClr val="tx2"/>
          </a:solidFill>
          <a:latin typeface="Arial" pitchFamily="34" charset="0"/>
          <a:ea typeface="ＭＳ Ｐゴシック" pitchFamily="34" charset="-128"/>
        </a:defRPr>
      </a:lvl6pPr>
      <a:lvl7pPr marL="914400" algn="l" rtl="0" fontAlgn="base">
        <a:spcBef>
          <a:spcPct val="0"/>
        </a:spcBef>
        <a:spcAft>
          <a:spcPct val="0"/>
        </a:spcAft>
        <a:defRPr sz="4000">
          <a:solidFill>
            <a:schemeClr val="tx2"/>
          </a:solidFill>
          <a:latin typeface="Arial" pitchFamily="34" charset="0"/>
          <a:ea typeface="ＭＳ Ｐゴシック" pitchFamily="34" charset="-128"/>
        </a:defRPr>
      </a:lvl7pPr>
      <a:lvl8pPr marL="1371600" algn="l" rtl="0" fontAlgn="base">
        <a:spcBef>
          <a:spcPct val="0"/>
        </a:spcBef>
        <a:spcAft>
          <a:spcPct val="0"/>
        </a:spcAft>
        <a:defRPr sz="4000">
          <a:solidFill>
            <a:schemeClr val="tx2"/>
          </a:solidFill>
          <a:latin typeface="Arial" pitchFamily="34" charset="0"/>
          <a:ea typeface="ＭＳ Ｐゴシック" pitchFamily="34" charset="-128"/>
        </a:defRPr>
      </a:lvl8pPr>
      <a:lvl9pPr marL="1828800" algn="l" rtl="0" fontAlgn="base">
        <a:spcBef>
          <a:spcPct val="0"/>
        </a:spcBef>
        <a:spcAft>
          <a:spcPct val="0"/>
        </a:spcAft>
        <a:defRPr sz="4000">
          <a:solidFill>
            <a:schemeClr val="tx2"/>
          </a:solidFill>
          <a:latin typeface="Arial" pitchFamily="34" charset="0"/>
          <a:ea typeface="ＭＳ Ｐゴシック" pitchFamily="34" charset="-128"/>
        </a:defRPr>
      </a:lvl9pPr>
    </p:titleStyle>
    <p:bodyStyle>
      <a:lvl1pPr marL="182563" indent="-182563" algn="l" rtl="0" eaLnBrk="0" fontAlgn="base" hangingPunct="0">
        <a:spcBef>
          <a:spcPct val="20000"/>
        </a:spcBef>
        <a:spcAft>
          <a:spcPct val="0"/>
        </a:spcAft>
        <a:buClr>
          <a:schemeClr val="accent1"/>
        </a:buClr>
        <a:buSzPct val="85000"/>
        <a:buFont typeface="Arial" charset="0"/>
        <a:buChar char="•"/>
        <a:defRPr sz="2400" kern="1200">
          <a:solidFill>
            <a:schemeClr val="tx1"/>
          </a:solidFill>
          <a:latin typeface="+mn-lt"/>
          <a:ea typeface="ＭＳ Ｐゴシック" pitchFamily="34" charset="-128"/>
          <a:cs typeface="+mn-cs"/>
        </a:defRPr>
      </a:lvl1pPr>
      <a:lvl2pPr marL="457200" indent="-182563" algn="l" rtl="0" eaLnBrk="0" fontAlgn="base" hangingPunct="0">
        <a:spcBef>
          <a:spcPct val="20000"/>
        </a:spcBef>
        <a:spcAft>
          <a:spcPct val="0"/>
        </a:spcAft>
        <a:buClr>
          <a:schemeClr val="accent1"/>
        </a:buClr>
        <a:buSzPct val="85000"/>
        <a:buFont typeface="Arial" charset="0"/>
        <a:buChar char="•"/>
        <a:defRPr sz="2000" kern="1200">
          <a:solidFill>
            <a:schemeClr val="tx1"/>
          </a:solidFill>
          <a:latin typeface="+mn-lt"/>
          <a:ea typeface="ＭＳ Ｐゴシック" pitchFamily="34" charset="-128"/>
          <a:cs typeface="+mn-cs"/>
        </a:defRPr>
      </a:lvl2pPr>
      <a:lvl3pPr marL="730250" indent="-182563" algn="l" rtl="0" eaLnBrk="0" fontAlgn="base" hangingPunct="0">
        <a:spcBef>
          <a:spcPct val="20000"/>
        </a:spcBef>
        <a:spcAft>
          <a:spcPct val="0"/>
        </a:spcAft>
        <a:buClr>
          <a:schemeClr val="accent1"/>
        </a:buClr>
        <a:buSzPct val="90000"/>
        <a:buFont typeface="Arial" charset="0"/>
        <a:buChar char="•"/>
        <a:defRPr kern="1200">
          <a:solidFill>
            <a:schemeClr val="tx1"/>
          </a:solidFill>
          <a:latin typeface="+mn-lt"/>
          <a:ea typeface="ＭＳ Ｐゴシック" pitchFamily="34" charset="-128"/>
          <a:cs typeface="+mn-cs"/>
        </a:defRPr>
      </a:lvl3pPr>
      <a:lvl4pPr marL="1004888" indent="-182563" algn="l" rtl="0" eaLnBrk="0" fontAlgn="base" hangingPunct="0">
        <a:spcBef>
          <a:spcPct val="20000"/>
        </a:spcBef>
        <a:spcAft>
          <a:spcPct val="0"/>
        </a:spcAft>
        <a:buClr>
          <a:schemeClr val="accent1"/>
        </a:buClr>
        <a:buFont typeface="Arial" charset="0"/>
        <a:buChar char="•"/>
        <a:defRPr sz="1600" kern="1200">
          <a:solidFill>
            <a:schemeClr val="tx1"/>
          </a:solidFill>
          <a:latin typeface="+mn-lt"/>
          <a:ea typeface="ＭＳ Ｐゴシック" pitchFamily="34" charset="-128"/>
          <a:cs typeface="+mn-cs"/>
        </a:defRPr>
      </a:lvl4pPr>
      <a:lvl5pPr marL="1187450" indent="-136525" algn="l" rtl="0" eaLnBrk="0" fontAlgn="base" hangingPunct="0">
        <a:spcBef>
          <a:spcPct val="20000"/>
        </a:spcBef>
        <a:spcAft>
          <a:spcPct val="0"/>
        </a:spcAft>
        <a:buClr>
          <a:schemeClr val="accent1"/>
        </a:buClr>
        <a:buSzPct val="100000"/>
        <a:buFont typeface="Arial" charset="0"/>
        <a:buChar char="•"/>
        <a:defRPr sz="1400" kern="1200">
          <a:solidFill>
            <a:schemeClr val="tx1"/>
          </a:solidFill>
          <a:latin typeface="+mn-lt"/>
          <a:ea typeface="ＭＳ Ｐゴシック" pitchFamily="34" charset="-128"/>
          <a:cs typeface="+mn-cs"/>
        </a:defRPr>
      </a:lvl5pPr>
      <a:lvl6pPr marL="137160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6pPr>
      <a:lvl7pPr marL="155448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7pPr>
      <a:lvl8pPr marL="173736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8pPr>
      <a:lvl9pPr marL="192024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hyperlink" Target="mailto:slara@uw.edu" TargetMode="External"/><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7.jpeg"/></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hyperlink" Target="https://www.youtube.com/watch?v=tYMG13pKq4Y" TargetMode="External"/><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hyperlink" Target="https://www.gpo.gov/fdsys/pkg/FR-2016-06-14/pdf/2016-13686.pdf" TargetMode="Externa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a:xfrm>
            <a:off x="0" y="1219200"/>
            <a:ext cx="8991600" cy="1524000"/>
          </a:xfrm>
        </p:spPr>
        <p:txBody>
          <a:bodyPr/>
          <a:lstStyle/>
          <a:p>
            <a:pPr algn="ctr" eaLnBrk="1" hangingPunct="1"/>
            <a:r>
              <a:rPr lang="en-US" sz="3600" dirty="0"/>
              <a:t>INDIAN CHILD WELFARE ACT</a:t>
            </a:r>
            <a:br>
              <a:rPr lang="en-US" sz="3600" dirty="0"/>
            </a:br>
            <a:r>
              <a:rPr lang="en-US" sz="3600" dirty="0"/>
              <a:t>and</a:t>
            </a:r>
            <a:br>
              <a:rPr lang="en-US" sz="3600" dirty="0"/>
            </a:br>
            <a:r>
              <a:rPr lang="en-US" sz="3600" dirty="0"/>
              <a:t>2016 FEDERAL REGULATIONS</a:t>
            </a:r>
          </a:p>
        </p:txBody>
      </p:sp>
      <p:sp>
        <p:nvSpPr>
          <p:cNvPr id="2051" name="Rectangle 3"/>
          <p:cNvSpPr>
            <a:spLocks noGrp="1" noChangeArrowheads="1"/>
          </p:cNvSpPr>
          <p:nvPr>
            <p:ph type="subTitle" idx="1"/>
          </p:nvPr>
        </p:nvSpPr>
        <p:spPr>
          <a:xfrm>
            <a:off x="5257800" y="4495800"/>
            <a:ext cx="3657600" cy="838200"/>
          </a:xfrm>
        </p:spPr>
        <p:txBody>
          <a:bodyPr/>
          <a:lstStyle/>
          <a:p>
            <a:pPr eaLnBrk="1" hangingPunct="1"/>
            <a:r>
              <a:rPr lang="en-US" sz="2000" dirty="0"/>
              <a:t>Stacey Lara</a:t>
            </a:r>
          </a:p>
          <a:p>
            <a:pPr eaLnBrk="1" hangingPunct="1"/>
            <a:r>
              <a:rPr lang="en-US" sz="2000" dirty="0"/>
              <a:t>Parent Advocacy Program</a:t>
            </a:r>
          </a:p>
          <a:p>
            <a:pPr eaLnBrk="1" hangingPunct="1"/>
            <a:r>
              <a:rPr lang="en-US" sz="2000" dirty="0"/>
              <a:t>Native American Law Center</a:t>
            </a:r>
          </a:p>
        </p:txBody>
      </p:sp>
    </p:spTree>
    <p:extLst>
      <p:ext uri="{BB962C8B-B14F-4D97-AF65-F5344CB8AC3E}">
        <p14:creationId xmlns:p14="http://schemas.microsoft.com/office/powerpoint/2010/main" val="402132652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Applicability: is this an Indian child?</a:t>
            </a:r>
          </a:p>
        </p:txBody>
      </p:sp>
      <p:sp>
        <p:nvSpPr>
          <p:cNvPr id="3" name="Content Placeholder 2"/>
          <p:cNvSpPr>
            <a:spLocks noGrp="1"/>
          </p:cNvSpPr>
          <p:nvPr>
            <p:ph idx="1"/>
          </p:nvPr>
        </p:nvSpPr>
        <p:spPr/>
        <p:txBody>
          <a:bodyPr/>
          <a:lstStyle/>
          <a:p>
            <a:r>
              <a:rPr lang="en-US" dirty="0"/>
              <a:t>At the earliest stages of contact between Dept and a family, was there an inquiry of each party re whether they know or have reason to know the child is or could be Indian.  </a:t>
            </a:r>
          </a:p>
          <a:p>
            <a:r>
              <a:rPr lang="en-US" dirty="0"/>
              <a:t>At every hearing, every stage of any case, the court must repeat this inquiry of every participant on the record. </a:t>
            </a:r>
          </a:p>
          <a:p>
            <a:r>
              <a:rPr lang="en-US" dirty="0"/>
              <a:t>What’s a “reason to know”?</a:t>
            </a:r>
          </a:p>
          <a:p>
            <a:pPr lvl="1"/>
            <a:r>
              <a:rPr lang="en-US" dirty="0"/>
              <a:t>Anyone tells the court the child is an Indian child or there is info indicating the child is Indian</a:t>
            </a:r>
          </a:p>
          <a:p>
            <a:pPr lvl="1"/>
            <a:r>
              <a:rPr lang="en-US" dirty="0"/>
              <a:t>Domicile of the child or parent/Indian custodian is on a reservation</a:t>
            </a:r>
          </a:p>
          <a:p>
            <a:pPr lvl="1"/>
            <a:r>
              <a:rPr lang="en-US" dirty="0"/>
              <a:t>Child is or has been a ward of a Tribal court</a:t>
            </a:r>
          </a:p>
          <a:p>
            <a:pPr lvl="1"/>
            <a:r>
              <a:rPr lang="en-US" dirty="0"/>
              <a:t>Parent or child has ID indicating Tribal membership</a:t>
            </a:r>
          </a:p>
          <a:p>
            <a:endParaRPr lang="en-US" dirty="0"/>
          </a:p>
          <a:p>
            <a:endParaRPr lang="en-US" dirty="0"/>
          </a:p>
          <a:p>
            <a:endParaRPr lang="en-US" dirty="0"/>
          </a:p>
          <a:p>
            <a:endParaRPr lang="en-US" dirty="0"/>
          </a:p>
          <a:p>
            <a:endParaRPr lang="en-US" dirty="0"/>
          </a:p>
        </p:txBody>
      </p:sp>
    </p:spTree>
    <p:extLst>
      <p:ext uri="{BB962C8B-B14F-4D97-AF65-F5344CB8AC3E}">
        <p14:creationId xmlns:p14="http://schemas.microsoft.com/office/powerpoint/2010/main" val="405922675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Applicability: is this an Indian child?</a:t>
            </a:r>
          </a:p>
        </p:txBody>
      </p:sp>
      <p:sp>
        <p:nvSpPr>
          <p:cNvPr id="3" name="Content Placeholder 2"/>
          <p:cNvSpPr>
            <a:spLocks noGrp="1"/>
          </p:cNvSpPr>
          <p:nvPr>
            <p:ph idx="1"/>
          </p:nvPr>
        </p:nvSpPr>
        <p:spPr/>
        <p:txBody>
          <a:bodyPr/>
          <a:lstStyle/>
          <a:p>
            <a:r>
              <a:rPr lang="en-US" dirty="0"/>
              <a:t>The court must instruct the parties to inform the court if they subsequently receive information that reason to know the child is an Indian child. 23.107(a)</a:t>
            </a:r>
          </a:p>
          <a:p>
            <a:r>
              <a:rPr lang="en-US" dirty="0"/>
              <a:t>Unless and until determined not to be Indian child, treat as though is. 23.107(b)(2)</a:t>
            </a:r>
          </a:p>
          <a:p>
            <a:r>
              <a:rPr lang="en-US" dirty="0"/>
              <a:t>Only Tribe can determine if a child is Indian child. 23.108</a:t>
            </a:r>
          </a:p>
          <a:p>
            <a:endParaRPr lang="en-US" dirty="0"/>
          </a:p>
          <a:p>
            <a:endParaRPr lang="en-US" dirty="0"/>
          </a:p>
          <a:p>
            <a:endParaRPr lang="en-US" dirty="0"/>
          </a:p>
          <a:p>
            <a:endParaRPr lang="en-US" dirty="0"/>
          </a:p>
          <a:p>
            <a:endParaRPr lang="en-US" dirty="0"/>
          </a:p>
        </p:txBody>
      </p:sp>
    </p:spTree>
    <p:extLst>
      <p:ext uri="{BB962C8B-B14F-4D97-AF65-F5344CB8AC3E}">
        <p14:creationId xmlns:p14="http://schemas.microsoft.com/office/powerpoint/2010/main" val="85239782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Notice 23.111</a:t>
            </a:r>
          </a:p>
        </p:txBody>
      </p:sp>
      <p:sp>
        <p:nvSpPr>
          <p:cNvPr id="3" name="Content Placeholder 2"/>
          <p:cNvSpPr>
            <a:spLocks noGrp="1"/>
          </p:cNvSpPr>
          <p:nvPr>
            <p:ph idx="1"/>
          </p:nvPr>
        </p:nvSpPr>
        <p:spPr/>
        <p:txBody>
          <a:bodyPr/>
          <a:lstStyle/>
          <a:p>
            <a:r>
              <a:rPr lang="en-US" dirty="0"/>
              <a:t>In any </a:t>
            </a:r>
            <a:r>
              <a:rPr lang="en-US" b="1" i="1" dirty="0"/>
              <a:t>involuntary proceeding</a:t>
            </a:r>
            <a:r>
              <a:rPr lang="en-US" dirty="0"/>
              <a:t> in a State court where the court knows or </a:t>
            </a:r>
            <a:r>
              <a:rPr lang="en-US" b="1" i="1" dirty="0"/>
              <a:t>has reason to know</a:t>
            </a:r>
            <a:r>
              <a:rPr lang="en-US" dirty="0"/>
              <a:t> that an Indian child is involved, and where the identity and location of the child’s parent or Indian custodian or Tribe is known, </a:t>
            </a:r>
            <a:r>
              <a:rPr lang="en-US" b="1" i="1" dirty="0"/>
              <a:t>the party seeking the foster-care placement</a:t>
            </a:r>
            <a:r>
              <a:rPr lang="en-US" dirty="0"/>
              <a:t> of, or termination of parental rights to, an Indian child </a:t>
            </a:r>
            <a:r>
              <a:rPr lang="en-US" b="1" i="1" dirty="0"/>
              <a:t>must directly notify the parents, the Indian custodians, and the child’s Tribe by registered or certified mail with return receipt requested</a:t>
            </a:r>
            <a:r>
              <a:rPr lang="en-US" dirty="0"/>
              <a:t>, of the pending child-custody proceedings and their right of intervention.</a:t>
            </a:r>
          </a:p>
          <a:p>
            <a:endParaRPr lang="en-US" sz="2000" dirty="0"/>
          </a:p>
        </p:txBody>
      </p:sp>
    </p:spTree>
    <p:extLst>
      <p:ext uri="{BB962C8B-B14F-4D97-AF65-F5344CB8AC3E}">
        <p14:creationId xmlns:p14="http://schemas.microsoft.com/office/powerpoint/2010/main" val="178106550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Notice (cont’d)</a:t>
            </a:r>
          </a:p>
        </p:txBody>
      </p:sp>
      <p:sp>
        <p:nvSpPr>
          <p:cNvPr id="3" name="Content Placeholder 2"/>
          <p:cNvSpPr>
            <a:spLocks noGrp="1"/>
          </p:cNvSpPr>
          <p:nvPr>
            <p:ph idx="1"/>
          </p:nvPr>
        </p:nvSpPr>
        <p:spPr/>
        <p:txBody>
          <a:bodyPr/>
          <a:lstStyle/>
          <a:p>
            <a:r>
              <a:rPr lang="en-US" dirty="0"/>
              <a:t>For child-custody proceedings in Washington, notices must be sent to:</a:t>
            </a:r>
          </a:p>
          <a:p>
            <a:pPr marL="0" indent="0">
              <a:buNone/>
            </a:pPr>
            <a:r>
              <a:rPr lang="en-US" dirty="0"/>
              <a:t>	Portland Regional Director, Bureau of Indian Affairs</a:t>
            </a:r>
          </a:p>
          <a:p>
            <a:pPr marL="0" indent="0">
              <a:buNone/>
            </a:pPr>
            <a:r>
              <a:rPr lang="en-US" dirty="0"/>
              <a:t>	911 NE 	11th Avenue, Portland, Oregon 97232</a:t>
            </a:r>
          </a:p>
          <a:p>
            <a:endParaRPr lang="en-US" dirty="0"/>
          </a:p>
          <a:p>
            <a:endParaRPr lang="en-US" dirty="0"/>
          </a:p>
          <a:p>
            <a:pPr marL="0" indent="0" algn="ctr">
              <a:buNone/>
            </a:pPr>
            <a:r>
              <a:rPr lang="en-US" b="1" dirty="0"/>
              <a:t>Failure to provide proper notice is grounds to invalidate the court’s action. </a:t>
            </a:r>
          </a:p>
          <a:p>
            <a:pPr marL="0" indent="0" algn="ctr">
              <a:buNone/>
            </a:pPr>
            <a:r>
              <a:rPr lang="en-US" dirty="0"/>
              <a:t>25 USC  1914</a:t>
            </a:r>
          </a:p>
        </p:txBody>
      </p:sp>
    </p:spTree>
    <p:extLst>
      <p:ext uri="{BB962C8B-B14F-4D97-AF65-F5344CB8AC3E}">
        <p14:creationId xmlns:p14="http://schemas.microsoft.com/office/powerpoint/2010/main" val="46640525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Tribe’s Right to Intervene</a:t>
            </a:r>
          </a:p>
        </p:txBody>
      </p:sp>
      <p:sp>
        <p:nvSpPr>
          <p:cNvPr id="3" name="Content Placeholder 2"/>
          <p:cNvSpPr>
            <a:spLocks noGrp="1"/>
          </p:cNvSpPr>
          <p:nvPr>
            <p:ph idx="1"/>
          </p:nvPr>
        </p:nvSpPr>
        <p:spPr/>
        <p:txBody>
          <a:bodyPr/>
          <a:lstStyle/>
          <a:p>
            <a:pPr marL="0" indent="0">
              <a:buNone/>
            </a:pPr>
            <a:endParaRPr lang="en-US" dirty="0"/>
          </a:p>
          <a:p>
            <a:pPr marL="0" indent="0">
              <a:buNone/>
            </a:pPr>
            <a:endParaRPr lang="en-US" dirty="0"/>
          </a:p>
          <a:p>
            <a:pPr marL="0" indent="0" algn="ctr">
              <a:buNone/>
            </a:pPr>
            <a:r>
              <a:rPr lang="en-US" dirty="0"/>
              <a:t>The child’s Tribe has an </a:t>
            </a:r>
          </a:p>
          <a:p>
            <a:pPr marL="0" indent="0" algn="ctr">
              <a:buNone/>
            </a:pPr>
            <a:r>
              <a:rPr lang="en-US" dirty="0"/>
              <a:t>absolute right to intervene in the case</a:t>
            </a:r>
          </a:p>
        </p:txBody>
      </p:sp>
    </p:spTree>
    <p:extLst>
      <p:ext uri="{BB962C8B-B14F-4D97-AF65-F5344CB8AC3E}">
        <p14:creationId xmlns:p14="http://schemas.microsoft.com/office/powerpoint/2010/main" val="139740668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Transfer to Tribal Court 23.115-119</a:t>
            </a:r>
          </a:p>
        </p:txBody>
      </p:sp>
      <p:sp>
        <p:nvSpPr>
          <p:cNvPr id="3" name="Content Placeholder 2"/>
          <p:cNvSpPr>
            <a:spLocks noGrp="1"/>
          </p:cNvSpPr>
          <p:nvPr>
            <p:ph idx="1"/>
          </p:nvPr>
        </p:nvSpPr>
        <p:spPr/>
        <p:txBody>
          <a:bodyPr/>
          <a:lstStyle/>
          <a:p>
            <a:r>
              <a:rPr lang="en-US" sz="2200" dirty="0"/>
              <a:t>Request for Transfer must be made orally on the record in court, or in writing by the parent, custodian, or the child’s Tribe</a:t>
            </a:r>
          </a:p>
          <a:p>
            <a:r>
              <a:rPr lang="en-US" sz="2200" dirty="0"/>
              <a:t>Right to transfer is available </a:t>
            </a:r>
            <a:r>
              <a:rPr lang="en-US" sz="2200" b="1" i="1" dirty="0"/>
              <a:t>at any stage of the proceedings</a:t>
            </a:r>
            <a:r>
              <a:rPr lang="en-US" sz="2200" dirty="0"/>
              <a:t> 23.115(b)</a:t>
            </a:r>
            <a:endParaRPr lang="en-US" sz="2200" b="1" i="1" dirty="0"/>
          </a:p>
          <a:p>
            <a:r>
              <a:rPr lang="en-US" sz="2200" dirty="0"/>
              <a:t>Courts must transfer unless parent objects, tribal court declines transfer, or good cause exists not to. 23.117. </a:t>
            </a:r>
          </a:p>
          <a:p>
            <a:r>
              <a:rPr lang="en-US" sz="2200" dirty="0"/>
              <a:t>Courts </a:t>
            </a:r>
            <a:r>
              <a:rPr lang="en-US" sz="2200" b="1" i="1" dirty="0"/>
              <a:t>cannot consider </a:t>
            </a:r>
            <a:r>
              <a:rPr lang="en-US" sz="2200" dirty="0"/>
              <a:t>whether the proceedings are at an advanced stage when the petitioned didn’t get notice until advanced stage; whether transfer was requested previously; whether transfer could impact child’s placement; child’s cultural connections to Tribe; socioeconomic conditions or perceptions of the tribal/BIA social services/judicial body. 23.118</a:t>
            </a:r>
          </a:p>
          <a:p>
            <a:endParaRPr lang="en-US" dirty="0"/>
          </a:p>
        </p:txBody>
      </p:sp>
    </p:spTree>
    <p:extLst>
      <p:ext uri="{BB962C8B-B14F-4D97-AF65-F5344CB8AC3E}">
        <p14:creationId xmlns:p14="http://schemas.microsoft.com/office/powerpoint/2010/main" val="223741000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Initial Inquiry – Active Efforts</a:t>
            </a:r>
          </a:p>
        </p:txBody>
      </p:sp>
      <p:sp>
        <p:nvSpPr>
          <p:cNvPr id="3" name="Content Placeholder 2"/>
          <p:cNvSpPr>
            <a:spLocks noGrp="1"/>
          </p:cNvSpPr>
          <p:nvPr>
            <p:ph idx="1"/>
          </p:nvPr>
        </p:nvSpPr>
        <p:spPr/>
        <p:txBody>
          <a:bodyPr/>
          <a:lstStyle/>
          <a:p>
            <a:r>
              <a:rPr lang="en-US" sz="2200" i="1" dirty="0"/>
              <a:t>Active efforts </a:t>
            </a:r>
            <a:r>
              <a:rPr lang="en-US" sz="2200" dirty="0"/>
              <a:t>means affirmative, active, thorough, and timely efforts intended primarily to maintain or reunite an Indian child with his or her family.  23.2</a:t>
            </a:r>
          </a:p>
          <a:p>
            <a:r>
              <a:rPr lang="en-US" sz="2200" dirty="0"/>
              <a:t>Definition emphasizes using culturally appropriate services and working with the child’s Tribe to provide services</a:t>
            </a:r>
          </a:p>
          <a:p>
            <a:r>
              <a:rPr lang="en-US" sz="2200" dirty="0"/>
              <a:t>Prior to ordering involuntary FC placement or TPR, court must conclude that active efforts have been made to prevent the breakup of the family and that they have been unsuccessful. 23.120(a)</a:t>
            </a:r>
          </a:p>
          <a:p>
            <a:r>
              <a:rPr lang="en-US" sz="2200" dirty="0"/>
              <a:t>Active efforts must be documented in court record before requesting foster care or TPR 23.120(b)</a:t>
            </a:r>
          </a:p>
          <a:p>
            <a:pPr marL="0" indent="0">
              <a:buNone/>
            </a:pPr>
            <a:endParaRPr lang="en-US" dirty="0"/>
          </a:p>
        </p:txBody>
      </p:sp>
    </p:spTree>
    <p:extLst>
      <p:ext uri="{BB962C8B-B14F-4D97-AF65-F5344CB8AC3E}">
        <p14:creationId xmlns:p14="http://schemas.microsoft.com/office/powerpoint/2010/main" val="51531113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Standards of Evidence</a:t>
            </a:r>
          </a:p>
        </p:txBody>
      </p:sp>
      <p:sp>
        <p:nvSpPr>
          <p:cNvPr id="3" name="Content Placeholder 2"/>
          <p:cNvSpPr>
            <a:spLocks noGrp="1"/>
          </p:cNvSpPr>
          <p:nvPr>
            <p:ph idx="1"/>
          </p:nvPr>
        </p:nvSpPr>
        <p:spPr/>
        <p:txBody>
          <a:bodyPr/>
          <a:lstStyle/>
          <a:p>
            <a:r>
              <a:rPr lang="en-US" dirty="0"/>
              <a:t>To place Indian child in FC, C&amp;C evidence must be presented, supported by QEW that continued custody likely to result in serious emotional or physical damage to child. 23.121(a)</a:t>
            </a:r>
          </a:p>
          <a:p>
            <a:r>
              <a:rPr lang="en-US" dirty="0"/>
              <a:t>TPR requires evidence beyond a reasonable doubt + QEW that continued custody likely to result in serious emotional or physical damage to child. 23.121(b)</a:t>
            </a:r>
          </a:p>
          <a:p>
            <a:r>
              <a:rPr lang="en-US" dirty="0"/>
              <a:t>Evidence must show causal relationship between the particular conditions in the home and the likelihood that continued custody will result in serious emotional or physical damage to the child. 23.121(c)</a:t>
            </a:r>
          </a:p>
        </p:txBody>
      </p:sp>
    </p:spTree>
    <p:extLst>
      <p:ext uri="{BB962C8B-B14F-4D97-AF65-F5344CB8AC3E}">
        <p14:creationId xmlns:p14="http://schemas.microsoft.com/office/powerpoint/2010/main" val="352869279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Qualified Expert Witnesses 23.122</a:t>
            </a:r>
          </a:p>
        </p:txBody>
      </p:sp>
      <p:sp>
        <p:nvSpPr>
          <p:cNvPr id="3" name="Content Placeholder 2"/>
          <p:cNvSpPr>
            <a:spLocks noGrp="1"/>
          </p:cNvSpPr>
          <p:nvPr>
            <p:ph idx="1"/>
          </p:nvPr>
        </p:nvSpPr>
        <p:spPr/>
        <p:txBody>
          <a:bodyPr/>
          <a:lstStyle/>
          <a:p>
            <a:r>
              <a:rPr lang="en-US" dirty="0"/>
              <a:t>QEW must be able to testify that parent’s continued custody of child is likely to result in serious emotional or physical damage to child</a:t>
            </a:r>
          </a:p>
          <a:p>
            <a:r>
              <a:rPr lang="en-US" dirty="0"/>
              <a:t>QEW must be able to testify re prevailing cultural and social standards </a:t>
            </a:r>
            <a:r>
              <a:rPr lang="en-US" b="1" i="1" dirty="0"/>
              <a:t>of the child’s Indian tribe</a:t>
            </a:r>
          </a:p>
          <a:p>
            <a:r>
              <a:rPr lang="en-US" dirty="0"/>
              <a:t>Tribes may designate QEW</a:t>
            </a:r>
          </a:p>
          <a:p>
            <a:r>
              <a:rPr lang="en-US" dirty="0"/>
              <a:t>Assigned agency social worker </a:t>
            </a:r>
            <a:r>
              <a:rPr lang="en-US" b="1" i="1" dirty="0"/>
              <a:t>may not serve as QEW</a:t>
            </a:r>
            <a:r>
              <a:rPr lang="en-US" dirty="0"/>
              <a:t>. 23.122(c)</a:t>
            </a:r>
          </a:p>
        </p:txBody>
      </p:sp>
    </p:spTree>
    <p:extLst>
      <p:ext uri="{BB962C8B-B14F-4D97-AF65-F5344CB8AC3E}">
        <p14:creationId xmlns:p14="http://schemas.microsoft.com/office/powerpoint/2010/main" val="149777015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Emergency Proceedings 23.113</a:t>
            </a:r>
          </a:p>
        </p:txBody>
      </p:sp>
      <p:sp>
        <p:nvSpPr>
          <p:cNvPr id="3" name="Content Placeholder 2"/>
          <p:cNvSpPr>
            <a:spLocks noGrp="1"/>
          </p:cNvSpPr>
          <p:nvPr>
            <p:ph idx="1"/>
          </p:nvPr>
        </p:nvSpPr>
        <p:spPr/>
        <p:txBody>
          <a:bodyPr/>
          <a:lstStyle/>
          <a:p>
            <a:r>
              <a:rPr lang="en-US" sz="2200" i="1" dirty="0"/>
              <a:t>Emergency proceeding </a:t>
            </a:r>
            <a:r>
              <a:rPr lang="en-US" sz="2200" dirty="0"/>
              <a:t>means and includes any court action that involves an emergency removal or emergency placement of an Indian child.</a:t>
            </a:r>
          </a:p>
          <a:p>
            <a:r>
              <a:rPr lang="en-US" sz="2200" dirty="0"/>
              <a:t>Are only authorized to protect child in </a:t>
            </a:r>
            <a:r>
              <a:rPr lang="en-US" sz="2200" b="1" i="1" dirty="0"/>
              <a:t>imminent physical damage or harm</a:t>
            </a:r>
            <a:r>
              <a:rPr lang="en-US" sz="2200" dirty="0"/>
              <a:t>, but should cease immediately when the placement is no longer necessary to prevent harm. 23.113(b)(1)</a:t>
            </a:r>
          </a:p>
          <a:p>
            <a:r>
              <a:rPr lang="en-US" sz="2200" dirty="0"/>
              <a:t>Can be terminated by initiation of child custody proceeding subject to ICWA; transfer of case to Tribe; or Return home</a:t>
            </a:r>
          </a:p>
          <a:p>
            <a:r>
              <a:rPr lang="en-US" sz="2200" dirty="0"/>
              <a:t>Emergency removals should not last longer than 30 days unless court has made findings pursuant to 23.113(10)(e)</a:t>
            </a:r>
          </a:p>
          <a:p>
            <a:endParaRPr lang="en-US" dirty="0"/>
          </a:p>
          <a:p>
            <a:endParaRPr lang="en-US" dirty="0"/>
          </a:p>
        </p:txBody>
      </p:sp>
    </p:spTree>
    <p:extLst>
      <p:ext uri="{BB962C8B-B14F-4D97-AF65-F5344CB8AC3E}">
        <p14:creationId xmlns:p14="http://schemas.microsoft.com/office/powerpoint/2010/main" val="224903662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Overview of Discussion</a:t>
            </a:r>
          </a:p>
        </p:txBody>
      </p:sp>
      <p:sp>
        <p:nvSpPr>
          <p:cNvPr id="3" name="Content Placeholder 2"/>
          <p:cNvSpPr>
            <a:spLocks noGrp="1"/>
          </p:cNvSpPr>
          <p:nvPr>
            <p:ph idx="1"/>
          </p:nvPr>
        </p:nvSpPr>
        <p:spPr/>
        <p:txBody>
          <a:bodyPr/>
          <a:lstStyle/>
          <a:p>
            <a:r>
              <a:rPr lang="en-US" sz="2600" dirty="0"/>
              <a:t>Indian Child Welfare Act history</a:t>
            </a:r>
          </a:p>
          <a:p>
            <a:r>
              <a:rPr lang="en-US" sz="2600" dirty="0"/>
              <a:t>2016 Federal Regulations</a:t>
            </a:r>
          </a:p>
          <a:p>
            <a:endParaRPr lang="en-US" sz="2600" dirty="0"/>
          </a:p>
          <a:p>
            <a:endParaRPr lang="en-US" dirty="0"/>
          </a:p>
        </p:txBody>
      </p:sp>
      <p:pic>
        <p:nvPicPr>
          <p:cNvPr id="4" name="Picture 2" descr="C:\Users\slara\Pictures\Muckleshoot.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57450" y="2819400"/>
            <a:ext cx="5734050" cy="3276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3006942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dirty="0"/>
              <a:t>What if a party alleges improper removal?</a:t>
            </a:r>
          </a:p>
        </p:txBody>
      </p:sp>
      <p:sp>
        <p:nvSpPr>
          <p:cNvPr id="3" name="Content Placeholder 2"/>
          <p:cNvSpPr>
            <a:spLocks noGrp="1"/>
          </p:cNvSpPr>
          <p:nvPr>
            <p:ph idx="1"/>
          </p:nvPr>
        </p:nvSpPr>
        <p:spPr/>
        <p:txBody>
          <a:bodyPr/>
          <a:lstStyle/>
          <a:p>
            <a:r>
              <a:rPr lang="en-US" dirty="0"/>
              <a:t>If a party asserts that a  child was improperly removed from a parent or Indian custodian’s care, the court must expeditiously determine whether removal was improper</a:t>
            </a:r>
          </a:p>
          <a:p>
            <a:r>
              <a:rPr lang="en-US" dirty="0"/>
              <a:t>If court determines that there was an improper removal, the court must terminate the proceeding and return the child to the parent or Indian custodian, unless doing so would subject the child to substantial and immediate danger.</a:t>
            </a:r>
          </a:p>
          <a:p>
            <a:pPr marL="0" indent="0">
              <a:buNone/>
            </a:pPr>
            <a:r>
              <a:rPr lang="en-US" dirty="0"/>
              <a:t>							23.114</a:t>
            </a:r>
          </a:p>
        </p:txBody>
      </p:sp>
    </p:spTree>
    <p:extLst>
      <p:ext uri="{BB962C8B-B14F-4D97-AF65-F5344CB8AC3E}">
        <p14:creationId xmlns:p14="http://schemas.microsoft.com/office/powerpoint/2010/main" val="427637686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Voluntary Proceedings 23.124-128</a:t>
            </a:r>
          </a:p>
        </p:txBody>
      </p:sp>
      <p:sp>
        <p:nvSpPr>
          <p:cNvPr id="3" name="Content Placeholder 2"/>
          <p:cNvSpPr>
            <a:spLocks noGrp="1"/>
          </p:cNvSpPr>
          <p:nvPr>
            <p:ph idx="1"/>
          </p:nvPr>
        </p:nvSpPr>
        <p:spPr/>
        <p:txBody>
          <a:bodyPr/>
          <a:lstStyle/>
          <a:p>
            <a:r>
              <a:rPr lang="en-US" dirty="0"/>
              <a:t>“Voluntary” means either parent, both parents, or the Indian custodian has consented to the placement or the TPR</a:t>
            </a:r>
          </a:p>
          <a:p>
            <a:pPr lvl="1"/>
            <a:r>
              <a:rPr lang="en-US" dirty="0"/>
              <a:t>Of their free will</a:t>
            </a:r>
          </a:p>
          <a:p>
            <a:pPr lvl="1"/>
            <a:r>
              <a:rPr lang="en-US" dirty="0"/>
              <a:t>Without threat of removal by state</a:t>
            </a:r>
          </a:p>
          <a:p>
            <a:r>
              <a:rPr lang="en-US" dirty="0"/>
              <a:t>Parent must be able to have child returned to them “Upon demand”, without any contingencies.</a:t>
            </a:r>
          </a:p>
        </p:txBody>
      </p:sp>
    </p:spTree>
    <p:extLst>
      <p:ext uri="{BB962C8B-B14F-4D97-AF65-F5344CB8AC3E}">
        <p14:creationId xmlns:p14="http://schemas.microsoft.com/office/powerpoint/2010/main" val="374864181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Voluntary Proceedings 23.124-128</a:t>
            </a:r>
          </a:p>
        </p:txBody>
      </p:sp>
      <p:sp>
        <p:nvSpPr>
          <p:cNvPr id="3" name="Content Placeholder 2"/>
          <p:cNvSpPr>
            <a:spLocks noGrp="1"/>
          </p:cNvSpPr>
          <p:nvPr>
            <p:ph idx="1"/>
          </p:nvPr>
        </p:nvSpPr>
        <p:spPr/>
        <p:txBody>
          <a:bodyPr/>
          <a:lstStyle/>
          <a:p>
            <a:r>
              <a:rPr lang="en-US" dirty="0"/>
              <a:t>Inquiry + Verify: is this an “Indian child”</a:t>
            </a:r>
          </a:p>
          <a:p>
            <a:r>
              <a:rPr lang="en-US" dirty="0"/>
              <a:t>Placement preferences in 23.129-132 must be complied with</a:t>
            </a:r>
          </a:p>
          <a:p>
            <a:r>
              <a:rPr lang="en-US" dirty="0"/>
              <a:t>Parental Consent Requirements:</a:t>
            </a:r>
          </a:p>
          <a:p>
            <a:pPr lvl="1"/>
            <a:r>
              <a:rPr lang="en-US" dirty="0"/>
              <a:t>In writing and recorded by court with jurisdiction</a:t>
            </a:r>
          </a:p>
          <a:p>
            <a:pPr lvl="1"/>
            <a:r>
              <a:rPr lang="en-US" dirty="0"/>
              <a:t>Not valid if prior to or within 10 days after birth of child</a:t>
            </a:r>
          </a:p>
          <a:p>
            <a:pPr lvl="1"/>
            <a:r>
              <a:rPr lang="en-US" dirty="0"/>
              <a:t>Court must explain terms and consequences of consent and certify the parent understood</a:t>
            </a:r>
          </a:p>
          <a:p>
            <a:r>
              <a:rPr lang="en-US" dirty="0"/>
              <a:t>Parent / Indian custodian may withdraw consent to:</a:t>
            </a:r>
          </a:p>
          <a:p>
            <a:pPr lvl="1"/>
            <a:r>
              <a:rPr lang="en-US" dirty="0"/>
              <a:t>Voluntary FC at any time</a:t>
            </a:r>
          </a:p>
          <a:p>
            <a:pPr lvl="1"/>
            <a:r>
              <a:rPr lang="en-US" dirty="0"/>
              <a:t>Voluntary TPR at any time prior to entry of final TPR decree</a:t>
            </a:r>
          </a:p>
          <a:p>
            <a:pPr lvl="1"/>
            <a:r>
              <a:rPr lang="en-US" dirty="0"/>
              <a:t>Voluntary adoption any time prior to entry of final adoption decree</a:t>
            </a:r>
          </a:p>
        </p:txBody>
      </p:sp>
    </p:spTree>
    <p:extLst>
      <p:ext uri="{BB962C8B-B14F-4D97-AF65-F5344CB8AC3E}">
        <p14:creationId xmlns:p14="http://schemas.microsoft.com/office/powerpoint/2010/main" val="6979672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dirty="0"/>
              <a:t>Placement Preferences in FC </a:t>
            </a:r>
            <a:br>
              <a:rPr lang="en-US" dirty="0"/>
            </a:br>
            <a:r>
              <a:rPr lang="en-US" dirty="0"/>
              <a:t>or pre-adopt placements 23.131</a:t>
            </a:r>
          </a:p>
        </p:txBody>
      </p:sp>
      <p:sp>
        <p:nvSpPr>
          <p:cNvPr id="3" name="Content Placeholder 2"/>
          <p:cNvSpPr>
            <a:spLocks noGrp="1"/>
          </p:cNvSpPr>
          <p:nvPr>
            <p:ph idx="1"/>
          </p:nvPr>
        </p:nvSpPr>
        <p:spPr/>
        <p:txBody>
          <a:bodyPr/>
          <a:lstStyle/>
          <a:p>
            <a:r>
              <a:rPr lang="en-US" dirty="0"/>
              <a:t>Statutory preferences apply in any foster care, pre-adoptive, and adoptive placement of Indian child, </a:t>
            </a:r>
            <a:r>
              <a:rPr lang="en-US" b="1" i="1" dirty="0"/>
              <a:t>unless good cause</a:t>
            </a:r>
            <a:r>
              <a:rPr lang="en-US" dirty="0"/>
              <a:t> exists </a:t>
            </a:r>
            <a:r>
              <a:rPr lang="en-US" b="1" i="1" dirty="0"/>
              <a:t>or</a:t>
            </a:r>
            <a:r>
              <a:rPr lang="en-US" dirty="0"/>
              <a:t> child’s Tribe has a different placement preference order 23.131(c)</a:t>
            </a:r>
          </a:p>
          <a:p>
            <a:endParaRPr lang="en-US" dirty="0"/>
          </a:p>
        </p:txBody>
      </p:sp>
    </p:spTree>
    <p:extLst>
      <p:ext uri="{BB962C8B-B14F-4D97-AF65-F5344CB8AC3E}">
        <p14:creationId xmlns:p14="http://schemas.microsoft.com/office/powerpoint/2010/main" val="407248939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dirty="0"/>
              <a:t>Placement Preferences in FC </a:t>
            </a:r>
            <a:br>
              <a:rPr lang="en-US" dirty="0"/>
            </a:br>
            <a:r>
              <a:rPr lang="en-US" dirty="0"/>
              <a:t>or pre-adopt placements 23.131</a:t>
            </a:r>
          </a:p>
        </p:txBody>
      </p:sp>
      <p:sp>
        <p:nvSpPr>
          <p:cNvPr id="3" name="Content Placeholder 2"/>
          <p:cNvSpPr>
            <a:spLocks noGrp="1"/>
          </p:cNvSpPr>
          <p:nvPr>
            <p:ph idx="1"/>
          </p:nvPr>
        </p:nvSpPr>
        <p:spPr/>
        <p:txBody>
          <a:bodyPr/>
          <a:lstStyle/>
          <a:p>
            <a:pPr marL="0" indent="0">
              <a:buNone/>
            </a:pPr>
            <a:r>
              <a:rPr lang="en-US" sz="2000" dirty="0"/>
              <a:t>Indian child must be placed in least-restrictive setting that:</a:t>
            </a:r>
          </a:p>
          <a:p>
            <a:pPr marL="457200" indent="-457200">
              <a:buAutoNum type="arabicParenR"/>
            </a:pPr>
            <a:r>
              <a:rPr lang="en-US" sz="2000" dirty="0"/>
              <a:t>Most approximates a family, taking into consideration sibling attachment;</a:t>
            </a:r>
          </a:p>
          <a:p>
            <a:pPr marL="457200" indent="-457200">
              <a:buAutoNum type="arabicParenR"/>
            </a:pPr>
            <a:r>
              <a:rPr lang="en-US" sz="2000" dirty="0"/>
              <a:t>Allows special needs to be met; AND</a:t>
            </a:r>
          </a:p>
          <a:p>
            <a:pPr marL="457200" indent="-457200">
              <a:buAutoNum type="arabicParenR"/>
            </a:pPr>
            <a:r>
              <a:rPr lang="en-US" sz="2000" dirty="0"/>
              <a:t>Is in reasonable proximity to child’s home, extended family, or siblings.</a:t>
            </a:r>
          </a:p>
          <a:p>
            <a:pPr marL="0" indent="0">
              <a:buNone/>
            </a:pPr>
            <a:r>
              <a:rPr lang="en-US" sz="2000" dirty="0"/>
              <a:t>If the child’s Tribe does not have different order of preference, preference must be given in descending order:</a:t>
            </a:r>
          </a:p>
          <a:p>
            <a:pPr marL="457200" indent="-457200">
              <a:buAutoNum type="arabicParenR"/>
            </a:pPr>
            <a:r>
              <a:rPr lang="en-US" sz="2000" dirty="0"/>
              <a:t>Member of child’s extended family;</a:t>
            </a:r>
          </a:p>
          <a:p>
            <a:pPr marL="457200" indent="-457200">
              <a:buAutoNum type="arabicParenR"/>
            </a:pPr>
            <a:r>
              <a:rPr lang="en-US" sz="2000" dirty="0"/>
              <a:t>Foster home that is licensed, approved or specified by Tribe;</a:t>
            </a:r>
          </a:p>
          <a:p>
            <a:pPr marL="457200" indent="-457200">
              <a:buAutoNum type="arabicParenR"/>
            </a:pPr>
            <a:r>
              <a:rPr lang="en-US" sz="2000" dirty="0"/>
              <a:t>Indian foster home licensed/approved by non-Indian authority;</a:t>
            </a:r>
          </a:p>
          <a:p>
            <a:pPr marL="457200" indent="-457200">
              <a:buAutoNum type="arabicParenR"/>
            </a:pPr>
            <a:r>
              <a:rPr lang="en-US" sz="2000" dirty="0"/>
              <a:t>Institution for children approved by Tribe</a:t>
            </a:r>
          </a:p>
        </p:txBody>
      </p:sp>
    </p:spTree>
    <p:extLst>
      <p:ext uri="{BB962C8B-B14F-4D97-AF65-F5344CB8AC3E}">
        <p14:creationId xmlns:p14="http://schemas.microsoft.com/office/powerpoint/2010/main" val="147512020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dirty="0"/>
              <a:t>Good Cause to Deviate from </a:t>
            </a:r>
            <a:br>
              <a:rPr lang="en-US" dirty="0"/>
            </a:br>
            <a:r>
              <a:rPr lang="en-US" dirty="0"/>
              <a:t>Placement Preferences</a:t>
            </a:r>
          </a:p>
        </p:txBody>
      </p:sp>
      <p:sp>
        <p:nvSpPr>
          <p:cNvPr id="3" name="Content Placeholder 2"/>
          <p:cNvSpPr>
            <a:spLocks noGrp="1"/>
          </p:cNvSpPr>
          <p:nvPr>
            <p:ph idx="1"/>
          </p:nvPr>
        </p:nvSpPr>
        <p:spPr/>
        <p:txBody>
          <a:bodyPr/>
          <a:lstStyle/>
          <a:p>
            <a:r>
              <a:rPr lang="en-US" dirty="0"/>
              <a:t>What is good cause? 23.132</a:t>
            </a:r>
          </a:p>
          <a:p>
            <a:r>
              <a:rPr lang="en-US" dirty="0"/>
              <a:t>Party seeking deviation must state on the record in court or in writing the reason for that request.  Bears burden to show by C&amp;C evidence that good cause exists. 23.132(b)</a:t>
            </a:r>
          </a:p>
          <a:p>
            <a:r>
              <a:rPr lang="en-US" dirty="0"/>
              <a:t>Court’s determination of good cause must be made on record or in writing 23.132(c)</a:t>
            </a:r>
          </a:p>
          <a:p>
            <a:pPr lvl="2"/>
            <a:r>
              <a:rPr lang="en-US" dirty="0"/>
              <a:t>Indian Foster Home – at least one foster parent must be an Indian person as defined under ICWA</a:t>
            </a:r>
          </a:p>
          <a:p>
            <a:endParaRPr lang="en-US" dirty="0"/>
          </a:p>
        </p:txBody>
      </p:sp>
    </p:spTree>
    <p:extLst>
      <p:ext uri="{BB962C8B-B14F-4D97-AF65-F5344CB8AC3E}">
        <p14:creationId xmlns:p14="http://schemas.microsoft.com/office/powerpoint/2010/main" val="269374871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dirty="0"/>
              <a:t>Invalidating actions for ICWA violations 23.137</a:t>
            </a:r>
          </a:p>
        </p:txBody>
      </p:sp>
      <p:sp>
        <p:nvSpPr>
          <p:cNvPr id="3" name="Content Placeholder 2"/>
          <p:cNvSpPr>
            <a:spLocks noGrp="1"/>
          </p:cNvSpPr>
          <p:nvPr>
            <p:ph idx="1"/>
          </p:nvPr>
        </p:nvSpPr>
        <p:spPr/>
        <p:txBody>
          <a:bodyPr/>
          <a:lstStyle/>
          <a:p>
            <a:r>
              <a:rPr lang="en-US" dirty="0"/>
              <a:t>An Indian child, parent, Indian custodian, and the child’s Tribe can all petition to invalidate an action for foster care placement or TPR under state law where it is alleged that ICWA 1911, 1912, or 1913 have been violated.  Petitioner does not have to show that their rights were violated – only that there were violations of the law</a:t>
            </a:r>
          </a:p>
          <a:p>
            <a:r>
              <a:rPr lang="en-US" dirty="0"/>
              <a:t>Upon that petition, court must determine whether appropriate to invalidate action</a:t>
            </a:r>
          </a:p>
          <a:p>
            <a:endParaRPr lang="en-US" dirty="0"/>
          </a:p>
        </p:txBody>
      </p:sp>
    </p:spTree>
    <p:extLst>
      <p:ext uri="{BB962C8B-B14F-4D97-AF65-F5344CB8AC3E}">
        <p14:creationId xmlns:p14="http://schemas.microsoft.com/office/powerpoint/2010/main" val="251373503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le 1"/>
          <p:cNvSpPr>
            <a:spLocks noGrp="1"/>
          </p:cNvSpPr>
          <p:nvPr>
            <p:ph type="title"/>
          </p:nvPr>
        </p:nvSpPr>
        <p:spPr>
          <a:xfrm>
            <a:off x="457200" y="838200"/>
            <a:ext cx="8229600" cy="914400"/>
          </a:xfrm>
        </p:spPr>
        <p:txBody>
          <a:bodyPr>
            <a:noAutofit/>
          </a:bodyPr>
          <a:lstStyle/>
          <a:p>
            <a:pPr algn="ctr"/>
            <a:r>
              <a:rPr lang="en-US" sz="3600" dirty="0"/>
              <a:t>To Learn More</a:t>
            </a:r>
          </a:p>
        </p:txBody>
      </p:sp>
      <p:sp>
        <p:nvSpPr>
          <p:cNvPr id="6147" name="Content Placeholder 2"/>
          <p:cNvSpPr>
            <a:spLocks noGrp="1"/>
          </p:cNvSpPr>
          <p:nvPr>
            <p:ph idx="1"/>
          </p:nvPr>
        </p:nvSpPr>
        <p:spPr>
          <a:xfrm>
            <a:off x="304800" y="1524000"/>
            <a:ext cx="8382000" cy="4525963"/>
          </a:xfrm>
        </p:spPr>
        <p:txBody>
          <a:bodyPr/>
          <a:lstStyle/>
          <a:p>
            <a:pPr>
              <a:buFontTx/>
              <a:buNone/>
            </a:pPr>
            <a:endParaRPr lang="en-US" dirty="0"/>
          </a:p>
          <a:p>
            <a:r>
              <a:rPr lang="en-US" b="1" dirty="0"/>
              <a:t>National Indian Child Welfare Association</a:t>
            </a:r>
            <a:r>
              <a:rPr lang="en-US" dirty="0"/>
              <a:t>: nicwa.org</a:t>
            </a:r>
          </a:p>
          <a:p>
            <a:r>
              <a:rPr lang="en-US" b="1" dirty="0"/>
              <a:t>BIA ICWA page</a:t>
            </a:r>
            <a:r>
              <a:rPr lang="en-US" dirty="0"/>
              <a:t>: bia.gov</a:t>
            </a:r>
          </a:p>
          <a:p>
            <a:r>
              <a:rPr lang="en-US" b="1" dirty="0"/>
              <a:t>Heart of ICWA YouTube channel</a:t>
            </a:r>
          </a:p>
          <a:p>
            <a:r>
              <a:rPr lang="en-US" b="1" dirty="0"/>
              <a:t>Turtle Talk</a:t>
            </a:r>
            <a:r>
              <a:rPr lang="en-US" dirty="0"/>
              <a:t>: turtletalk.wordpress.com</a:t>
            </a:r>
          </a:p>
          <a:p>
            <a:r>
              <a:rPr lang="en-US" b="1" dirty="0"/>
              <a:t>Capacity Building Collaborative and Center for States</a:t>
            </a:r>
            <a:r>
              <a:rPr lang="en-US" dirty="0"/>
              <a:t>: capacity.childwelfare.gov</a:t>
            </a:r>
          </a:p>
          <a:p>
            <a:endParaRPr lang="en-US" dirty="0"/>
          </a:p>
          <a:p>
            <a:pPr algn="ctr">
              <a:buNone/>
            </a:pPr>
            <a:r>
              <a:rPr lang="en-US" sz="2000" b="1" dirty="0"/>
              <a:t>Stacey Lara</a:t>
            </a:r>
          </a:p>
          <a:p>
            <a:pPr algn="ctr">
              <a:buNone/>
            </a:pPr>
            <a:r>
              <a:rPr lang="en-US" sz="2000" dirty="0"/>
              <a:t>(206) 685-3253</a:t>
            </a:r>
          </a:p>
          <a:p>
            <a:pPr algn="ctr">
              <a:buNone/>
            </a:pPr>
            <a:r>
              <a:rPr lang="en-US" sz="2000" dirty="0">
                <a:hlinkClick r:id="rId3"/>
              </a:rPr>
              <a:t>slara@uw.edu</a:t>
            </a:r>
            <a:endParaRPr lang="en-US" sz="2000" dirty="0"/>
          </a:p>
          <a:p>
            <a:endParaRPr lang="en-US" dirty="0"/>
          </a:p>
          <a:p>
            <a:pPr lvl="1"/>
            <a:endParaRPr lang="en-US" dirty="0"/>
          </a:p>
        </p:txBody>
      </p:sp>
    </p:spTree>
    <p:extLst>
      <p:ext uri="{BB962C8B-B14F-4D97-AF65-F5344CB8AC3E}">
        <p14:creationId xmlns:p14="http://schemas.microsoft.com/office/powerpoint/2010/main" val="256302539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ICWA History</a:t>
            </a:r>
          </a:p>
        </p:txBody>
      </p:sp>
      <p:pic>
        <p:nvPicPr>
          <p:cNvPr id="2050" name="Picture 2" descr="C:\Users\slara\Pictures\thumbs_cayuse-mother-and-child.jpg"/>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1371600" y="1600200"/>
            <a:ext cx="3341375" cy="4876800"/>
          </a:xfrm>
          <a:prstGeom prst="rect">
            <a:avLst/>
          </a:prstGeom>
          <a:noFill/>
          <a:extLst>
            <a:ext uri="{909E8E84-426E-40DD-AFC4-6F175D3DCCD1}">
              <a14:hiddenFill xmlns:a14="http://schemas.microsoft.com/office/drawing/2010/main">
                <a:solidFill>
                  <a:srgbClr val="FFFFFF"/>
                </a:solidFill>
              </a14:hiddenFill>
            </a:ext>
          </a:extLst>
        </p:spPr>
      </p:pic>
      <p:pic>
        <p:nvPicPr>
          <p:cNvPr id="2051" name="Picture 3" descr="C:\Users\slara\Pictures\Yakama_mother_and_child.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876800" y="1600200"/>
            <a:ext cx="3185161" cy="4876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07339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History</a:t>
            </a:r>
          </a:p>
        </p:txBody>
      </p:sp>
      <p:sp>
        <p:nvSpPr>
          <p:cNvPr id="3" name="Content Placeholder 2"/>
          <p:cNvSpPr>
            <a:spLocks noGrp="1"/>
          </p:cNvSpPr>
          <p:nvPr>
            <p:ph idx="1"/>
          </p:nvPr>
        </p:nvSpPr>
        <p:spPr>
          <a:xfrm>
            <a:off x="3733800" y="3581400"/>
            <a:ext cx="2438400" cy="1447800"/>
          </a:xfrm>
        </p:spPr>
        <p:txBody>
          <a:bodyPr/>
          <a:lstStyle/>
          <a:p>
            <a:endParaRPr lang="en-US" dirty="0"/>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5422" y="1618343"/>
            <a:ext cx="2791178" cy="26289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7"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429000" y="2260600"/>
            <a:ext cx="5297714" cy="397328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29199280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itle 1"/>
          <p:cNvSpPr>
            <a:spLocks noGrp="1"/>
          </p:cNvSpPr>
          <p:nvPr>
            <p:ph type="title"/>
          </p:nvPr>
        </p:nvSpPr>
        <p:spPr>
          <a:xfrm>
            <a:off x="228600" y="304800"/>
            <a:ext cx="8686800" cy="1143000"/>
          </a:xfrm>
        </p:spPr>
        <p:txBody>
          <a:bodyPr>
            <a:normAutofit/>
          </a:bodyPr>
          <a:lstStyle/>
          <a:p>
            <a:pPr marL="0" indent="0" algn="ctr"/>
            <a:r>
              <a:rPr lang="en-US" sz="3600" dirty="0"/>
              <a:t>ICWA Purpose</a:t>
            </a:r>
          </a:p>
        </p:txBody>
      </p:sp>
      <p:sp>
        <p:nvSpPr>
          <p:cNvPr id="3075" name="Content Placeholder 2"/>
          <p:cNvSpPr>
            <a:spLocks noGrp="1"/>
          </p:cNvSpPr>
          <p:nvPr>
            <p:ph idx="1"/>
          </p:nvPr>
        </p:nvSpPr>
        <p:spPr>
          <a:xfrm>
            <a:off x="381000" y="1295400"/>
            <a:ext cx="8229600" cy="4525963"/>
          </a:xfrm>
        </p:spPr>
        <p:txBody>
          <a:bodyPr/>
          <a:lstStyle/>
          <a:p>
            <a:pPr marL="0" indent="0">
              <a:buNone/>
            </a:pPr>
            <a:r>
              <a:rPr lang="en-US" i="1" dirty="0"/>
              <a:t>The Congress hereby declares that it is the policy of this Nation to protect the best interests of Indian children and to promote the stability and security of Indian tribes and families by the establishment of minimum Federal standards for the removal of Indian children from their families and the placement of such children in foster or adoptive homes which will reflect the unique values of Indian culture, and by providing for assistance to Indian tribes in the operation of child and family service programs. </a:t>
            </a:r>
          </a:p>
          <a:p>
            <a:endParaRPr lang="en-US" dirty="0"/>
          </a:p>
          <a:p>
            <a:pPr marL="0" indent="0">
              <a:buNone/>
            </a:pPr>
            <a:r>
              <a:rPr lang="en-US" dirty="0"/>
              <a:t>25 USC§1902 (2006)</a:t>
            </a:r>
          </a:p>
          <a:p>
            <a:endParaRPr lang="en-US" dirty="0"/>
          </a:p>
          <a:p>
            <a:endParaRPr lang="en-US" dirty="0"/>
          </a:p>
          <a:p>
            <a:pPr marL="0" indent="0">
              <a:buNone/>
            </a:pPr>
            <a:endParaRPr lang="en-US" dirty="0"/>
          </a:p>
        </p:txBody>
      </p:sp>
    </p:spTree>
    <p:extLst>
      <p:ext uri="{BB962C8B-B14F-4D97-AF65-F5344CB8AC3E}">
        <p14:creationId xmlns:p14="http://schemas.microsoft.com/office/powerpoint/2010/main" val="224528242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Safeguards for Indian Children</a:t>
            </a:r>
          </a:p>
        </p:txBody>
      </p:sp>
      <p:sp>
        <p:nvSpPr>
          <p:cNvPr id="3" name="Content Placeholder 2"/>
          <p:cNvSpPr>
            <a:spLocks noGrp="1"/>
          </p:cNvSpPr>
          <p:nvPr>
            <p:ph idx="1"/>
          </p:nvPr>
        </p:nvSpPr>
        <p:spPr/>
        <p:txBody>
          <a:bodyPr/>
          <a:lstStyle/>
          <a:p>
            <a:r>
              <a:rPr lang="en-US" dirty="0"/>
              <a:t>Protective dual jurisdictional scheme</a:t>
            </a:r>
          </a:p>
          <a:p>
            <a:r>
              <a:rPr lang="en-US" dirty="0"/>
              <a:t>Mandates to ID Indian children as soon as possible in the case</a:t>
            </a:r>
          </a:p>
          <a:p>
            <a:r>
              <a:rPr lang="en-US" dirty="0"/>
              <a:t>Higher service provision standards (active vs reasonable efforts) to avoid the breakup of the family</a:t>
            </a:r>
          </a:p>
          <a:p>
            <a:r>
              <a:rPr lang="en-US" dirty="0"/>
              <a:t>Standards of evidence higher</a:t>
            </a:r>
          </a:p>
          <a:p>
            <a:r>
              <a:rPr lang="en-US" dirty="0"/>
              <a:t>Placement preferences clearly defined</a:t>
            </a:r>
          </a:p>
          <a:p>
            <a:r>
              <a:rPr lang="en-US" dirty="0"/>
              <a:t>Right to Intervene and Right to Transfer</a:t>
            </a:r>
          </a:p>
          <a:p>
            <a:r>
              <a:rPr lang="en-US" dirty="0"/>
              <a:t>QEW testimony</a:t>
            </a:r>
          </a:p>
          <a:p>
            <a:endParaRPr lang="en-US" dirty="0"/>
          </a:p>
        </p:txBody>
      </p:sp>
    </p:spTree>
    <p:extLst>
      <p:ext uri="{BB962C8B-B14F-4D97-AF65-F5344CB8AC3E}">
        <p14:creationId xmlns:p14="http://schemas.microsoft.com/office/powerpoint/2010/main" val="283014993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dirty="0"/>
              <a:t>Why the Need for Regulations?</a:t>
            </a:r>
          </a:p>
        </p:txBody>
      </p:sp>
      <p:sp>
        <p:nvSpPr>
          <p:cNvPr id="3" name="Content Placeholder 2"/>
          <p:cNvSpPr>
            <a:spLocks noGrp="1"/>
          </p:cNvSpPr>
          <p:nvPr>
            <p:ph idx="1"/>
          </p:nvPr>
        </p:nvSpPr>
        <p:spPr/>
        <p:txBody>
          <a:bodyPr/>
          <a:lstStyle/>
          <a:p>
            <a:r>
              <a:rPr lang="en-US" dirty="0"/>
              <a:t>Native kids still disproportionately more likely to be removed from their homes</a:t>
            </a:r>
          </a:p>
          <a:p>
            <a:r>
              <a:rPr lang="en-US" dirty="0"/>
              <a:t>Inconsistent implementation and interpretation of law across country and even within states</a:t>
            </a:r>
          </a:p>
          <a:p>
            <a:r>
              <a:rPr lang="en-US" dirty="0"/>
              <a:t>2015 and 2016 Guidelines non-binding</a:t>
            </a:r>
          </a:p>
          <a:p>
            <a:endParaRPr lang="en-US" dirty="0"/>
          </a:p>
          <a:p>
            <a:pPr marL="0" indent="0">
              <a:buNone/>
            </a:pPr>
            <a:endParaRPr lang="en-US" dirty="0"/>
          </a:p>
          <a:p>
            <a:pPr marL="0" indent="0" algn="ctr">
              <a:buNone/>
            </a:pPr>
            <a:r>
              <a:rPr lang="en-US" dirty="0">
                <a:hlinkClick r:id="rId3"/>
              </a:rPr>
              <a:t>The Heart of ICWA: Becky</a:t>
            </a:r>
            <a:endParaRPr lang="en-US" dirty="0"/>
          </a:p>
        </p:txBody>
      </p:sp>
    </p:spTree>
    <p:extLst>
      <p:ext uri="{BB962C8B-B14F-4D97-AF65-F5344CB8AC3E}">
        <p14:creationId xmlns:p14="http://schemas.microsoft.com/office/powerpoint/2010/main" val="57371642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Regulations</a:t>
            </a:r>
          </a:p>
        </p:txBody>
      </p:sp>
      <p:sp>
        <p:nvSpPr>
          <p:cNvPr id="3" name="Content Placeholder 2"/>
          <p:cNvSpPr>
            <a:spLocks noGrp="1"/>
          </p:cNvSpPr>
          <p:nvPr>
            <p:ph idx="1"/>
          </p:nvPr>
        </p:nvSpPr>
        <p:spPr/>
        <p:txBody>
          <a:bodyPr/>
          <a:lstStyle/>
          <a:p>
            <a:r>
              <a:rPr lang="en-US" dirty="0"/>
              <a:t>Citation: 25 C.F.R. 23</a:t>
            </a:r>
          </a:p>
          <a:p>
            <a:r>
              <a:rPr lang="en-US" dirty="0"/>
              <a:t>Final Rule promulgated June 14, 2016</a:t>
            </a:r>
          </a:p>
          <a:p>
            <a:r>
              <a:rPr lang="en-US" dirty="0"/>
              <a:t>Took effect December 12, 2016</a:t>
            </a:r>
          </a:p>
          <a:p>
            <a:r>
              <a:rPr lang="en-US" dirty="0"/>
              <a:t>Available at </a:t>
            </a:r>
            <a:r>
              <a:rPr lang="en-US" dirty="0">
                <a:hlinkClick r:id="rId2"/>
              </a:rPr>
              <a:t>https://www.gpo.gov/fdsys/pkg/FR-2016-06-14/pdf/2016-13686.pdf</a:t>
            </a:r>
            <a:endParaRPr lang="en-US" dirty="0"/>
          </a:p>
          <a:p>
            <a:endParaRPr lang="en-US" dirty="0"/>
          </a:p>
          <a:p>
            <a:pPr marL="0" indent="0">
              <a:buNone/>
            </a:pPr>
            <a:r>
              <a:rPr lang="en-US" dirty="0"/>
              <a:t>State laws that provide higher protections of the parents control over the regulations.  23.106</a:t>
            </a:r>
          </a:p>
        </p:txBody>
      </p:sp>
    </p:spTree>
    <p:extLst>
      <p:ext uri="{BB962C8B-B14F-4D97-AF65-F5344CB8AC3E}">
        <p14:creationId xmlns:p14="http://schemas.microsoft.com/office/powerpoint/2010/main" val="16099536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Applicability: types of proceedings</a:t>
            </a:r>
          </a:p>
        </p:txBody>
      </p:sp>
      <p:sp>
        <p:nvSpPr>
          <p:cNvPr id="3" name="Content Placeholder 2"/>
          <p:cNvSpPr>
            <a:spLocks noGrp="1"/>
          </p:cNvSpPr>
          <p:nvPr>
            <p:ph idx="1"/>
          </p:nvPr>
        </p:nvSpPr>
        <p:spPr/>
        <p:txBody>
          <a:bodyPr/>
          <a:lstStyle/>
          <a:p>
            <a:r>
              <a:rPr lang="en-US" dirty="0"/>
              <a:t>Definition of Child Custody Proceedings 23.103</a:t>
            </a:r>
          </a:p>
          <a:p>
            <a:r>
              <a:rPr lang="en-US" sz="1600" dirty="0"/>
              <a:t>Applies to:</a:t>
            </a:r>
          </a:p>
          <a:p>
            <a:pPr marL="171446" indent="-171446">
              <a:buFontTx/>
              <a:buChar char="-"/>
            </a:pPr>
            <a:r>
              <a:rPr lang="en-US" sz="1600" dirty="0"/>
              <a:t>Foster care placements</a:t>
            </a:r>
          </a:p>
          <a:p>
            <a:pPr marL="171446" indent="-171446">
              <a:buFontTx/>
              <a:buChar char="-"/>
            </a:pPr>
            <a:r>
              <a:rPr lang="en-US" sz="1600" dirty="0"/>
              <a:t>Guardianships</a:t>
            </a:r>
          </a:p>
          <a:p>
            <a:pPr marL="171446" indent="-171446">
              <a:buFontTx/>
              <a:buChar char="-"/>
            </a:pPr>
            <a:r>
              <a:rPr lang="en-US" sz="1600" dirty="0"/>
              <a:t>TPR</a:t>
            </a:r>
          </a:p>
          <a:p>
            <a:pPr marL="171446" indent="-171446">
              <a:buFontTx/>
              <a:buChar char="-"/>
            </a:pPr>
            <a:r>
              <a:rPr lang="en-US" sz="1600" dirty="0"/>
              <a:t>Pre-adopt placements</a:t>
            </a:r>
          </a:p>
          <a:p>
            <a:pPr marL="171446" indent="-171446">
              <a:buFontTx/>
              <a:buChar char="-"/>
            </a:pPr>
            <a:r>
              <a:rPr lang="en-US" sz="1600" dirty="0"/>
              <a:t>Adoptive placements</a:t>
            </a:r>
          </a:p>
          <a:p>
            <a:pPr marL="171446" indent="-171446">
              <a:buFontTx/>
              <a:buChar char="-"/>
            </a:pPr>
            <a:r>
              <a:rPr lang="en-US" sz="1600" dirty="0"/>
              <a:t>Voluntary and involuntary placements where parents can’t get children returned on demand</a:t>
            </a:r>
          </a:p>
          <a:p>
            <a:pPr marL="171446" indent="-171446">
              <a:buFontTx/>
              <a:buChar char="-"/>
            </a:pPr>
            <a:r>
              <a:rPr lang="en-US" sz="1600" dirty="0"/>
              <a:t>Custody disputes in which neither parent will get custody</a:t>
            </a:r>
          </a:p>
          <a:p>
            <a:pPr marL="171446" indent="-171446">
              <a:buFontTx/>
              <a:buChar char="-"/>
            </a:pPr>
            <a:r>
              <a:rPr lang="en-US" sz="1600" dirty="0"/>
              <a:t>Status offenses</a:t>
            </a:r>
          </a:p>
          <a:p>
            <a:r>
              <a:rPr lang="en-US" dirty="0"/>
              <a:t>“Custody” and “Continued Custody” 23.103</a:t>
            </a:r>
          </a:p>
          <a:p>
            <a:r>
              <a:rPr lang="en-US" dirty="0"/>
              <a:t>Domicile: domicile follows the parent or custodian. Court determines domicile 23.110(a)</a:t>
            </a:r>
          </a:p>
          <a:p>
            <a:endParaRPr lang="en-US" dirty="0"/>
          </a:p>
        </p:txBody>
      </p:sp>
    </p:spTree>
    <p:extLst>
      <p:ext uri="{BB962C8B-B14F-4D97-AF65-F5344CB8AC3E}">
        <p14:creationId xmlns:p14="http://schemas.microsoft.com/office/powerpoint/2010/main" val="2708291735"/>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larity">
  <a:themeElements>
    <a:clrScheme name="Advantage">
      <a:dk1>
        <a:sysClr val="windowText" lastClr="000000"/>
      </a:dk1>
      <a:lt1>
        <a:sysClr val="window" lastClr="FFFFFF"/>
      </a:lt1>
      <a:dk2>
        <a:srgbClr val="2B142D"/>
      </a:dk2>
      <a:lt2>
        <a:srgbClr val="C3AFCC"/>
      </a:lt2>
      <a:accent1>
        <a:srgbClr val="663366"/>
      </a:accent1>
      <a:accent2>
        <a:srgbClr val="330F42"/>
      </a:accent2>
      <a:accent3>
        <a:srgbClr val="666699"/>
      </a:accent3>
      <a:accent4>
        <a:srgbClr val="999966"/>
      </a:accent4>
      <a:accent5>
        <a:srgbClr val="F7901E"/>
      </a:accent5>
      <a:accent6>
        <a:srgbClr val="A3A101"/>
      </a:accent6>
      <a:hlink>
        <a:srgbClr val="BC5FBC"/>
      </a:hlink>
      <a:folHlink>
        <a:srgbClr val="9775A7"/>
      </a:folHlink>
    </a:clrScheme>
    <a:fontScheme name="Office Classic 2">
      <a:majorFont>
        <a:latin typeface="Arial"/>
        <a:ea typeface=""/>
        <a:cs typeface=""/>
        <a:font script="Jpan" typeface="ＭＳ Ｐゴシック"/>
        <a:font script="Hang" typeface="돋움"/>
        <a:font script="Hans" typeface="华文新魏"/>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돋움"/>
        <a:font script="Hans" typeface="华文新魏"/>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larity">
      <a:fillStyleLst>
        <a:solidFill>
          <a:schemeClr val="phClr"/>
        </a:solidFill>
        <a:gradFill rotWithShape="1">
          <a:gsLst>
            <a:gs pos="0">
              <a:schemeClr val="phClr">
                <a:tint val="50000"/>
                <a:shade val="86000"/>
                <a:satMod val="140000"/>
              </a:schemeClr>
            </a:gs>
            <a:gs pos="45000">
              <a:schemeClr val="phClr">
                <a:tint val="48000"/>
                <a:satMod val="150000"/>
              </a:schemeClr>
            </a:gs>
            <a:gs pos="100000">
              <a:schemeClr val="phClr">
                <a:tint val="28000"/>
                <a:satMod val="160000"/>
              </a:schemeClr>
            </a:gs>
          </a:gsLst>
          <a:path path="circle">
            <a:fillToRect l="100000" t="100000" r="100000" b="100000"/>
          </a:path>
        </a:gradFill>
        <a:gradFill rotWithShape="1">
          <a:gsLst>
            <a:gs pos="0">
              <a:schemeClr val="phClr">
                <a:shade val="70000"/>
                <a:satMod val="150000"/>
              </a:schemeClr>
            </a:gs>
            <a:gs pos="34000">
              <a:schemeClr val="phClr">
                <a:shade val="70000"/>
                <a:satMod val="140000"/>
              </a:schemeClr>
            </a:gs>
            <a:gs pos="70000">
              <a:schemeClr val="phClr">
                <a:tint val="100000"/>
                <a:shade val="90000"/>
                <a:satMod val="140000"/>
              </a:schemeClr>
            </a:gs>
            <a:gs pos="100000">
              <a:schemeClr val="phClr">
                <a:tint val="100000"/>
                <a:shade val="100000"/>
                <a:satMod val="100000"/>
              </a:schemeClr>
            </a:gs>
          </a:gsLst>
          <a:path path="circle">
            <a:fillToRect l="100000" t="100000" r="100000" b="100000"/>
          </a:path>
        </a:gradFill>
      </a:fillStyleLst>
      <a:lnStyleLst>
        <a:ln w="9525" cap="flat" cmpd="sng" algn="ctr">
          <a:solidFill>
            <a:schemeClr val="phClr"/>
          </a:solidFill>
          <a:prstDash val="solid"/>
        </a:ln>
        <a:ln w="26425" cap="flat" cmpd="sng" algn="ctr">
          <a:solidFill>
            <a:schemeClr val="phClr"/>
          </a:solidFill>
          <a:prstDash val="solid"/>
        </a:ln>
        <a:ln w="4445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38100" dist="25400" dir="2700000" algn="br" rotWithShape="0">
              <a:srgbClr val="000000">
                <a:alpha val="60000"/>
              </a:srgbClr>
            </a:outerShdw>
          </a:effectLst>
          <a:scene3d>
            <a:camera prst="orthographicFront">
              <a:rot lat="0" lon="0" rev="0"/>
            </a:camera>
            <a:lightRig rig="balanced" dir="t">
              <a:rot lat="0" lon="0" rev="5100000"/>
            </a:lightRig>
          </a:scene3d>
          <a:sp3d contourW="6350">
            <a:bevelT w="29210" h="12700"/>
            <a:contourClr>
              <a:schemeClr val="phClr">
                <a:shade val="30000"/>
                <a:satMod val="130000"/>
              </a:schemeClr>
            </a:contourClr>
          </a:sp3d>
        </a:effectStyle>
      </a:effectStyleLst>
      <a:bgFillStyleLst>
        <a:solidFill>
          <a:schemeClr val="phClr"/>
        </a:solidFill>
        <a:gradFill rotWithShape="1">
          <a:gsLst>
            <a:gs pos="0">
              <a:schemeClr val="phClr">
                <a:tint val="85000"/>
                <a:satMod val="180000"/>
              </a:schemeClr>
            </a:gs>
            <a:gs pos="40000">
              <a:schemeClr val="phClr">
                <a:tint val="95000"/>
                <a:shade val="85000"/>
                <a:satMod val="150000"/>
              </a:schemeClr>
            </a:gs>
            <a:gs pos="100000">
              <a:schemeClr val="phClr">
                <a:shade val="45000"/>
                <a:satMod val="200000"/>
              </a:schemeClr>
            </a:gs>
          </a:gsLst>
          <a:lin ang="5400000" scaled="0"/>
        </a:gradFill>
        <a:blipFill rotWithShape="1">
          <a:blip xmlns:r="http://schemas.openxmlformats.org/officeDocument/2006/relationships" r:embed="rId1">
            <a:duotone>
              <a:schemeClr val="phClr">
                <a:shade val="55000"/>
              </a:schemeClr>
              <a:schemeClr val="phClr">
                <a:tint val="97000"/>
                <a:satMod val="95000"/>
              </a:schemeClr>
            </a:duotone>
          </a:blip>
          <a:tile tx="0" ty="0" sx="70000" sy="70000" flip="none" algn="tl"/>
        </a:blipFill>
      </a:bgFillStyleLst>
    </a:fmtScheme>
  </a:themeElements>
  <a:objectDefaults/>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Advantage">
    <a:dk1>
      <a:sysClr val="windowText" lastClr="000000"/>
    </a:dk1>
    <a:lt1>
      <a:sysClr val="window" lastClr="FFFFFF"/>
    </a:lt1>
    <a:dk2>
      <a:srgbClr val="2B142D"/>
    </a:dk2>
    <a:lt2>
      <a:srgbClr val="C3AFCC"/>
    </a:lt2>
    <a:accent1>
      <a:srgbClr val="663366"/>
    </a:accent1>
    <a:accent2>
      <a:srgbClr val="330F42"/>
    </a:accent2>
    <a:accent3>
      <a:srgbClr val="666699"/>
    </a:accent3>
    <a:accent4>
      <a:srgbClr val="999966"/>
    </a:accent4>
    <a:accent5>
      <a:srgbClr val="F7901E"/>
    </a:accent5>
    <a:accent6>
      <a:srgbClr val="A3A101"/>
    </a:accent6>
    <a:hlink>
      <a:srgbClr val="BC5FBC"/>
    </a:hlink>
    <a:folHlink>
      <a:srgbClr val="9775A7"/>
    </a:folHlink>
  </a:clrScheme>
</a:themeOverride>
</file>

<file path=docProps/app.xml><?xml version="1.0" encoding="utf-8"?>
<Properties xmlns="http://schemas.openxmlformats.org/officeDocument/2006/extended-properties" xmlns:vt="http://schemas.openxmlformats.org/officeDocument/2006/docPropsVTypes">
  <Template>Clarity.thmx</Template>
  <TotalTime>45582</TotalTime>
  <Words>4052</Words>
  <Application>Microsoft Office PowerPoint</Application>
  <PresentationFormat>On-screen Show (4:3)</PresentationFormat>
  <Paragraphs>329</Paragraphs>
  <Slides>27</Slides>
  <Notes>21</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27</vt:i4>
      </vt:variant>
    </vt:vector>
  </HeadingPairs>
  <TitlesOfParts>
    <vt:vector size="31" baseType="lpstr">
      <vt:lpstr>ＭＳ Ｐゴシック</vt:lpstr>
      <vt:lpstr>Arial</vt:lpstr>
      <vt:lpstr>Wingdings</vt:lpstr>
      <vt:lpstr>Clarity</vt:lpstr>
      <vt:lpstr>INDIAN CHILD WELFARE ACT and 2016 FEDERAL REGULATIONS</vt:lpstr>
      <vt:lpstr>Overview of Discussion</vt:lpstr>
      <vt:lpstr>ICWA History</vt:lpstr>
      <vt:lpstr>History</vt:lpstr>
      <vt:lpstr>ICWA Purpose</vt:lpstr>
      <vt:lpstr>Safeguards for Indian Children</vt:lpstr>
      <vt:lpstr>Why the Need for Regulations?</vt:lpstr>
      <vt:lpstr>Regulations</vt:lpstr>
      <vt:lpstr>Applicability: types of proceedings</vt:lpstr>
      <vt:lpstr>Applicability: is this an Indian child?</vt:lpstr>
      <vt:lpstr>Applicability: is this an Indian child?</vt:lpstr>
      <vt:lpstr>Notice 23.111</vt:lpstr>
      <vt:lpstr>Notice (cont’d)</vt:lpstr>
      <vt:lpstr>Tribe’s Right to Intervene</vt:lpstr>
      <vt:lpstr>Transfer to Tribal Court 23.115-119</vt:lpstr>
      <vt:lpstr>Initial Inquiry – Active Efforts</vt:lpstr>
      <vt:lpstr>Standards of Evidence</vt:lpstr>
      <vt:lpstr>Qualified Expert Witnesses 23.122</vt:lpstr>
      <vt:lpstr>Emergency Proceedings 23.113</vt:lpstr>
      <vt:lpstr>What if a party alleges improper removal?</vt:lpstr>
      <vt:lpstr>Voluntary Proceedings 23.124-128</vt:lpstr>
      <vt:lpstr>Voluntary Proceedings 23.124-128</vt:lpstr>
      <vt:lpstr>Placement Preferences in FC  or pre-adopt placements 23.131</vt:lpstr>
      <vt:lpstr>Placement Preferences in FC  or pre-adopt placements 23.131</vt:lpstr>
      <vt:lpstr>Good Cause to Deviate from  Placement Preferences</vt:lpstr>
      <vt:lpstr>Invalidating actions for ICWA violations 23.137</vt:lpstr>
      <vt:lpstr>To Learn More</vt:lpstr>
    </vt:vector>
  </TitlesOfParts>
  <Company>Microsoft Corporation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Angie Anderson</dc:creator>
  <cp:lastModifiedBy>Rob Wyman</cp:lastModifiedBy>
  <cp:revision>393</cp:revision>
  <cp:lastPrinted>2017-03-09T02:15:24Z</cp:lastPrinted>
  <dcterms:created xsi:type="dcterms:W3CDTF">2015-10-20T17:06:42Z</dcterms:created>
  <dcterms:modified xsi:type="dcterms:W3CDTF">2018-02-25T18:43:20Z</dcterms:modified>
</cp:coreProperties>
</file>