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style2.xml" ContentType="application/vnd.ms-office.chartstyle+xml"/>
  <Override PartName="/ppt/charts/colors2.xml" ContentType="application/vnd.ms-office.chartcolorstyle+xml"/>
  <Override PartName="/ppt/charts/style3.xml" ContentType="application/vnd.ms-office.chartstyle+xml"/>
  <Override PartName="/ppt/charts/colors3.xml" ContentType="application/vnd.ms-office.chartcolorstyle+xml"/>
  <Override PartName="/ppt/charts/style4.xml" ContentType="application/vnd.ms-office.chartstyle+xml"/>
  <Override PartName="/ppt/charts/colors4.xml" ContentType="application/vnd.ms-office.chartcolorstyle+xml"/>
  <Override PartName="/ppt/charts/style5.xml" ContentType="application/vnd.ms-office.chartstyle+xml"/>
  <Override PartName="/ppt/charts/colors5.xml" ContentType="application/vnd.ms-office.chartcolorstyle+xml"/>
  <Override PartName="/ppt/charts/style6.xml" ContentType="application/vnd.ms-office.chartstyle+xml"/>
  <Override PartName="/ppt/charts/colors6.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63" r:id="rId7"/>
    <p:sldId id="264" r:id="rId8"/>
    <p:sldId id="265" r:id="rId9"/>
    <p:sldId id="266" r:id="rId10"/>
    <p:sldId id="267" r:id="rId11"/>
    <p:sldId id="268" r:id="rId12"/>
    <p:sldId id="269" r:id="rId13"/>
    <p:sldId id="25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p:scale>
          <a:sx n="100" d="100"/>
          <a:sy n="100" d="100"/>
        </p:scale>
        <p:origin x="-256" y="-31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acdan\Desktop\appellate%20cle%20-%20visiation\County%20visitation%20profile%203-1-19s.xlsx" TargetMode="External"/><Relationship Id="rId2" Type="http://schemas.microsoft.com/office/2011/relationships/chartStyle" Target="style2.xml"/><Relationship Id="rId3" Type="http://schemas.microsoft.com/office/2011/relationships/chartColorStyle" Target="colors2.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1.xlsx"/><Relationship Id="rId2" Type="http://schemas.microsoft.com/office/2011/relationships/chartStyle" Target="style3.xml"/><Relationship Id="rId3" Type="http://schemas.microsoft.com/office/2011/relationships/chartColorStyle" Target="colors3.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2.xlsx"/><Relationship Id="rId2" Type="http://schemas.microsoft.com/office/2011/relationships/chartStyle" Target="style4.xml"/><Relationship Id="rId3" Type="http://schemas.microsoft.com/office/2011/relationships/chartColorStyle" Target="colors4.xml"/></Relationships>
</file>

<file path=ppt/charts/_rels/chart4.xml.rels><?xml version="1.0" encoding="UTF-8" standalone="yes"?>
<Relationships xmlns="http://schemas.openxmlformats.org/package/2006/relationships"><Relationship Id="rId1" Type="http://schemas.openxmlformats.org/officeDocument/2006/relationships/oleObject" Target="file:///C:\Users\jacdan\Desktop\appellate%20cle%20-%20visiation\County%20visitation%20profile%203-1-19s.xlsx" TargetMode="External"/><Relationship Id="rId2" Type="http://schemas.microsoft.com/office/2011/relationships/chartStyle" Target="style5.xml"/><Relationship Id="rId3" Type="http://schemas.microsoft.com/office/2011/relationships/chartColorStyle" Target="colors5.xml"/></Relationships>
</file>

<file path=ppt/charts/_rels/chart5.xml.rels><?xml version="1.0" encoding="UTF-8" standalone="yes"?>
<Relationships xmlns="http://schemas.openxmlformats.org/package/2006/relationships"><Relationship Id="rId1" Type="http://schemas.openxmlformats.org/officeDocument/2006/relationships/oleObject" Target="file:///C:\Users\jacdan\Desktop\appellate%20cle%20-%20visiation\OPD%20Copy%20of%20PQR%201629%20-%20Visit_Plan_Exception_Parent_Child_Visits_CaseLevel%20(1).xlsx" TargetMode="External"/><Relationship Id="rId2" Type="http://schemas.microsoft.com/office/2011/relationships/chartStyle" Target="style6.xml"/><Relationship Id="rId3" Type="http://schemas.microsoft.com/office/2011/relationships/chartColorStyle" Target="colors6.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65000"/>
                  <a:lumOff val="35000"/>
                </a:schemeClr>
              </a:solidFill>
              <a:latin typeface="+mn-lt"/>
              <a:ea typeface="+mn-ea"/>
              <a:cs typeface="+mn-cs"/>
            </a:defRPr>
          </a:pPr>
          <a:endParaRPr lang="en-US"/>
        </a:p>
      </c:txPr>
    </c:title>
    <c:autoTitleDeleted val="0"/>
    <c:view3D>
      <c:rotX val="50"/>
      <c:rotY val="0"/>
      <c:depthPercent val="100"/>
      <c:rAngAx val="0"/>
      <c:perspective val="6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'Benton-Franklin'!$A$26</c:f>
              <c:strCache>
                <c:ptCount val="1"/>
                <c:pt idx="0">
                  <c:v>State</c:v>
                </c:pt>
              </c:strCache>
            </c:strRef>
          </c:tx>
          <c:dPt>
            <c:idx val="0"/>
            <c:bubble3D val="0"/>
            <c:spPr>
              <a:solidFill>
                <a:schemeClr val="accent1"/>
              </a:solidFill>
              <a:ln>
                <a:noFill/>
              </a:ln>
              <a:effectLst>
                <a:outerShdw blurRad="88900" sx="102000" sy="102000" algn="ctr" rotWithShape="0">
                  <a:prstClr val="black">
                    <a:alpha val="20000"/>
                  </a:prstClr>
                </a:outerShdw>
              </a:effectLst>
              <a:scene3d>
                <a:camera prst="orthographicFront"/>
                <a:lightRig rig="threePt" dir="t"/>
              </a:scene3d>
              <a:sp3d prstMaterial="matte"/>
            </c:spPr>
          </c:dPt>
          <c:dPt>
            <c:idx val="1"/>
            <c:bubble3D val="0"/>
            <c:spPr>
              <a:solidFill>
                <a:schemeClr val="accent2"/>
              </a:solidFill>
              <a:ln>
                <a:noFill/>
              </a:ln>
              <a:effectLst>
                <a:outerShdw blurRad="88900" sx="102000" sy="102000" algn="ctr" rotWithShape="0">
                  <a:prstClr val="black">
                    <a:alpha val="20000"/>
                  </a:prstClr>
                </a:outerShdw>
              </a:effectLst>
              <a:scene3d>
                <a:camera prst="orthographicFront"/>
                <a:lightRig rig="threePt" dir="t"/>
              </a:scene3d>
              <a:sp3d prstMaterial="matte"/>
            </c:spPr>
          </c:dPt>
          <c:dPt>
            <c:idx val="2"/>
            <c:bubble3D val="0"/>
            <c:spPr>
              <a:solidFill>
                <a:schemeClr val="accent3"/>
              </a:solidFill>
              <a:ln>
                <a:noFill/>
              </a:ln>
              <a:effectLst>
                <a:outerShdw blurRad="88900" sx="102000" sy="102000" algn="ctr" rotWithShape="0">
                  <a:prstClr val="black">
                    <a:alpha val="20000"/>
                  </a:prstClr>
                </a:outerShdw>
              </a:effectLst>
              <a:scene3d>
                <a:camera prst="orthographicFront"/>
                <a:lightRig rig="threePt" dir="t"/>
              </a:scene3d>
              <a:sp3d prstMaterial="matte"/>
            </c:spPr>
          </c:dPt>
          <c:dPt>
            <c:idx val="3"/>
            <c:bubble3D val="0"/>
            <c:spPr>
              <a:solidFill>
                <a:schemeClr val="accent4"/>
              </a:solidFill>
              <a:ln>
                <a:noFill/>
              </a:ln>
              <a:effectLst>
                <a:outerShdw blurRad="88900" sx="102000" sy="102000" algn="ctr" rotWithShape="0">
                  <a:prstClr val="black">
                    <a:alpha val="20000"/>
                  </a:prstClr>
                </a:outerShdw>
              </a:effectLst>
              <a:scene3d>
                <a:camera prst="orthographicFront"/>
                <a:lightRig rig="threePt" dir="t"/>
              </a:scene3d>
              <a:sp3d prstMaterial="matte"/>
            </c:spPr>
          </c:dPt>
          <c:dPt>
            <c:idx val="4"/>
            <c:bubble3D val="0"/>
            <c:spPr>
              <a:solidFill>
                <a:schemeClr val="accent5"/>
              </a:solidFill>
              <a:ln>
                <a:noFill/>
              </a:ln>
              <a:effectLst>
                <a:outerShdw blurRad="88900" sx="102000" sy="102000" algn="ctr" rotWithShape="0">
                  <a:prstClr val="black">
                    <a:alpha val="20000"/>
                  </a:prstClr>
                </a:outerShdw>
              </a:effectLst>
              <a:scene3d>
                <a:camera prst="orthographicFront"/>
                <a:lightRig rig="threePt" dir="t"/>
              </a:scene3d>
              <a:sp3d prstMaterial="matte"/>
            </c:spPr>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lt1"/>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15:layout/>
              </c:ext>
            </c:extLst>
          </c:dLbls>
          <c:cat>
            <c:strRef>
              <c:f>'Benton-Franklin'!$B$23:$F$23</c:f>
              <c:strCache>
                <c:ptCount val="5"/>
                <c:pt idx="0">
                  <c:v>No visits</c:v>
                </c:pt>
                <c:pt idx="1">
                  <c:v>&lt; 1 per week</c:v>
                </c:pt>
                <c:pt idx="2">
                  <c:v>1 time per week</c:v>
                </c:pt>
                <c:pt idx="3">
                  <c:v>2 times per week</c:v>
                </c:pt>
                <c:pt idx="4">
                  <c:v>More than 2 times per week</c:v>
                </c:pt>
              </c:strCache>
            </c:strRef>
          </c:cat>
          <c:val>
            <c:numRef>
              <c:f>'Benton-Franklin'!$B$26:$F$26</c:f>
              <c:numCache>
                <c:formatCode>0.0%</c:formatCode>
                <c:ptCount val="5"/>
                <c:pt idx="0">
                  <c:v>0.015</c:v>
                </c:pt>
                <c:pt idx="1">
                  <c:v>0.065</c:v>
                </c:pt>
                <c:pt idx="2">
                  <c:v>0.22</c:v>
                </c:pt>
                <c:pt idx="3">
                  <c:v>0.475</c:v>
                </c:pt>
                <c:pt idx="4">
                  <c:v>0.225</c:v>
                </c:pt>
              </c:numCache>
            </c:numRef>
          </c:val>
        </c:ser>
        <c:dLbls>
          <c:dLblPos val="inEnd"/>
          <c:showLegendKey val="0"/>
          <c:showVal val="0"/>
          <c:showCatName val="0"/>
          <c:showSerName val="0"/>
          <c:showPercent val="1"/>
          <c:showBubbleSize val="0"/>
          <c:showLeaderLines val="1"/>
        </c:dLbls>
      </c:pie3DChart>
      <c:spPr>
        <a:noFill/>
        <a:ln>
          <a:noFill/>
        </a:ln>
        <a:effectLst/>
      </c:spPr>
    </c:plotArea>
    <c:legend>
      <c:legendPos val="b"/>
      <c:layout/>
      <c:overlay val="0"/>
      <c:spPr>
        <a:solidFill>
          <a:schemeClr val="lt1">
            <a:alpha val="78000"/>
          </a:schemeClr>
        </a:solidFill>
        <a:ln>
          <a:noFill/>
        </a:ln>
        <a:effectLst/>
      </c:spPr>
      <c:txPr>
        <a:bodyPr rot="0" spcFirstLastPara="1" vertOverflow="ellipsis" vert="horz" wrap="square" anchor="ctr" anchorCtr="1"/>
        <a:lstStyle/>
        <a:p>
          <a:pPr>
            <a:defRPr sz="18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sz="2400" dirty="0" smtClean="0"/>
              <a:t>Statewide</a:t>
            </a:r>
            <a:endParaRPr lang="en-US" sz="2400" dirty="0"/>
          </a:p>
        </c:rich>
      </c:tx>
      <c:layout>
        <c:manualLayout>
          <c:xMode val="edge"/>
          <c:yMode val="edge"/>
          <c:x val="0.403548030815676"/>
          <c:y val="0.0193587416817907"/>
        </c:manualLayout>
      </c:layout>
      <c:overlay val="0"/>
      <c:spPr>
        <a:noFill/>
        <a:ln>
          <a:noFill/>
        </a:ln>
        <a:effectLst/>
      </c:spPr>
    </c:title>
    <c:autoTitleDeleted val="0"/>
    <c:plotArea>
      <c:layout/>
      <c:areaChart>
        <c:grouping val="standard"/>
        <c:varyColors val="0"/>
        <c:ser>
          <c:idx val="0"/>
          <c:order val="0"/>
          <c:tx>
            <c:strRef>
              <c:f>Sheet1!$B$1</c:f>
              <c:strCache>
                <c:ptCount val="1"/>
                <c:pt idx="0">
                  <c:v>Series 1</c:v>
                </c:pt>
              </c:strCache>
            </c:strRef>
          </c:tx>
          <c:spPr>
            <a:solidFill>
              <a:schemeClr val="accent1"/>
            </a:solidFill>
            <a:ln>
              <a:noFill/>
            </a:ln>
            <a:effectLst/>
          </c:spPr>
          <c:cat>
            <c:strRef>
              <c:f>Sheet1!$A$2:$A$6</c:f>
              <c:strCache>
                <c:ptCount val="5"/>
                <c:pt idx="0">
                  <c:v>≤ 1 Hour</c:v>
                </c:pt>
                <c:pt idx="1">
                  <c:v>1-2 Hours</c:v>
                </c:pt>
                <c:pt idx="2">
                  <c:v>2-3 Hours</c:v>
                </c:pt>
                <c:pt idx="3">
                  <c:v>3-4 Hours</c:v>
                </c:pt>
                <c:pt idx="4">
                  <c:v>&gt; 4 Hours</c:v>
                </c:pt>
              </c:strCache>
            </c:strRef>
          </c:cat>
          <c:val>
            <c:numRef>
              <c:f>Sheet1!$B$2:$B$6</c:f>
              <c:numCache>
                <c:formatCode>General</c:formatCode>
                <c:ptCount val="5"/>
                <c:pt idx="0">
                  <c:v>346.0</c:v>
                </c:pt>
                <c:pt idx="1">
                  <c:v>2544.0</c:v>
                </c:pt>
                <c:pt idx="2">
                  <c:v>537.0</c:v>
                </c:pt>
                <c:pt idx="3">
                  <c:v>330.0</c:v>
                </c:pt>
                <c:pt idx="4">
                  <c:v>164.0</c:v>
                </c:pt>
              </c:numCache>
            </c:numRef>
          </c:val>
          <c:extLst xmlns:c16r2="http://schemas.microsoft.com/office/drawing/2015/06/chart">
            <c:ext xmlns:c16="http://schemas.microsoft.com/office/drawing/2014/chart" uri="{C3380CC4-5D6E-409C-BE32-E72D297353CC}">
              <c16:uniqueId val="{00000000-D4CE-4B90-9971-AE11E96FA8B6}"/>
            </c:ext>
          </c:extLst>
        </c:ser>
        <c:dLbls>
          <c:showLegendKey val="0"/>
          <c:showVal val="0"/>
          <c:showCatName val="0"/>
          <c:showSerName val="0"/>
          <c:showPercent val="0"/>
          <c:showBubbleSize val="0"/>
        </c:dLbls>
        <c:axId val="-2047593720"/>
        <c:axId val="-2079458552"/>
      </c:areaChart>
      <c:catAx>
        <c:axId val="-204759372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079458552"/>
        <c:crosses val="autoZero"/>
        <c:auto val="1"/>
        <c:lblAlgn val="ctr"/>
        <c:lblOffset val="100"/>
        <c:noMultiLvlLbl val="0"/>
      </c:catAx>
      <c:valAx>
        <c:axId val="-20794585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47593720"/>
        <c:crosses val="autoZero"/>
        <c:crossBetween val="midCat"/>
      </c:valAx>
      <c:spPr>
        <a:noFill/>
        <a:ln>
          <a:noFill/>
        </a:ln>
        <a:effectLst/>
      </c:spPr>
    </c:plotArea>
    <c:plotVisOnly val="1"/>
    <c:dispBlanksAs val="zero"/>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sz="2400" dirty="0" smtClean="0"/>
              <a:t>Statewide</a:t>
            </a:r>
            <a:endParaRPr lang="en-US" sz="2400" dirty="0"/>
          </a:p>
        </c:rich>
      </c:tx>
      <c:layout/>
      <c:overlay val="0"/>
      <c:spPr>
        <a:noFill/>
        <a:ln>
          <a:noFill/>
        </a:ln>
        <a:effectLst/>
      </c:spPr>
    </c:title>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0"/>
      <c:depthPercent val="100"/>
      <c:rAngAx val="0"/>
      <c:perspective val="6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State!$A$5</c:f>
              <c:strCache>
                <c:ptCount val="1"/>
                <c:pt idx="0">
                  <c:v>STATEWIDE LEVEL OF SUPERVISION</c:v>
                </c:pt>
              </c:strCache>
            </c:strRef>
          </c:tx>
          <c:dPt>
            <c:idx val="0"/>
            <c:bubble3D val="0"/>
            <c:spPr>
              <a:solidFill>
                <a:schemeClr val="accent1"/>
              </a:solidFill>
              <a:ln>
                <a:noFill/>
              </a:ln>
              <a:effectLst>
                <a:outerShdw blurRad="88900" sx="102000" sy="102000" algn="ctr" rotWithShape="0">
                  <a:prstClr val="black">
                    <a:alpha val="20000"/>
                  </a:prstClr>
                </a:outerShdw>
              </a:effectLst>
              <a:scene3d>
                <a:camera prst="orthographicFront"/>
                <a:lightRig rig="threePt" dir="t"/>
              </a:scene3d>
              <a:sp3d prstMaterial="matte"/>
            </c:spPr>
          </c:dPt>
          <c:dPt>
            <c:idx val="1"/>
            <c:bubble3D val="0"/>
            <c:spPr>
              <a:solidFill>
                <a:schemeClr val="accent2"/>
              </a:solidFill>
              <a:ln>
                <a:noFill/>
              </a:ln>
              <a:effectLst>
                <a:outerShdw blurRad="88900" sx="102000" sy="102000" algn="ctr" rotWithShape="0">
                  <a:prstClr val="black">
                    <a:alpha val="20000"/>
                  </a:prstClr>
                </a:outerShdw>
              </a:effectLst>
              <a:scene3d>
                <a:camera prst="orthographicFront"/>
                <a:lightRig rig="threePt" dir="t"/>
              </a:scene3d>
              <a:sp3d prstMaterial="matte"/>
            </c:spPr>
          </c:dPt>
          <c:dPt>
            <c:idx val="2"/>
            <c:bubble3D val="0"/>
            <c:spPr>
              <a:solidFill>
                <a:schemeClr val="accent3"/>
              </a:solidFill>
              <a:ln>
                <a:noFill/>
              </a:ln>
              <a:effectLst>
                <a:outerShdw blurRad="88900" sx="102000" sy="102000" algn="ctr" rotWithShape="0">
                  <a:prstClr val="black">
                    <a:alpha val="20000"/>
                  </a:prstClr>
                </a:outerShdw>
              </a:effectLst>
              <a:scene3d>
                <a:camera prst="orthographicFront"/>
                <a:lightRig rig="threePt" dir="t"/>
              </a:scene3d>
              <a:sp3d prstMaterial="matte"/>
            </c:spPr>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lt1"/>
                    </a:solidFill>
                    <a:latin typeface="+mn-lt"/>
                    <a:ea typeface="+mn-ea"/>
                    <a:cs typeface="+mn-cs"/>
                  </a:defRPr>
                </a:pPr>
                <a:endParaRPr lang="en-US"/>
              </a:p>
            </c:txPr>
            <c:dLblPos val="inEnd"/>
            <c:showLegendKey val="0"/>
            <c:showVal val="0"/>
            <c:showCatName val="1"/>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15:layout/>
              </c:ext>
            </c:extLst>
          </c:dLbls>
          <c:cat>
            <c:strRef>
              <c:f>State!$B$4:$D$4</c:f>
              <c:strCache>
                <c:ptCount val="3"/>
                <c:pt idx="0">
                  <c:v>Monitored</c:v>
                </c:pt>
                <c:pt idx="1">
                  <c:v>Supervised</c:v>
                </c:pt>
                <c:pt idx="2">
                  <c:v>Unsupervised</c:v>
                </c:pt>
              </c:strCache>
            </c:strRef>
          </c:cat>
          <c:val>
            <c:numRef>
              <c:f>State!$B$5:$D$5</c:f>
              <c:numCache>
                <c:formatCode>0.00%</c:formatCode>
                <c:ptCount val="3"/>
                <c:pt idx="0">
                  <c:v>0.251374705420267</c:v>
                </c:pt>
                <c:pt idx="1">
                  <c:v>0.698874050798639</c:v>
                </c:pt>
                <c:pt idx="2">
                  <c:v>0.0497512437810945</c:v>
                </c:pt>
              </c:numCache>
            </c:numRef>
          </c:val>
        </c:ser>
        <c:dLbls>
          <c:dLblPos val="inEnd"/>
          <c:showLegendKey val="0"/>
          <c:showVal val="0"/>
          <c:showCatName val="1"/>
          <c:showSerName val="0"/>
          <c:showPercent val="0"/>
          <c:showBubbleSize val="0"/>
          <c:showLeaderLines val="1"/>
        </c:dLbls>
      </c:pie3DChart>
      <c:spPr>
        <a:noFill/>
        <a:ln>
          <a:noFill/>
        </a:ln>
        <a:effectLst/>
      </c:spPr>
    </c:plotArea>
    <c:legend>
      <c:legendPos val="b"/>
      <c:layout/>
      <c:overlay val="0"/>
      <c:spPr>
        <a:solidFill>
          <a:schemeClr val="lt1">
            <a:alpha val="78000"/>
          </a:schemeClr>
        </a:solidFill>
        <a:ln>
          <a:noFill/>
        </a:ln>
        <a:effectLst/>
      </c:spPr>
      <c:txPr>
        <a:bodyPr rot="0" spcFirstLastPara="1" vertOverflow="ellipsis" vert="horz" wrap="square" anchor="ctr" anchorCtr="1"/>
        <a:lstStyle/>
        <a:p>
          <a:pPr>
            <a:defRPr sz="20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Sheet1!$D$9</c:f>
              <c:strCache>
                <c:ptCount val="1"/>
                <c:pt idx="0">
                  <c:v>Count of ID Case</c:v>
                </c:pt>
              </c:strCache>
            </c:strRef>
          </c:tx>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dLbl>
              <c:idx val="0"/>
              <c:delete val="1"/>
              <c:extLst>
                <c:ext xmlns:c15="http://schemas.microsoft.com/office/drawing/2012/chart" uri="{CE6537A1-D6FC-4f65-9D91-7224C49458BB}"/>
              </c:extLst>
            </c:dLbl>
            <c:dLbl>
              <c:idx val="3"/>
              <c:layout>
                <c:manualLayout>
                  <c:x val="0.0100229658792651"/>
                  <c:y val="-6.93889390390724E-18"/>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9164513263161689"/>
                      <c:h val="0.12336382817345851"/>
                    </c:manualLayout>
                  </c15:layout>
                </c:ext>
              </c:extLst>
            </c:dLbl>
            <c:dLbl>
              <c:idx val="6"/>
              <c:layout>
                <c:manualLayout>
                  <c:x val="0.183333333333333"/>
                  <c:y val="0.0277777777777778"/>
                </c:manualLayout>
              </c:layout>
              <c:dLblPos val="bestFit"/>
              <c:showLegendKey val="0"/>
              <c:showVal val="0"/>
              <c:showCatName val="1"/>
              <c:showSerName val="0"/>
              <c:showPercent val="1"/>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Sheet1!$E$8:$H$8</c:f>
              <c:strCache>
                <c:ptCount val="4"/>
                <c:pt idx="0">
                  <c:v>Contracted</c:v>
                </c:pt>
                <c:pt idx="1">
                  <c:v>Foster Parent</c:v>
                </c:pt>
                <c:pt idx="2">
                  <c:v>Other</c:v>
                </c:pt>
                <c:pt idx="3">
                  <c:v>Relative/Suitable </c:v>
                </c:pt>
              </c:strCache>
            </c:strRef>
          </c:cat>
          <c:val>
            <c:numRef>
              <c:f>Sheet1!$E$9:$H$9</c:f>
              <c:numCache>
                <c:formatCode>0.00%</c:formatCode>
                <c:ptCount val="4"/>
                <c:pt idx="0">
                  <c:v>0.751925192519252</c:v>
                </c:pt>
                <c:pt idx="1">
                  <c:v>0.0838833883388339</c:v>
                </c:pt>
                <c:pt idx="2">
                  <c:v>0.04</c:v>
                </c:pt>
                <c:pt idx="3">
                  <c:v>0.125137513751375</c:v>
                </c:pt>
              </c:numCache>
            </c:numRef>
          </c:val>
        </c:ser>
        <c:dLbls>
          <c:dLblPos val="outEnd"/>
          <c:showLegendKey val="0"/>
          <c:showVal val="0"/>
          <c:showCatName val="0"/>
          <c:showSerName val="0"/>
          <c:showPercent val="1"/>
          <c:showBubbleSize val="0"/>
          <c:showLeaderLines val="1"/>
        </c:dLbls>
      </c:pie3D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2.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defRPr sz="900"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9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18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defRPr sz="900"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9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18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308545-665F-40AB-8D1B-7F5AF01867AB}" type="datetimeFigureOut">
              <a:rPr lang="en-US" smtClean="0"/>
              <a:t>3/5/19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312393-1839-4B15-BF21-6B836B7F07FC}" type="slidenum">
              <a:rPr lang="en-US" smtClean="0"/>
              <a:t>‹#›</a:t>
            </a:fld>
            <a:endParaRPr lang="en-US"/>
          </a:p>
        </p:txBody>
      </p:sp>
    </p:spTree>
    <p:extLst>
      <p:ext uri="{BB962C8B-B14F-4D97-AF65-F5344CB8AC3E}">
        <p14:creationId xmlns:p14="http://schemas.microsoft.com/office/powerpoint/2010/main" val="1913905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308545-665F-40AB-8D1B-7F5AF01867AB}" type="datetimeFigureOut">
              <a:rPr lang="en-US" smtClean="0"/>
              <a:t>3/5/19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312393-1839-4B15-BF21-6B836B7F07FC}" type="slidenum">
              <a:rPr lang="en-US" smtClean="0"/>
              <a:t>‹#›</a:t>
            </a:fld>
            <a:endParaRPr lang="en-US"/>
          </a:p>
        </p:txBody>
      </p:sp>
    </p:spTree>
    <p:extLst>
      <p:ext uri="{BB962C8B-B14F-4D97-AF65-F5344CB8AC3E}">
        <p14:creationId xmlns:p14="http://schemas.microsoft.com/office/powerpoint/2010/main" val="1368422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308545-665F-40AB-8D1B-7F5AF01867AB}" type="datetimeFigureOut">
              <a:rPr lang="en-US" smtClean="0"/>
              <a:t>3/5/19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312393-1839-4B15-BF21-6B836B7F07FC}" type="slidenum">
              <a:rPr lang="en-US" smtClean="0"/>
              <a:t>‹#›</a:t>
            </a:fld>
            <a:endParaRPr lang="en-US"/>
          </a:p>
        </p:txBody>
      </p:sp>
    </p:spTree>
    <p:extLst>
      <p:ext uri="{BB962C8B-B14F-4D97-AF65-F5344CB8AC3E}">
        <p14:creationId xmlns:p14="http://schemas.microsoft.com/office/powerpoint/2010/main" val="4114148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308545-665F-40AB-8D1B-7F5AF01867AB}" type="datetimeFigureOut">
              <a:rPr lang="en-US" smtClean="0"/>
              <a:t>3/5/19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312393-1839-4B15-BF21-6B836B7F07FC}" type="slidenum">
              <a:rPr lang="en-US" smtClean="0"/>
              <a:t>‹#›</a:t>
            </a:fld>
            <a:endParaRPr lang="en-US"/>
          </a:p>
        </p:txBody>
      </p:sp>
    </p:spTree>
    <p:extLst>
      <p:ext uri="{BB962C8B-B14F-4D97-AF65-F5344CB8AC3E}">
        <p14:creationId xmlns:p14="http://schemas.microsoft.com/office/powerpoint/2010/main" val="3695141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308545-665F-40AB-8D1B-7F5AF01867AB}" type="datetimeFigureOut">
              <a:rPr lang="en-US" smtClean="0"/>
              <a:t>3/5/19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312393-1839-4B15-BF21-6B836B7F07FC}" type="slidenum">
              <a:rPr lang="en-US" smtClean="0"/>
              <a:t>‹#›</a:t>
            </a:fld>
            <a:endParaRPr lang="en-US"/>
          </a:p>
        </p:txBody>
      </p:sp>
    </p:spTree>
    <p:extLst>
      <p:ext uri="{BB962C8B-B14F-4D97-AF65-F5344CB8AC3E}">
        <p14:creationId xmlns:p14="http://schemas.microsoft.com/office/powerpoint/2010/main" val="1787529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308545-665F-40AB-8D1B-7F5AF01867AB}" type="datetimeFigureOut">
              <a:rPr lang="en-US" smtClean="0"/>
              <a:t>3/5/19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312393-1839-4B15-BF21-6B836B7F07FC}" type="slidenum">
              <a:rPr lang="en-US" smtClean="0"/>
              <a:t>‹#›</a:t>
            </a:fld>
            <a:endParaRPr lang="en-US"/>
          </a:p>
        </p:txBody>
      </p:sp>
    </p:spTree>
    <p:extLst>
      <p:ext uri="{BB962C8B-B14F-4D97-AF65-F5344CB8AC3E}">
        <p14:creationId xmlns:p14="http://schemas.microsoft.com/office/powerpoint/2010/main" val="3007114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308545-665F-40AB-8D1B-7F5AF01867AB}" type="datetimeFigureOut">
              <a:rPr lang="en-US" smtClean="0"/>
              <a:t>3/5/19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312393-1839-4B15-BF21-6B836B7F07FC}" type="slidenum">
              <a:rPr lang="en-US" smtClean="0"/>
              <a:t>‹#›</a:t>
            </a:fld>
            <a:endParaRPr lang="en-US"/>
          </a:p>
        </p:txBody>
      </p:sp>
    </p:spTree>
    <p:extLst>
      <p:ext uri="{BB962C8B-B14F-4D97-AF65-F5344CB8AC3E}">
        <p14:creationId xmlns:p14="http://schemas.microsoft.com/office/powerpoint/2010/main" val="447992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308545-665F-40AB-8D1B-7F5AF01867AB}" type="datetimeFigureOut">
              <a:rPr lang="en-US" smtClean="0"/>
              <a:t>3/5/19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312393-1839-4B15-BF21-6B836B7F07FC}" type="slidenum">
              <a:rPr lang="en-US" smtClean="0"/>
              <a:t>‹#›</a:t>
            </a:fld>
            <a:endParaRPr lang="en-US"/>
          </a:p>
        </p:txBody>
      </p:sp>
    </p:spTree>
    <p:extLst>
      <p:ext uri="{BB962C8B-B14F-4D97-AF65-F5344CB8AC3E}">
        <p14:creationId xmlns:p14="http://schemas.microsoft.com/office/powerpoint/2010/main" val="1574958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308545-665F-40AB-8D1B-7F5AF01867AB}" type="datetimeFigureOut">
              <a:rPr lang="en-US" smtClean="0"/>
              <a:t>3/5/19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312393-1839-4B15-BF21-6B836B7F07FC}" type="slidenum">
              <a:rPr lang="en-US" smtClean="0"/>
              <a:t>‹#›</a:t>
            </a:fld>
            <a:endParaRPr lang="en-US"/>
          </a:p>
        </p:txBody>
      </p:sp>
    </p:spTree>
    <p:extLst>
      <p:ext uri="{BB962C8B-B14F-4D97-AF65-F5344CB8AC3E}">
        <p14:creationId xmlns:p14="http://schemas.microsoft.com/office/powerpoint/2010/main" val="1974509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308545-665F-40AB-8D1B-7F5AF01867AB}" type="datetimeFigureOut">
              <a:rPr lang="en-US" smtClean="0"/>
              <a:t>3/5/19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312393-1839-4B15-BF21-6B836B7F07FC}" type="slidenum">
              <a:rPr lang="en-US" smtClean="0"/>
              <a:t>‹#›</a:t>
            </a:fld>
            <a:endParaRPr lang="en-US"/>
          </a:p>
        </p:txBody>
      </p:sp>
    </p:spTree>
    <p:extLst>
      <p:ext uri="{BB962C8B-B14F-4D97-AF65-F5344CB8AC3E}">
        <p14:creationId xmlns:p14="http://schemas.microsoft.com/office/powerpoint/2010/main" val="2425362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308545-665F-40AB-8D1B-7F5AF01867AB}" type="datetimeFigureOut">
              <a:rPr lang="en-US" smtClean="0"/>
              <a:t>3/5/19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312393-1839-4B15-BF21-6B836B7F07FC}" type="slidenum">
              <a:rPr lang="en-US" smtClean="0"/>
              <a:t>‹#›</a:t>
            </a:fld>
            <a:endParaRPr lang="en-US"/>
          </a:p>
        </p:txBody>
      </p:sp>
    </p:spTree>
    <p:extLst>
      <p:ext uri="{BB962C8B-B14F-4D97-AF65-F5344CB8AC3E}">
        <p14:creationId xmlns:p14="http://schemas.microsoft.com/office/powerpoint/2010/main" val="302620182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308545-665F-40AB-8D1B-7F5AF01867AB}" type="datetimeFigureOut">
              <a:rPr lang="en-US" smtClean="0"/>
              <a:t>3/5/19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312393-1839-4B15-BF21-6B836B7F07FC}" type="slidenum">
              <a:rPr lang="en-US" smtClean="0"/>
              <a:t>‹#›</a:t>
            </a:fld>
            <a:endParaRPr lang="en-US"/>
          </a:p>
        </p:txBody>
      </p:sp>
    </p:spTree>
    <p:extLst>
      <p:ext uri="{BB962C8B-B14F-4D97-AF65-F5344CB8AC3E}">
        <p14:creationId xmlns:p14="http://schemas.microsoft.com/office/powerpoint/2010/main" val="56403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chart" Target="../charts/char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chart" Target="../charts/char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chart" Target="../charts/char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4" Type="http://schemas.openxmlformats.org/officeDocument/2006/relationships/chart" Target="../charts/chart4.xml"/><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038600" y="6347011"/>
            <a:ext cx="4114800" cy="369332"/>
          </a:xfrm>
          <a:prstGeom prst="rect">
            <a:avLst/>
          </a:prstGeom>
          <a:noFill/>
        </p:spPr>
        <p:txBody>
          <a:bodyPr wrap="square" rtlCol="0">
            <a:spAutoFit/>
          </a:bodyPr>
          <a:lstStyle/>
          <a:p>
            <a:pPr algn="ctr"/>
            <a:r>
              <a:rPr lang="en-US" dirty="0" smtClean="0">
                <a:latin typeface="Arial" panose="020B0604020202020204" pitchFamily="34" charset="0"/>
                <a:cs typeface="Arial" panose="020B0604020202020204" pitchFamily="34" charset="0"/>
              </a:rPr>
              <a:t>www.dcyf.wa.gov</a:t>
            </a:r>
            <a:endParaRPr lang="en-US" dirty="0">
              <a:latin typeface="Arial" panose="020B0604020202020204" pitchFamily="34" charset="0"/>
              <a:cs typeface="Arial" panose="020B0604020202020204" pitchFamily="34" charset="0"/>
            </a:endParaRPr>
          </a:p>
        </p:txBody>
      </p:sp>
      <p:sp>
        <p:nvSpPr>
          <p:cNvPr id="6" name="TextBox 5"/>
          <p:cNvSpPr txBox="1"/>
          <p:nvPr/>
        </p:nvSpPr>
        <p:spPr>
          <a:xfrm>
            <a:off x="2436926" y="2699555"/>
            <a:ext cx="7301753" cy="646331"/>
          </a:xfrm>
          <a:prstGeom prst="rect">
            <a:avLst/>
          </a:prstGeom>
          <a:noFill/>
        </p:spPr>
        <p:txBody>
          <a:bodyPr wrap="square" rtlCol="0">
            <a:spAutoFit/>
          </a:bodyPr>
          <a:lstStyle/>
          <a:p>
            <a:pPr algn="ctr"/>
            <a:r>
              <a:rPr lang="en-US" sz="3600" b="1" dirty="0" smtClean="0">
                <a:solidFill>
                  <a:srgbClr val="008000"/>
                </a:solidFill>
                <a:cs typeface="Arial" panose="020B0604020202020204" pitchFamily="34" charset="0"/>
              </a:rPr>
              <a:t>DCYF Visitation Policy</a:t>
            </a:r>
            <a:endParaRPr lang="en-US" sz="3600" b="1" dirty="0">
              <a:solidFill>
                <a:srgbClr val="008000"/>
              </a:solidFill>
              <a:cs typeface="Arial" panose="020B0604020202020204" pitchFamily="34" charset="0"/>
            </a:endParaRPr>
          </a:p>
        </p:txBody>
      </p:sp>
      <p:sp>
        <p:nvSpPr>
          <p:cNvPr id="7" name="TextBox 6"/>
          <p:cNvSpPr txBox="1"/>
          <p:nvPr/>
        </p:nvSpPr>
        <p:spPr>
          <a:xfrm>
            <a:off x="2454088" y="3542856"/>
            <a:ext cx="7301753" cy="892552"/>
          </a:xfrm>
          <a:prstGeom prst="rect">
            <a:avLst/>
          </a:prstGeom>
          <a:noFill/>
        </p:spPr>
        <p:txBody>
          <a:bodyPr wrap="square" rtlCol="0">
            <a:spAutoFit/>
          </a:bodyPr>
          <a:lstStyle/>
          <a:p>
            <a:pPr algn="ctr"/>
            <a:r>
              <a:rPr lang="en-US" sz="2600" dirty="0" smtClean="0">
                <a:latin typeface="Arial" panose="020B0604020202020204" pitchFamily="34" charset="0"/>
                <a:cs typeface="Arial" panose="020B0604020202020204" pitchFamily="34" charset="0"/>
              </a:rPr>
              <a:t>Liza Sterbick, MSW</a:t>
            </a:r>
          </a:p>
          <a:p>
            <a:pPr algn="ctr"/>
            <a:r>
              <a:rPr lang="en-US" sz="2600" dirty="0" smtClean="0">
                <a:latin typeface="Arial" panose="020B0604020202020204" pitchFamily="34" charset="0"/>
                <a:cs typeface="Arial" panose="020B0604020202020204" pitchFamily="34" charset="0"/>
              </a:rPr>
              <a:t>3.5.19</a:t>
            </a:r>
            <a:endParaRPr lang="en-US" sz="26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090" y="103114"/>
            <a:ext cx="4044173" cy="986651"/>
          </a:xfrm>
          <a:prstGeom prst="rect">
            <a:avLst/>
          </a:prstGeom>
        </p:spPr>
      </p:pic>
    </p:spTree>
    <p:extLst>
      <p:ext uri="{BB962C8B-B14F-4D97-AF65-F5344CB8AC3E}">
        <p14:creationId xmlns:p14="http://schemas.microsoft.com/office/powerpoint/2010/main" val="102806434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038600" y="6347011"/>
            <a:ext cx="4114800" cy="369332"/>
          </a:xfrm>
          <a:prstGeom prst="rect">
            <a:avLst/>
          </a:prstGeom>
          <a:noFill/>
        </p:spPr>
        <p:txBody>
          <a:bodyPr wrap="square" rtlCol="0">
            <a:spAutoFit/>
          </a:bodyPr>
          <a:lstStyle/>
          <a:p>
            <a:pPr algn="ctr"/>
            <a:r>
              <a:rPr lang="en-US" dirty="0" smtClean="0">
                <a:latin typeface="Arial" panose="020B0604020202020204" pitchFamily="34" charset="0"/>
                <a:cs typeface="Arial" panose="020B0604020202020204" pitchFamily="34" charset="0"/>
              </a:rPr>
              <a:t>www.dcyf.wa.gov</a:t>
            </a:r>
            <a:endParaRPr lang="en-US" dirty="0">
              <a:latin typeface="Arial" panose="020B0604020202020204" pitchFamily="34" charset="0"/>
              <a:cs typeface="Arial" panose="020B0604020202020204" pitchFamily="34" charset="0"/>
            </a:endParaRPr>
          </a:p>
        </p:txBody>
      </p:sp>
      <p:sp>
        <p:nvSpPr>
          <p:cNvPr id="6" name="TextBox 5"/>
          <p:cNvSpPr txBox="1"/>
          <p:nvPr/>
        </p:nvSpPr>
        <p:spPr>
          <a:xfrm>
            <a:off x="0" y="925455"/>
            <a:ext cx="12192000" cy="584775"/>
          </a:xfrm>
          <a:prstGeom prst="rect">
            <a:avLst/>
          </a:prstGeom>
          <a:noFill/>
        </p:spPr>
        <p:txBody>
          <a:bodyPr wrap="square" rtlCol="0">
            <a:spAutoFit/>
          </a:bodyPr>
          <a:lstStyle/>
          <a:p>
            <a:pPr algn="ctr"/>
            <a:r>
              <a:rPr lang="en-US" sz="3200" dirty="0" smtClean="0">
                <a:latin typeface="Arial" panose="020B0604020202020204" pitchFamily="34" charset="0"/>
                <a:cs typeface="Arial" panose="020B0604020202020204" pitchFamily="34" charset="0"/>
              </a:rPr>
              <a:t> </a:t>
            </a:r>
            <a:endParaRPr lang="en-US" sz="3200" dirty="0">
              <a:latin typeface="Arial" panose="020B0604020202020204" pitchFamily="34" charset="0"/>
              <a:cs typeface="Arial" panose="020B0604020202020204" pitchFamily="34" charset="0"/>
            </a:endParaRPr>
          </a:p>
        </p:txBody>
      </p:sp>
      <p:sp>
        <p:nvSpPr>
          <p:cNvPr id="7" name="TextBox 6"/>
          <p:cNvSpPr txBox="1"/>
          <p:nvPr/>
        </p:nvSpPr>
        <p:spPr>
          <a:xfrm>
            <a:off x="2620383" y="2861580"/>
            <a:ext cx="7313026" cy="738664"/>
          </a:xfrm>
          <a:prstGeom prst="rect">
            <a:avLst/>
          </a:prstGeom>
          <a:noFill/>
        </p:spPr>
        <p:txBody>
          <a:bodyPr wrap="square" rtlCol="0">
            <a:spAutoFit/>
          </a:bodyPr>
          <a:lstStyle/>
          <a:p>
            <a:pPr marL="285750" indent="-285750" algn="ctr">
              <a:buFont typeface="Arial" panose="020B0604020202020204" pitchFamily="34" charset="0"/>
              <a:buChar char="•"/>
            </a:pPr>
            <a:endParaRPr lang="en-US" sz="1600" dirty="0"/>
          </a:p>
          <a:p>
            <a:pPr algn="ctr"/>
            <a:r>
              <a:rPr lang="en-US" sz="2600" dirty="0" smtClean="0">
                <a:latin typeface="Arial" panose="020B0604020202020204" pitchFamily="34" charset="0"/>
                <a:cs typeface="Arial" panose="020B0604020202020204" pitchFamily="34" charset="0"/>
              </a:rPr>
              <a:t>  </a:t>
            </a:r>
            <a:endParaRPr lang="en-US" sz="2600" dirty="0">
              <a:latin typeface="Arial" panose="020B0604020202020204" pitchFamily="34" charset="0"/>
              <a:cs typeface="Arial" panose="020B0604020202020204" pitchFamily="34"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090" y="103114"/>
            <a:ext cx="4044173" cy="986651"/>
          </a:xfrm>
          <a:prstGeom prst="rect">
            <a:avLst/>
          </a:prstGeom>
        </p:spPr>
      </p:pic>
      <p:sp>
        <p:nvSpPr>
          <p:cNvPr id="9" name="TextBox 8"/>
          <p:cNvSpPr txBox="1"/>
          <p:nvPr/>
        </p:nvSpPr>
        <p:spPr>
          <a:xfrm>
            <a:off x="527950" y="386846"/>
            <a:ext cx="12192000" cy="1077218"/>
          </a:xfrm>
          <a:prstGeom prst="rect">
            <a:avLst/>
          </a:prstGeom>
          <a:noFill/>
        </p:spPr>
        <p:txBody>
          <a:bodyPr wrap="square" rtlCol="0">
            <a:spAutoFit/>
          </a:bodyPr>
          <a:lstStyle/>
          <a:p>
            <a:pPr algn="ctr"/>
            <a:r>
              <a:rPr lang="en-US" sz="3200" dirty="0"/>
              <a:t>Provider Types—</a:t>
            </a:r>
            <a:br>
              <a:rPr lang="en-US" sz="3200" dirty="0"/>
            </a:br>
            <a:r>
              <a:rPr lang="en-US" sz="3200" dirty="0"/>
              <a:t>Supervised &amp; Monitored</a:t>
            </a:r>
            <a:endParaRPr lang="en-US" sz="3200" dirty="0">
              <a:latin typeface="Arial" panose="020B0604020202020204" pitchFamily="34" charset="0"/>
              <a:cs typeface="Arial" panose="020B0604020202020204" pitchFamily="34" charset="0"/>
            </a:endParaRPr>
          </a:p>
        </p:txBody>
      </p:sp>
      <p:graphicFrame>
        <p:nvGraphicFramePr>
          <p:cNvPr id="13" name="Chart 12"/>
          <p:cNvGraphicFramePr>
            <a:graphicFrameLocks/>
          </p:cNvGraphicFramePr>
          <p:nvPr>
            <p:extLst>
              <p:ext uri="{D42A27DB-BD31-4B8C-83A1-F6EECF244321}">
                <p14:modId xmlns:p14="http://schemas.microsoft.com/office/powerpoint/2010/main" val="3380514348"/>
              </p:ext>
            </p:extLst>
          </p:nvPr>
        </p:nvGraphicFramePr>
        <p:xfrm>
          <a:off x="1842056" y="1510230"/>
          <a:ext cx="8869680" cy="495153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92490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038600" y="6347011"/>
            <a:ext cx="4114800" cy="369332"/>
          </a:xfrm>
          <a:prstGeom prst="rect">
            <a:avLst/>
          </a:prstGeom>
          <a:noFill/>
        </p:spPr>
        <p:txBody>
          <a:bodyPr wrap="square" rtlCol="0">
            <a:spAutoFit/>
          </a:bodyPr>
          <a:lstStyle/>
          <a:p>
            <a:pPr algn="ctr"/>
            <a:r>
              <a:rPr lang="en-US" dirty="0" smtClean="0">
                <a:latin typeface="Arial" panose="020B0604020202020204" pitchFamily="34" charset="0"/>
                <a:cs typeface="Arial" panose="020B0604020202020204" pitchFamily="34" charset="0"/>
              </a:rPr>
              <a:t>www.dcyf.wa.gov</a:t>
            </a:r>
            <a:endParaRPr lang="en-US" dirty="0">
              <a:latin typeface="Arial" panose="020B0604020202020204" pitchFamily="34" charset="0"/>
              <a:cs typeface="Arial" panose="020B0604020202020204" pitchFamily="34" charset="0"/>
            </a:endParaRPr>
          </a:p>
        </p:txBody>
      </p:sp>
      <p:sp>
        <p:nvSpPr>
          <p:cNvPr id="6" name="TextBox 5"/>
          <p:cNvSpPr txBox="1"/>
          <p:nvPr/>
        </p:nvSpPr>
        <p:spPr>
          <a:xfrm>
            <a:off x="0" y="1330785"/>
            <a:ext cx="12192000" cy="584775"/>
          </a:xfrm>
          <a:prstGeom prst="rect">
            <a:avLst/>
          </a:prstGeom>
          <a:noFill/>
        </p:spPr>
        <p:txBody>
          <a:bodyPr wrap="square" rtlCol="0">
            <a:spAutoFit/>
          </a:bodyPr>
          <a:lstStyle/>
          <a:p>
            <a:pPr algn="ctr"/>
            <a:r>
              <a:rPr lang="en-US" sz="3200" b="1" dirty="0"/>
              <a:t>Parent-Child Visits-Key Elements</a:t>
            </a:r>
            <a:endParaRPr lang="en-US" sz="3200" dirty="0">
              <a:latin typeface="Arial" panose="020B0604020202020204" pitchFamily="34" charset="0"/>
              <a:cs typeface="Arial" panose="020B0604020202020204" pitchFamily="34" charset="0"/>
            </a:endParaRPr>
          </a:p>
        </p:txBody>
      </p:sp>
      <p:sp>
        <p:nvSpPr>
          <p:cNvPr id="7" name="TextBox 6"/>
          <p:cNvSpPr txBox="1"/>
          <p:nvPr/>
        </p:nvSpPr>
        <p:spPr>
          <a:xfrm>
            <a:off x="1218556" y="2374777"/>
            <a:ext cx="9285057" cy="3293209"/>
          </a:xfrm>
          <a:prstGeom prst="rect">
            <a:avLst/>
          </a:prstGeom>
          <a:noFill/>
        </p:spPr>
        <p:txBody>
          <a:bodyPr wrap="square" rtlCol="0">
            <a:spAutoFit/>
          </a:bodyPr>
          <a:lstStyle/>
          <a:p>
            <a:r>
              <a:rPr lang="en-US" sz="2600" dirty="0"/>
              <a:t>Visit plans should be reviewed at all shared planning meetings and monthly supervisory case </a:t>
            </a:r>
            <a:r>
              <a:rPr lang="en-US" sz="2600" dirty="0" smtClean="0"/>
              <a:t>reviews</a:t>
            </a:r>
          </a:p>
          <a:p>
            <a:endParaRPr lang="en-US" sz="2600" dirty="0"/>
          </a:p>
          <a:p>
            <a:r>
              <a:rPr lang="en-US" sz="2600" dirty="0" smtClean="0"/>
              <a:t>Review includes:</a:t>
            </a:r>
            <a:endParaRPr lang="en-US" sz="2600" dirty="0" smtClean="0"/>
          </a:p>
          <a:p>
            <a:pPr marL="804863" lvl="1" indent="-347663">
              <a:buFont typeface="Arial" panose="020B0604020202020204" pitchFamily="34" charset="0"/>
              <a:buChar char="•"/>
            </a:pPr>
            <a:r>
              <a:rPr lang="en-US" sz="2400" dirty="0" smtClean="0"/>
              <a:t>Why </a:t>
            </a:r>
            <a:r>
              <a:rPr lang="en-US" sz="2400" dirty="0"/>
              <a:t>visits cannot be </a:t>
            </a:r>
            <a:r>
              <a:rPr lang="en-US" sz="2400" dirty="0" smtClean="0"/>
              <a:t>unsupervised</a:t>
            </a:r>
          </a:p>
          <a:p>
            <a:pPr marL="804863" lvl="1" indent="-347663">
              <a:buFont typeface="Arial" panose="020B0604020202020204" pitchFamily="34" charset="0"/>
              <a:buChar char="•"/>
            </a:pPr>
            <a:r>
              <a:rPr lang="en-US" sz="2400" dirty="0" smtClean="0"/>
              <a:t>If </a:t>
            </a:r>
            <a:r>
              <a:rPr lang="en-US" sz="2400" dirty="0"/>
              <a:t>using a paid </a:t>
            </a:r>
            <a:r>
              <a:rPr lang="en-US" sz="2400" dirty="0" smtClean="0"/>
              <a:t>provider, why can’t </a:t>
            </a:r>
            <a:r>
              <a:rPr lang="en-US" sz="2400" dirty="0" smtClean="0"/>
              <a:t>visits be supervised </a:t>
            </a:r>
            <a:r>
              <a:rPr lang="en-US" sz="2400" dirty="0"/>
              <a:t>or monitored by a non-contracted </a:t>
            </a:r>
            <a:r>
              <a:rPr lang="en-US" sz="2400" dirty="0" smtClean="0"/>
              <a:t>provider </a:t>
            </a:r>
            <a:endParaRPr lang="en-US" sz="2400" dirty="0" smtClean="0"/>
          </a:p>
          <a:p>
            <a:pPr marL="804863" lvl="1" indent="-347663">
              <a:buFont typeface="Arial" panose="020B0604020202020204" pitchFamily="34" charset="0"/>
              <a:buChar char="•"/>
            </a:pPr>
            <a:r>
              <a:rPr lang="en-US" sz="2400" dirty="0" smtClean="0"/>
              <a:t>Any </a:t>
            </a:r>
            <a:r>
              <a:rPr lang="en-US" sz="2400" dirty="0"/>
              <a:t>continued risk factors or safety threats to the child</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090" y="103114"/>
            <a:ext cx="4044173" cy="986651"/>
          </a:xfrm>
          <a:prstGeom prst="rect">
            <a:avLst/>
          </a:prstGeom>
        </p:spPr>
      </p:pic>
    </p:spTree>
    <p:extLst>
      <p:ext uri="{BB962C8B-B14F-4D97-AF65-F5344CB8AC3E}">
        <p14:creationId xmlns:p14="http://schemas.microsoft.com/office/powerpoint/2010/main" val="409560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076700" y="6347011"/>
            <a:ext cx="4114800" cy="369332"/>
          </a:xfrm>
          <a:prstGeom prst="rect">
            <a:avLst/>
          </a:prstGeom>
          <a:noFill/>
        </p:spPr>
        <p:txBody>
          <a:bodyPr wrap="square" rtlCol="0">
            <a:spAutoFit/>
          </a:bodyPr>
          <a:lstStyle/>
          <a:p>
            <a:pPr algn="ctr"/>
            <a:r>
              <a:rPr lang="en-US" dirty="0" smtClean="0">
                <a:latin typeface="Arial" panose="020B0604020202020204" pitchFamily="34" charset="0"/>
                <a:cs typeface="Arial" panose="020B0604020202020204" pitchFamily="34" charset="0"/>
              </a:rPr>
              <a:t>www.dcyf.wa.gov</a:t>
            </a:r>
            <a:endParaRPr lang="en-US" dirty="0">
              <a:latin typeface="Arial" panose="020B0604020202020204" pitchFamily="34" charset="0"/>
              <a:cs typeface="Arial" panose="020B0604020202020204" pitchFamily="34" charset="0"/>
            </a:endParaRPr>
          </a:p>
        </p:txBody>
      </p:sp>
      <p:sp>
        <p:nvSpPr>
          <p:cNvPr id="6" name="TextBox 5"/>
          <p:cNvSpPr txBox="1"/>
          <p:nvPr/>
        </p:nvSpPr>
        <p:spPr>
          <a:xfrm>
            <a:off x="0" y="925455"/>
            <a:ext cx="12192000" cy="584775"/>
          </a:xfrm>
          <a:prstGeom prst="rect">
            <a:avLst/>
          </a:prstGeom>
          <a:noFill/>
        </p:spPr>
        <p:txBody>
          <a:bodyPr wrap="square" rtlCol="0">
            <a:spAutoFit/>
          </a:bodyPr>
          <a:lstStyle/>
          <a:p>
            <a:pPr algn="ctr"/>
            <a:r>
              <a:rPr lang="en-US" sz="3200" b="1" dirty="0" smtClean="0"/>
              <a:t>Data Caveats</a:t>
            </a:r>
            <a:endParaRPr lang="en-US" sz="3200" dirty="0">
              <a:latin typeface="Arial" panose="020B0604020202020204" pitchFamily="34" charset="0"/>
              <a:cs typeface="Arial" panose="020B0604020202020204" pitchFamily="34" charset="0"/>
            </a:endParaRPr>
          </a:p>
        </p:txBody>
      </p:sp>
      <p:sp>
        <p:nvSpPr>
          <p:cNvPr id="7" name="TextBox 6"/>
          <p:cNvSpPr txBox="1"/>
          <p:nvPr/>
        </p:nvSpPr>
        <p:spPr>
          <a:xfrm>
            <a:off x="1424511" y="1569720"/>
            <a:ext cx="9302218" cy="4401204"/>
          </a:xfrm>
          <a:prstGeom prst="rect">
            <a:avLst/>
          </a:prstGeom>
          <a:noFill/>
        </p:spPr>
        <p:txBody>
          <a:bodyPr wrap="square" rtlCol="0">
            <a:spAutoFit/>
          </a:bodyPr>
          <a:lstStyle/>
          <a:p>
            <a:pPr marL="347663" indent="-347663">
              <a:buFont typeface="Arial" panose="020B0604020202020204" pitchFamily="34" charset="0"/>
              <a:buChar char="•"/>
            </a:pPr>
            <a:r>
              <a:rPr lang="en-US" sz="2400" dirty="0"/>
              <a:t>Unsupervised visits do not require a service referral.  A visit plan is required to issue a service referral so it is likely that unsupervised visits are disproportionally represented in the percentage of cases with no plan</a:t>
            </a:r>
            <a:r>
              <a:rPr lang="en-US" sz="2400" dirty="0" smtClean="0"/>
              <a:t>.</a:t>
            </a:r>
          </a:p>
          <a:p>
            <a:pPr marL="347663" indent="-347663">
              <a:buFont typeface="Arial" panose="020B0604020202020204" pitchFamily="34" charset="0"/>
              <a:buChar char="•"/>
            </a:pPr>
            <a:endParaRPr lang="en-US" sz="800" dirty="0"/>
          </a:p>
          <a:p>
            <a:pPr marL="347663" indent="-347663">
              <a:buFont typeface="Arial" panose="020B0604020202020204" pitchFamily="34" charset="0"/>
              <a:buChar char="•"/>
            </a:pPr>
            <a:r>
              <a:rPr lang="en-US" sz="2400" dirty="0"/>
              <a:t>Visitation plans are entered at the case level</a:t>
            </a:r>
            <a:r>
              <a:rPr lang="en-US" sz="2400" dirty="0" smtClean="0"/>
              <a:t>.</a:t>
            </a:r>
          </a:p>
          <a:p>
            <a:pPr marL="347663" indent="-347663">
              <a:buFont typeface="Arial" panose="020B0604020202020204" pitchFamily="34" charset="0"/>
              <a:buChar char="•"/>
            </a:pPr>
            <a:endParaRPr lang="en-US" sz="800" dirty="0"/>
          </a:p>
          <a:p>
            <a:pPr marL="347663" indent="-347663">
              <a:buFont typeface="Arial" panose="020B0604020202020204" pitchFamily="34" charset="0"/>
              <a:buChar char="•"/>
            </a:pPr>
            <a:r>
              <a:rPr lang="en-US" sz="2400" dirty="0"/>
              <a:t>This data only reflects the visitation plan.  </a:t>
            </a:r>
            <a:r>
              <a:rPr lang="en-US" sz="2400" dirty="0" smtClean="0"/>
              <a:t>DCYF </a:t>
            </a:r>
            <a:r>
              <a:rPr lang="en-US" sz="2400" dirty="0"/>
              <a:t>does not collect individual encounter data (i.e. data related to each visit).  Collecting this kind of data would be significant because each child in out of home care could have multiple visits per week adding up to a lot of data collection. Capturing information related to each visit would mean documenting almost 250,000 visits a year.</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090" y="103114"/>
            <a:ext cx="4044173" cy="986651"/>
          </a:xfrm>
          <a:prstGeom prst="rect">
            <a:avLst/>
          </a:prstGeom>
        </p:spPr>
      </p:pic>
    </p:spTree>
    <p:extLst>
      <p:ext uri="{BB962C8B-B14F-4D97-AF65-F5344CB8AC3E}">
        <p14:creationId xmlns:p14="http://schemas.microsoft.com/office/powerpoint/2010/main" val="4072099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038600" y="6347011"/>
            <a:ext cx="4114800" cy="369332"/>
          </a:xfrm>
          <a:prstGeom prst="rect">
            <a:avLst/>
          </a:prstGeom>
          <a:noFill/>
        </p:spPr>
        <p:txBody>
          <a:bodyPr wrap="square" rtlCol="0">
            <a:spAutoFit/>
          </a:bodyPr>
          <a:lstStyle/>
          <a:p>
            <a:pPr algn="ctr"/>
            <a:r>
              <a:rPr lang="en-US" dirty="0" smtClean="0">
                <a:solidFill>
                  <a:prstClr val="black"/>
                </a:solidFill>
                <a:latin typeface="Arial" panose="020B0604020202020204" pitchFamily="34" charset="0"/>
                <a:cs typeface="Arial" panose="020B0604020202020204" pitchFamily="34" charset="0"/>
              </a:rPr>
              <a:t>www.dcyf.wa.gov</a:t>
            </a:r>
            <a:endParaRPr lang="en-US" dirty="0">
              <a:solidFill>
                <a:prstClr val="black"/>
              </a:solidFill>
              <a:latin typeface="Arial" panose="020B0604020202020204" pitchFamily="34" charset="0"/>
              <a:cs typeface="Arial" panose="020B0604020202020204" pitchFamily="34" charset="0"/>
            </a:endParaRPr>
          </a:p>
        </p:txBody>
      </p:sp>
      <p:sp>
        <p:nvSpPr>
          <p:cNvPr id="6" name="TextBox 5"/>
          <p:cNvSpPr txBox="1"/>
          <p:nvPr/>
        </p:nvSpPr>
        <p:spPr>
          <a:xfrm>
            <a:off x="0" y="3023192"/>
            <a:ext cx="12192000" cy="1077218"/>
          </a:xfrm>
          <a:prstGeom prst="rect">
            <a:avLst/>
          </a:prstGeom>
          <a:noFill/>
        </p:spPr>
        <p:txBody>
          <a:bodyPr wrap="square" rtlCol="0">
            <a:spAutoFit/>
          </a:bodyPr>
          <a:lstStyle/>
          <a:p>
            <a:pPr algn="ctr"/>
            <a:r>
              <a:rPr lang="en-US" sz="3200" dirty="0" smtClean="0">
                <a:solidFill>
                  <a:prstClr val="black"/>
                </a:solidFill>
                <a:latin typeface="Arial" panose="020B0604020202020204" pitchFamily="34" charset="0"/>
                <a:cs typeface="Arial" panose="020B0604020202020204" pitchFamily="34" charset="0"/>
              </a:rPr>
              <a:t>Questions?</a:t>
            </a:r>
          </a:p>
          <a:p>
            <a:pPr algn="ctr"/>
            <a:endParaRPr lang="en-US" sz="3200" dirty="0">
              <a:solidFill>
                <a:prstClr val="black"/>
              </a:solidFill>
              <a:latin typeface="Arial" panose="020B0604020202020204" pitchFamily="34" charset="0"/>
              <a:cs typeface="Arial" panose="020B0604020202020204" pitchFamily="34" charset="0"/>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090" y="103114"/>
            <a:ext cx="4044173" cy="986651"/>
          </a:xfrm>
          <a:prstGeom prst="rect">
            <a:avLst/>
          </a:prstGeom>
        </p:spPr>
      </p:pic>
    </p:spTree>
    <p:extLst>
      <p:ext uri="{BB962C8B-B14F-4D97-AF65-F5344CB8AC3E}">
        <p14:creationId xmlns:p14="http://schemas.microsoft.com/office/powerpoint/2010/main" val="3976836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038600" y="6347011"/>
            <a:ext cx="4114800" cy="369332"/>
          </a:xfrm>
          <a:prstGeom prst="rect">
            <a:avLst/>
          </a:prstGeom>
          <a:noFill/>
        </p:spPr>
        <p:txBody>
          <a:bodyPr wrap="square" rtlCol="0">
            <a:spAutoFit/>
          </a:bodyPr>
          <a:lstStyle/>
          <a:p>
            <a:pPr algn="ctr"/>
            <a:r>
              <a:rPr lang="en-US" dirty="0" smtClean="0">
                <a:latin typeface="Arial" panose="020B0604020202020204" pitchFamily="34" charset="0"/>
                <a:cs typeface="Arial" panose="020B0604020202020204" pitchFamily="34" charset="0"/>
              </a:rPr>
              <a:t>www.dcyf.wa.gov</a:t>
            </a:r>
            <a:endParaRPr lang="en-US" dirty="0">
              <a:latin typeface="Arial" panose="020B0604020202020204" pitchFamily="34" charset="0"/>
              <a:cs typeface="Arial" panose="020B0604020202020204" pitchFamily="34" charset="0"/>
            </a:endParaRPr>
          </a:p>
        </p:txBody>
      </p:sp>
      <p:sp>
        <p:nvSpPr>
          <p:cNvPr id="6" name="TextBox 5"/>
          <p:cNvSpPr txBox="1"/>
          <p:nvPr/>
        </p:nvSpPr>
        <p:spPr>
          <a:xfrm>
            <a:off x="0" y="925455"/>
            <a:ext cx="12192000" cy="584775"/>
          </a:xfrm>
          <a:prstGeom prst="rect">
            <a:avLst/>
          </a:prstGeom>
          <a:noFill/>
        </p:spPr>
        <p:txBody>
          <a:bodyPr wrap="square" rtlCol="0">
            <a:spAutoFit/>
          </a:bodyPr>
          <a:lstStyle/>
          <a:p>
            <a:pPr algn="ctr"/>
            <a:r>
              <a:rPr lang="en-US" sz="3200" dirty="0" smtClean="0">
                <a:latin typeface="Arial" panose="020B0604020202020204" pitchFamily="34" charset="0"/>
                <a:cs typeface="Arial" panose="020B0604020202020204" pitchFamily="34" charset="0"/>
              </a:rPr>
              <a:t>DCYF Visitation Policy Key Elements </a:t>
            </a:r>
            <a:endParaRPr lang="en-US" sz="3200" dirty="0">
              <a:latin typeface="Arial" panose="020B0604020202020204" pitchFamily="34" charset="0"/>
              <a:cs typeface="Arial" panose="020B0604020202020204" pitchFamily="34"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090" y="103114"/>
            <a:ext cx="4044173" cy="986651"/>
          </a:xfrm>
          <a:prstGeom prst="rect">
            <a:avLst/>
          </a:prstGeom>
        </p:spPr>
      </p:pic>
      <p:sp>
        <p:nvSpPr>
          <p:cNvPr id="9" name="Content Placeholder 2"/>
          <p:cNvSpPr txBox="1">
            <a:spLocks/>
          </p:cNvSpPr>
          <p:nvPr/>
        </p:nvSpPr>
        <p:spPr>
          <a:xfrm>
            <a:off x="1424510" y="1825625"/>
            <a:ext cx="9929290" cy="4351338"/>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a:buChar char="•"/>
            </a:pPr>
            <a:r>
              <a:rPr lang="en-US" dirty="0" smtClean="0"/>
              <a:t>First </a:t>
            </a:r>
            <a:r>
              <a:rPr lang="en-US" dirty="0" smtClean="0"/>
              <a:t>visit occurs within 72 hours but no later than 5 </a:t>
            </a:r>
            <a:r>
              <a:rPr lang="en-US" dirty="0" smtClean="0"/>
              <a:t>days</a:t>
            </a:r>
          </a:p>
          <a:p>
            <a:pPr marL="342900" indent="-342900" algn="l">
              <a:buFont typeface="Arial"/>
              <a:buChar char="•"/>
            </a:pPr>
            <a:r>
              <a:rPr lang="en-US" dirty="0" smtClean="0"/>
              <a:t>Visits </a:t>
            </a:r>
            <a:r>
              <a:rPr lang="en-US" dirty="0" smtClean="0"/>
              <a:t>must be face to face unless extenuating circumstances exist</a:t>
            </a:r>
          </a:p>
          <a:p>
            <a:pPr marL="342900" indent="-342900" algn="l">
              <a:buFont typeface="Arial" panose="020B0604020202020204" pitchFamily="34" charset="0"/>
              <a:buChar char="•"/>
            </a:pPr>
            <a:r>
              <a:rPr lang="en-US" dirty="0" smtClean="0"/>
              <a:t>Other forms of approved contact include:</a:t>
            </a:r>
          </a:p>
          <a:p>
            <a:pPr marL="800100" lvl="1" indent="-342900" algn="l">
              <a:buFont typeface="Wingdings" panose="05000000000000000000" pitchFamily="2" charset="2"/>
              <a:buChar char="§"/>
            </a:pPr>
            <a:r>
              <a:rPr lang="en-US" b="1" dirty="0" smtClean="0">
                <a:solidFill>
                  <a:schemeClr val="accent6">
                    <a:lumMod val="75000"/>
                  </a:schemeClr>
                </a:solidFill>
              </a:rPr>
              <a:t>Telephone contact</a:t>
            </a:r>
          </a:p>
          <a:p>
            <a:pPr marL="800100" lvl="1" indent="-342900" algn="l">
              <a:buFont typeface="Wingdings" panose="05000000000000000000" pitchFamily="2" charset="2"/>
              <a:buChar char="§"/>
            </a:pPr>
            <a:r>
              <a:rPr lang="en-US" b="1" dirty="0" smtClean="0">
                <a:solidFill>
                  <a:schemeClr val="accent6">
                    <a:lumMod val="75000"/>
                  </a:schemeClr>
                </a:solidFill>
              </a:rPr>
              <a:t>Electronic contact through video chat, Skype, </a:t>
            </a:r>
            <a:r>
              <a:rPr lang="en-US" b="1" dirty="0" err="1" smtClean="0">
                <a:solidFill>
                  <a:schemeClr val="accent6">
                    <a:lumMod val="75000"/>
                  </a:schemeClr>
                </a:solidFill>
              </a:rPr>
              <a:t>Facetime</a:t>
            </a:r>
            <a:r>
              <a:rPr lang="en-US" b="1" dirty="0" smtClean="0">
                <a:solidFill>
                  <a:schemeClr val="accent6">
                    <a:lumMod val="75000"/>
                  </a:schemeClr>
                </a:solidFill>
              </a:rPr>
              <a:t> </a:t>
            </a:r>
            <a:r>
              <a:rPr lang="en-US" b="1" dirty="0" smtClean="0">
                <a:solidFill>
                  <a:schemeClr val="accent6">
                    <a:lumMod val="75000"/>
                  </a:schemeClr>
                </a:solidFill>
              </a:rPr>
              <a:t>or </a:t>
            </a:r>
            <a:r>
              <a:rPr lang="en-US" b="1" dirty="0" smtClean="0">
                <a:solidFill>
                  <a:schemeClr val="accent6">
                    <a:lumMod val="75000"/>
                  </a:schemeClr>
                </a:solidFill>
              </a:rPr>
              <a:t>email</a:t>
            </a:r>
          </a:p>
          <a:p>
            <a:pPr marL="342900" indent="-342900" algn="l">
              <a:buFont typeface="Arial"/>
              <a:buChar char="•"/>
            </a:pPr>
            <a:r>
              <a:rPr lang="en-US" dirty="0" smtClean="0"/>
              <a:t>Location: least restrictive setting</a:t>
            </a:r>
          </a:p>
          <a:p>
            <a:pPr marL="800100" lvl="1" indent="-342900" algn="l">
              <a:buFont typeface="Wingdings" panose="05000000000000000000" pitchFamily="2" charset="2"/>
              <a:buChar char="§"/>
            </a:pPr>
            <a:r>
              <a:rPr lang="en-US" b="1" dirty="0" smtClean="0">
                <a:solidFill>
                  <a:schemeClr val="accent6">
                    <a:lumMod val="75000"/>
                  </a:schemeClr>
                </a:solidFill>
              </a:rPr>
              <a:t>In the child’s community</a:t>
            </a:r>
          </a:p>
          <a:p>
            <a:pPr marL="800100" lvl="1" indent="-342900" algn="l">
              <a:buFont typeface="Wingdings" panose="05000000000000000000" pitchFamily="2" charset="2"/>
              <a:buChar char="§"/>
            </a:pPr>
            <a:r>
              <a:rPr lang="en-US" b="1" dirty="0" smtClean="0">
                <a:solidFill>
                  <a:schemeClr val="accent6">
                    <a:lumMod val="75000"/>
                  </a:schemeClr>
                </a:solidFill>
              </a:rPr>
              <a:t>Age appropriate</a:t>
            </a:r>
          </a:p>
          <a:p>
            <a:pPr marL="800100" lvl="1" indent="-342900" algn="l">
              <a:buFont typeface="Wingdings" panose="05000000000000000000" pitchFamily="2" charset="2"/>
              <a:buChar char="§"/>
            </a:pPr>
            <a:r>
              <a:rPr lang="en-US" b="1" dirty="0" smtClean="0">
                <a:solidFill>
                  <a:schemeClr val="accent6">
                    <a:lumMod val="75000"/>
                  </a:schemeClr>
                </a:solidFill>
              </a:rPr>
              <a:t>At DCYF office only if safety or other support required</a:t>
            </a:r>
          </a:p>
          <a:p>
            <a:pPr marL="342900" indent="-342900" algn="l">
              <a:buFont typeface="Arial" panose="020B0604020202020204" pitchFamily="34" charset="0"/>
              <a:buChar char="•"/>
            </a:pPr>
            <a:r>
              <a:rPr lang="en-US" dirty="0" smtClean="0"/>
              <a:t>Visits presumed unsupervised   </a:t>
            </a:r>
          </a:p>
          <a:p>
            <a:pPr marL="800100" lvl="1" indent="-342900" algn="l">
              <a:buFont typeface="Wingdings" charset="2"/>
              <a:buChar char="§"/>
            </a:pPr>
            <a:r>
              <a:rPr lang="en-US" b="1" dirty="0" smtClean="0">
                <a:solidFill>
                  <a:srgbClr val="008000"/>
                </a:solidFill>
              </a:rPr>
              <a:t>Unless threats/danger to child require constant presence of adult to ensure child safety</a:t>
            </a:r>
          </a:p>
          <a:p>
            <a:pPr marL="342900" indent="-342900" algn="l">
              <a:buFont typeface="Arial" panose="020B0604020202020204" pitchFamily="34" charset="0"/>
              <a:buChar char="•"/>
            </a:pPr>
            <a:r>
              <a:rPr lang="en-US" dirty="0" smtClean="0"/>
              <a:t>All cases require a written </a:t>
            </a:r>
            <a:r>
              <a:rPr lang="en-US" dirty="0"/>
              <a:t>visit plan provided to parent and court</a:t>
            </a:r>
            <a:endParaRPr lang="en-US" dirty="0"/>
          </a:p>
        </p:txBody>
      </p:sp>
    </p:spTree>
    <p:extLst>
      <p:ext uri="{BB962C8B-B14F-4D97-AF65-F5344CB8AC3E}">
        <p14:creationId xmlns:p14="http://schemas.microsoft.com/office/powerpoint/2010/main" val="403062268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038600" y="6347011"/>
            <a:ext cx="4114800" cy="369332"/>
          </a:xfrm>
          <a:prstGeom prst="rect">
            <a:avLst/>
          </a:prstGeom>
          <a:noFill/>
        </p:spPr>
        <p:txBody>
          <a:bodyPr wrap="square" rtlCol="0">
            <a:spAutoFit/>
          </a:bodyPr>
          <a:lstStyle/>
          <a:p>
            <a:pPr algn="ctr"/>
            <a:r>
              <a:rPr lang="en-US" dirty="0" smtClean="0">
                <a:latin typeface="Arial" panose="020B0604020202020204" pitchFamily="34" charset="0"/>
                <a:cs typeface="Arial" panose="020B0604020202020204" pitchFamily="34" charset="0"/>
              </a:rPr>
              <a:t>www.dcyf.wa.gov</a:t>
            </a:r>
            <a:endParaRPr lang="en-US" dirty="0">
              <a:latin typeface="Arial" panose="020B0604020202020204" pitchFamily="34" charset="0"/>
              <a:cs typeface="Arial" panose="020B0604020202020204" pitchFamily="34" charset="0"/>
            </a:endParaRPr>
          </a:p>
        </p:txBody>
      </p:sp>
      <p:sp>
        <p:nvSpPr>
          <p:cNvPr id="6" name="TextBox 5"/>
          <p:cNvSpPr txBox="1"/>
          <p:nvPr/>
        </p:nvSpPr>
        <p:spPr>
          <a:xfrm>
            <a:off x="0" y="925455"/>
            <a:ext cx="12192000" cy="584775"/>
          </a:xfrm>
          <a:prstGeom prst="rect">
            <a:avLst/>
          </a:prstGeom>
          <a:noFill/>
        </p:spPr>
        <p:txBody>
          <a:bodyPr wrap="square" rtlCol="0">
            <a:spAutoFit/>
          </a:bodyPr>
          <a:lstStyle/>
          <a:p>
            <a:pPr algn="ctr"/>
            <a:r>
              <a:rPr lang="en-US" sz="3200"/>
              <a:t>Visit Plan Development</a:t>
            </a:r>
            <a:endParaRPr lang="en-US" sz="3200" dirty="0">
              <a:latin typeface="Arial" panose="020B0604020202020204" pitchFamily="34" charset="0"/>
              <a:cs typeface="Arial" panose="020B0604020202020204" pitchFamily="34" charset="0"/>
            </a:endParaRPr>
          </a:p>
        </p:txBody>
      </p:sp>
      <p:sp>
        <p:nvSpPr>
          <p:cNvPr id="7" name="TextBox 6"/>
          <p:cNvSpPr txBox="1"/>
          <p:nvPr/>
        </p:nvSpPr>
        <p:spPr>
          <a:xfrm>
            <a:off x="1004366" y="1655654"/>
            <a:ext cx="10160357" cy="4278094"/>
          </a:xfrm>
          <a:prstGeom prst="rect">
            <a:avLst/>
          </a:prstGeom>
          <a:noFill/>
        </p:spPr>
        <p:txBody>
          <a:bodyPr wrap="square" rtlCol="0">
            <a:spAutoFit/>
          </a:bodyPr>
          <a:lstStyle/>
          <a:p>
            <a:pPr marL="446087">
              <a:buSzPct val="90000"/>
            </a:pPr>
            <a:endParaRPr lang="en-US" sz="800" dirty="0"/>
          </a:p>
          <a:p>
            <a:pPr marL="631825" lvl="1" indent="-347663">
              <a:buSzPct val="90000"/>
            </a:pPr>
            <a:endParaRPr lang="en-US" sz="400" dirty="0">
              <a:latin typeface="Minion Pro" panose="02040503050306020203" pitchFamily="18" charset="0"/>
            </a:endParaRPr>
          </a:p>
          <a:p>
            <a:pPr marL="457200" indent="-457200">
              <a:buSzPct val="90000"/>
              <a:buFont typeface="Arial" panose="020B0604020202020204" pitchFamily="34" charset="0"/>
              <a:buChar char="•"/>
            </a:pPr>
            <a:r>
              <a:rPr lang="en-US" sz="2000" dirty="0" smtClean="0"/>
              <a:t>Initial plan developed at first FTDM when</a:t>
            </a:r>
            <a:r>
              <a:rPr lang="en-US" sz="2000" dirty="0"/>
              <a:t> </a:t>
            </a:r>
            <a:r>
              <a:rPr lang="en-US" sz="2000" dirty="0">
                <a:cs typeface="Calibri" panose="020F0502020204030204" pitchFamily="34" charset="0"/>
              </a:rPr>
              <a:t>p</a:t>
            </a:r>
            <a:r>
              <a:rPr lang="en-US" sz="2000" dirty="0" smtClean="0">
                <a:cs typeface="Calibri" panose="020F0502020204030204" pitchFamily="34" charset="0"/>
              </a:rPr>
              <a:t>lacement </a:t>
            </a:r>
            <a:r>
              <a:rPr lang="en-US" sz="2000" dirty="0">
                <a:cs typeface="Calibri" panose="020F0502020204030204" pitchFamily="34" charset="0"/>
              </a:rPr>
              <a:t>is being </a:t>
            </a:r>
            <a:r>
              <a:rPr lang="en-US" sz="2000" dirty="0" smtClean="0">
                <a:cs typeface="Calibri" panose="020F0502020204030204" pitchFamily="34" charset="0"/>
              </a:rPr>
              <a:t>considered or child </a:t>
            </a:r>
            <a:r>
              <a:rPr lang="en-US" sz="2000" dirty="0">
                <a:cs typeface="Calibri" panose="020F0502020204030204" pitchFamily="34" charset="0"/>
              </a:rPr>
              <a:t>is in a court-ordered placement </a:t>
            </a:r>
            <a:endParaRPr lang="en-US" sz="2000" dirty="0" smtClean="0">
              <a:cs typeface="Calibri" panose="020F0502020204030204" pitchFamily="34" charset="0"/>
            </a:endParaRPr>
          </a:p>
          <a:p>
            <a:pPr marL="1258888" lvl="1" indent="-347663">
              <a:buSzPct val="90000"/>
              <a:buFont typeface="Wingdings" panose="05000000000000000000" pitchFamily="2" charset="2"/>
              <a:buChar char="§"/>
            </a:pPr>
            <a:endParaRPr lang="en-US" sz="800" dirty="0" smtClean="0"/>
          </a:p>
          <a:p>
            <a:pPr marL="457200" indent="-457200">
              <a:buSzPct val="90000"/>
              <a:buFont typeface="Arial" panose="020B0604020202020204" pitchFamily="34" charset="0"/>
              <a:buChar char="•"/>
            </a:pPr>
            <a:r>
              <a:rPr lang="en-US" sz="2000" dirty="0"/>
              <a:t>Review </a:t>
            </a:r>
            <a:r>
              <a:rPr lang="en-US" sz="2000" dirty="0" smtClean="0"/>
              <a:t>initial plan </a:t>
            </a:r>
            <a:r>
              <a:rPr lang="en-US" sz="2000" dirty="0"/>
              <a:t>at </a:t>
            </a:r>
            <a:r>
              <a:rPr lang="en-US" sz="2000" dirty="0" smtClean="0"/>
              <a:t>shared </a:t>
            </a:r>
            <a:r>
              <a:rPr lang="en-US" sz="2000" dirty="0"/>
              <a:t>planning meeting </a:t>
            </a:r>
            <a:r>
              <a:rPr lang="en-US" sz="2000" dirty="0" smtClean="0"/>
              <a:t>after </a:t>
            </a:r>
            <a:r>
              <a:rPr lang="en-US" sz="2000" dirty="0"/>
              <a:t>shelter care and no later than 30 days prior to </a:t>
            </a:r>
            <a:r>
              <a:rPr lang="en-US" sz="2000" dirty="0" smtClean="0"/>
              <a:t>scheduled </a:t>
            </a:r>
            <a:r>
              <a:rPr lang="en-US" sz="2000" dirty="0"/>
              <a:t>fact finding hearing </a:t>
            </a:r>
            <a:endParaRPr lang="en-US" sz="2000" dirty="0" smtClean="0"/>
          </a:p>
          <a:p>
            <a:pPr marL="457200" indent="-457200">
              <a:buSzPct val="90000"/>
              <a:buFont typeface="Arial" panose="020B0604020202020204" pitchFamily="34" charset="0"/>
              <a:buChar char="•"/>
            </a:pPr>
            <a:endParaRPr lang="en-US" sz="800" dirty="0" smtClean="0"/>
          </a:p>
          <a:p>
            <a:pPr marL="457200" indent="-457200">
              <a:buSzPct val="90000"/>
              <a:buFont typeface="Arial" panose="020B0604020202020204" pitchFamily="34" charset="0"/>
              <a:buChar char="•"/>
            </a:pPr>
            <a:r>
              <a:rPr lang="en-US" sz="2000" dirty="0" smtClean="0"/>
              <a:t>Plan developed </a:t>
            </a:r>
            <a:r>
              <a:rPr lang="en-US" sz="2000" dirty="0"/>
              <a:t>in consultation with </a:t>
            </a:r>
            <a:r>
              <a:rPr lang="en-US" sz="2000" dirty="0" smtClean="0"/>
              <a:t>parent</a:t>
            </a:r>
            <a:r>
              <a:rPr lang="en-US" sz="2000" dirty="0"/>
              <a:t>, youth (age 14 and older), out-of-home caregiver, CASA/GAL, child’s attorney, Tribal worker or designee, and other supports identified by the </a:t>
            </a:r>
            <a:r>
              <a:rPr lang="en-US" sz="2000" dirty="0" smtClean="0"/>
              <a:t>parent</a:t>
            </a:r>
          </a:p>
          <a:p>
            <a:pPr marL="457200" indent="-457200">
              <a:buSzPct val="90000"/>
              <a:buFont typeface="Arial" panose="020B0604020202020204" pitchFamily="34" charset="0"/>
              <a:buChar char="•"/>
            </a:pPr>
            <a:endParaRPr lang="en-US" sz="800" dirty="0" smtClean="0"/>
          </a:p>
          <a:p>
            <a:pPr marL="457200" indent="-457200">
              <a:buSzPct val="90000"/>
              <a:buFont typeface="Arial" panose="020B0604020202020204" pitchFamily="34" charset="0"/>
              <a:buChar char="•"/>
            </a:pPr>
            <a:r>
              <a:rPr lang="en-US" sz="2000" dirty="0" smtClean="0"/>
              <a:t>If </a:t>
            </a:r>
            <a:r>
              <a:rPr lang="en-US" sz="2000" dirty="0"/>
              <a:t>plan calls for supervised or monitored visits, clearly state reason for the level of supervision necessary to keep the child </a:t>
            </a:r>
            <a:r>
              <a:rPr lang="en-US" sz="2000" dirty="0" smtClean="0"/>
              <a:t>safe </a:t>
            </a:r>
          </a:p>
          <a:p>
            <a:pPr marL="457200" indent="-457200">
              <a:buSzPct val="90000"/>
              <a:buFont typeface="Arial" panose="020B0604020202020204" pitchFamily="34" charset="0"/>
              <a:buChar char="•"/>
            </a:pPr>
            <a:endParaRPr lang="en-US" sz="800" dirty="0"/>
          </a:p>
          <a:p>
            <a:pPr marL="457200" indent="-457200">
              <a:buSzPct val="90000"/>
              <a:buFont typeface="Arial" panose="020B0604020202020204" pitchFamily="34" charset="0"/>
              <a:buChar char="•"/>
            </a:pPr>
            <a:r>
              <a:rPr lang="en-US" sz="2000" dirty="0" smtClean="0"/>
              <a:t>Visit plans </a:t>
            </a:r>
            <a:r>
              <a:rPr lang="en-US" sz="2000" dirty="0"/>
              <a:t>reviewed at all shared planning meetings and monthly supervisory case reviews</a:t>
            </a:r>
            <a:r>
              <a:rPr lang="en-US" sz="2000" dirty="0"/>
              <a:t> </a:t>
            </a:r>
            <a:endParaRPr lang="en-US" sz="2000" dirty="0" smtClean="0"/>
          </a:p>
          <a:p>
            <a:pPr marL="457200" indent="-457200">
              <a:buSzPct val="90000"/>
              <a:buFont typeface="Arial" panose="020B0604020202020204" pitchFamily="34" charset="0"/>
              <a:buChar char="•"/>
            </a:pPr>
            <a:endParaRPr lang="en-US" sz="800" dirty="0" smtClean="0"/>
          </a:p>
          <a:p>
            <a:pPr marL="457200" indent="-457200">
              <a:buSzPct val="90000"/>
              <a:buFont typeface="Arial" panose="020B0604020202020204" pitchFamily="34" charset="0"/>
              <a:buChar char="•"/>
            </a:pPr>
            <a:r>
              <a:rPr lang="en-US" sz="2000" dirty="0" smtClean="0"/>
              <a:t>Caseworkers </a:t>
            </a:r>
            <a:r>
              <a:rPr lang="en-US" sz="2000" dirty="0"/>
              <a:t>must observe </a:t>
            </a:r>
            <a:r>
              <a:rPr lang="en-US" sz="2000" dirty="0" smtClean="0"/>
              <a:t>a visit </a:t>
            </a:r>
            <a:r>
              <a:rPr lang="en-US" sz="2000" dirty="0"/>
              <a:t>every </a:t>
            </a:r>
            <a:r>
              <a:rPr lang="en-US" sz="2000" dirty="0" smtClean="0"/>
              <a:t>quarter</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090" y="103114"/>
            <a:ext cx="4044173" cy="986651"/>
          </a:xfrm>
          <a:prstGeom prst="rect">
            <a:avLst/>
          </a:prstGeom>
        </p:spPr>
      </p:pic>
    </p:spTree>
    <p:extLst>
      <p:ext uri="{BB962C8B-B14F-4D97-AF65-F5344CB8AC3E}">
        <p14:creationId xmlns:p14="http://schemas.microsoft.com/office/powerpoint/2010/main" val="306445607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038600" y="6347011"/>
            <a:ext cx="4114800" cy="369332"/>
          </a:xfrm>
          <a:prstGeom prst="rect">
            <a:avLst/>
          </a:prstGeom>
          <a:noFill/>
        </p:spPr>
        <p:txBody>
          <a:bodyPr wrap="square" rtlCol="0">
            <a:spAutoFit/>
          </a:bodyPr>
          <a:lstStyle/>
          <a:p>
            <a:pPr algn="ctr"/>
            <a:r>
              <a:rPr lang="en-US" dirty="0" smtClean="0">
                <a:latin typeface="Arial" panose="020B0604020202020204" pitchFamily="34" charset="0"/>
                <a:cs typeface="Arial" panose="020B0604020202020204" pitchFamily="34" charset="0"/>
              </a:rPr>
              <a:t>www.dcyf.wa.gov</a:t>
            </a:r>
            <a:endParaRPr lang="en-US" dirty="0">
              <a:latin typeface="Arial" panose="020B0604020202020204" pitchFamily="34" charset="0"/>
              <a:cs typeface="Arial" panose="020B0604020202020204" pitchFamily="34" charset="0"/>
            </a:endParaRPr>
          </a:p>
        </p:txBody>
      </p:sp>
      <p:sp>
        <p:nvSpPr>
          <p:cNvPr id="6" name="TextBox 5"/>
          <p:cNvSpPr txBox="1"/>
          <p:nvPr/>
        </p:nvSpPr>
        <p:spPr>
          <a:xfrm>
            <a:off x="396240" y="925455"/>
            <a:ext cx="11795760" cy="584775"/>
          </a:xfrm>
          <a:prstGeom prst="rect">
            <a:avLst/>
          </a:prstGeom>
          <a:noFill/>
        </p:spPr>
        <p:txBody>
          <a:bodyPr wrap="square" rtlCol="0">
            <a:spAutoFit/>
          </a:bodyPr>
          <a:lstStyle/>
          <a:p>
            <a:pPr algn="ctr"/>
            <a:r>
              <a:rPr lang="en-US" sz="3200"/>
              <a:t>Frequency of Visits</a:t>
            </a:r>
            <a:endParaRPr lang="en-US" sz="3200" dirty="0">
              <a:latin typeface="Arial" panose="020B0604020202020204" pitchFamily="34" charset="0"/>
              <a:cs typeface="Arial" panose="020B0604020202020204" pitchFamily="34" charset="0"/>
            </a:endParaRPr>
          </a:p>
        </p:txBody>
      </p:sp>
      <p:sp>
        <p:nvSpPr>
          <p:cNvPr id="7" name="TextBox 6"/>
          <p:cNvSpPr txBox="1"/>
          <p:nvPr/>
        </p:nvSpPr>
        <p:spPr>
          <a:xfrm>
            <a:off x="2445123" y="2941093"/>
            <a:ext cx="7313026" cy="738664"/>
          </a:xfrm>
          <a:prstGeom prst="rect">
            <a:avLst/>
          </a:prstGeom>
          <a:noFill/>
        </p:spPr>
        <p:txBody>
          <a:bodyPr wrap="square" rtlCol="0">
            <a:spAutoFit/>
          </a:bodyPr>
          <a:lstStyle/>
          <a:p>
            <a:pPr marL="285750" indent="-285750" algn="ctr">
              <a:buFont typeface="Arial" panose="020B0604020202020204" pitchFamily="34" charset="0"/>
              <a:buChar char="•"/>
            </a:pPr>
            <a:endParaRPr lang="en-US" sz="1600" dirty="0"/>
          </a:p>
          <a:p>
            <a:pPr algn="ctr"/>
            <a:r>
              <a:rPr lang="en-US" sz="2600" dirty="0" smtClean="0">
                <a:latin typeface="Arial" panose="020B0604020202020204" pitchFamily="34" charset="0"/>
                <a:cs typeface="Arial" panose="020B0604020202020204" pitchFamily="34" charset="0"/>
              </a:rPr>
              <a:t>  </a:t>
            </a:r>
            <a:endParaRPr lang="en-US" sz="2600" dirty="0">
              <a:latin typeface="Arial" panose="020B0604020202020204" pitchFamily="34" charset="0"/>
              <a:cs typeface="Arial" panose="020B0604020202020204" pitchFamily="34"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090" y="103114"/>
            <a:ext cx="4044173" cy="986651"/>
          </a:xfrm>
          <a:prstGeom prst="rect">
            <a:avLst/>
          </a:prstGeom>
        </p:spPr>
      </p:pic>
      <p:graphicFrame>
        <p:nvGraphicFramePr>
          <p:cNvPr id="11" name="Chart 10"/>
          <p:cNvGraphicFramePr>
            <a:graphicFrameLocks/>
          </p:cNvGraphicFramePr>
          <p:nvPr>
            <p:extLst>
              <p:ext uri="{D42A27DB-BD31-4B8C-83A1-F6EECF244321}">
                <p14:modId xmlns:p14="http://schemas.microsoft.com/office/powerpoint/2010/main" val="1243454453"/>
              </p:ext>
            </p:extLst>
          </p:nvPr>
        </p:nvGraphicFramePr>
        <p:xfrm>
          <a:off x="1036320" y="1510229"/>
          <a:ext cx="10149840" cy="483678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24307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038600" y="6347011"/>
            <a:ext cx="4114800" cy="369332"/>
          </a:xfrm>
          <a:prstGeom prst="rect">
            <a:avLst/>
          </a:prstGeom>
          <a:noFill/>
        </p:spPr>
        <p:txBody>
          <a:bodyPr wrap="square" rtlCol="0">
            <a:spAutoFit/>
          </a:bodyPr>
          <a:lstStyle/>
          <a:p>
            <a:pPr algn="ctr"/>
            <a:r>
              <a:rPr lang="en-US" dirty="0" smtClean="0">
                <a:latin typeface="Arial" panose="020B0604020202020204" pitchFamily="34" charset="0"/>
                <a:cs typeface="Arial" panose="020B0604020202020204" pitchFamily="34" charset="0"/>
              </a:rPr>
              <a:t>www.dcyf.wa.gov</a:t>
            </a:r>
            <a:endParaRPr lang="en-US" dirty="0">
              <a:latin typeface="Arial" panose="020B0604020202020204" pitchFamily="34" charset="0"/>
              <a:cs typeface="Arial" panose="020B0604020202020204" pitchFamily="34" charset="0"/>
            </a:endParaRPr>
          </a:p>
        </p:txBody>
      </p:sp>
      <p:sp>
        <p:nvSpPr>
          <p:cNvPr id="6" name="TextBox 5"/>
          <p:cNvSpPr txBox="1"/>
          <p:nvPr/>
        </p:nvSpPr>
        <p:spPr>
          <a:xfrm>
            <a:off x="0" y="925455"/>
            <a:ext cx="12192000" cy="584775"/>
          </a:xfrm>
          <a:prstGeom prst="rect">
            <a:avLst/>
          </a:prstGeom>
          <a:noFill/>
        </p:spPr>
        <p:txBody>
          <a:bodyPr wrap="square" rtlCol="0">
            <a:spAutoFit/>
          </a:bodyPr>
          <a:lstStyle/>
          <a:p>
            <a:pPr algn="ctr"/>
            <a:r>
              <a:rPr lang="en-US" sz="3200"/>
              <a:t>Duration of Visits</a:t>
            </a:r>
            <a:endParaRPr lang="en-US" sz="3200" dirty="0">
              <a:latin typeface="Arial" panose="020B0604020202020204" pitchFamily="34" charset="0"/>
              <a:cs typeface="Arial" panose="020B0604020202020204" pitchFamily="34" charset="0"/>
            </a:endParaRPr>
          </a:p>
        </p:txBody>
      </p:sp>
      <p:sp>
        <p:nvSpPr>
          <p:cNvPr id="7" name="TextBox 6"/>
          <p:cNvSpPr txBox="1"/>
          <p:nvPr/>
        </p:nvSpPr>
        <p:spPr>
          <a:xfrm>
            <a:off x="2445123" y="2941093"/>
            <a:ext cx="7313026" cy="738664"/>
          </a:xfrm>
          <a:prstGeom prst="rect">
            <a:avLst/>
          </a:prstGeom>
          <a:noFill/>
        </p:spPr>
        <p:txBody>
          <a:bodyPr wrap="square" rtlCol="0">
            <a:spAutoFit/>
          </a:bodyPr>
          <a:lstStyle/>
          <a:p>
            <a:pPr marL="285750" indent="-285750" algn="ctr">
              <a:buFont typeface="Arial" panose="020B0604020202020204" pitchFamily="34" charset="0"/>
              <a:buChar char="•"/>
            </a:pPr>
            <a:endParaRPr lang="en-US" sz="1600" dirty="0"/>
          </a:p>
          <a:p>
            <a:pPr algn="ctr"/>
            <a:r>
              <a:rPr lang="en-US" sz="2600" dirty="0" smtClean="0">
                <a:latin typeface="Arial" panose="020B0604020202020204" pitchFamily="34" charset="0"/>
                <a:cs typeface="Arial" panose="020B0604020202020204" pitchFamily="34" charset="0"/>
              </a:rPr>
              <a:t>  </a:t>
            </a:r>
            <a:endParaRPr lang="en-US" sz="2600" dirty="0">
              <a:latin typeface="Arial" panose="020B0604020202020204" pitchFamily="34" charset="0"/>
              <a:cs typeface="Arial" panose="020B0604020202020204" pitchFamily="34"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090" y="103114"/>
            <a:ext cx="4044173" cy="986651"/>
          </a:xfrm>
          <a:prstGeom prst="rect">
            <a:avLst/>
          </a:prstGeom>
        </p:spPr>
      </p:pic>
      <p:graphicFrame>
        <p:nvGraphicFramePr>
          <p:cNvPr id="9" name="Content Placeholder 8"/>
          <p:cNvGraphicFramePr>
            <a:graphicFrameLocks/>
          </p:cNvGraphicFramePr>
          <p:nvPr>
            <p:extLst>
              <p:ext uri="{D42A27DB-BD31-4B8C-83A1-F6EECF244321}">
                <p14:modId xmlns:p14="http://schemas.microsoft.com/office/powerpoint/2010/main" val="658233656"/>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99310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038600" y="6347011"/>
            <a:ext cx="4114800" cy="369332"/>
          </a:xfrm>
          <a:prstGeom prst="rect">
            <a:avLst/>
          </a:prstGeom>
          <a:noFill/>
        </p:spPr>
        <p:txBody>
          <a:bodyPr wrap="square" rtlCol="0">
            <a:spAutoFit/>
          </a:bodyPr>
          <a:lstStyle/>
          <a:p>
            <a:pPr algn="ctr"/>
            <a:r>
              <a:rPr lang="en-US" dirty="0" smtClean="0">
                <a:latin typeface="Arial" panose="020B0604020202020204" pitchFamily="34" charset="0"/>
                <a:cs typeface="Arial" panose="020B0604020202020204" pitchFamily="34" charset="0"/>
              </a:rPr>
              <a:t>www.dcyf.wa.gov</a:t>
            </a:r>
            <a:endParaRPr lang="en-US" dirty="0">
              <a:latin typeface="Arial" panose="020B0604020202020204" pitchFamily="34" charset="0"/>
              <a:cs typeface="Arial" panose="020B0604020202020204" pitchFamily="34" charset="0"/>
            </a:endParaRPr>
          </a:p>
        </p:txBody>
      </p:sp>
      <p:sp>
        <p:nvSpPr>
          <p:cNvPr id="6" name="TextBox 5"/>
          <p:cNvSpPr txBox="1"/>
          <p:nvPr/>
        </p:nvSpPr>
        <p:spPr>
          <a:xfrm>
            <a:off x="0" y="925455"/>
            <a:ext cx="12192000" cy="584775"/>
          </a:xfrm>
          <a:prstGeom prst="rect">
            <a:avLst/>
          </a:prstGeom>
          <a:noFill/>
        </p:spPr>
        <p:txBody>
          <a:bodyPr wrap="square" rtlCol="0">
            <a:spAutoFit/>
          </a:bodyPr>
          <a:lstStyle/>
          <a:p>
            <a:pPr algn="ctr"/>
            <a:r>
              <a:rPr lang="en-US" sz="3200" dirty="0" smtClean="0">
                <a:latin typeface="Arial" panose="020B0604020202020204" pitchFamily="34" charset="0"/>
                <a:cs typeface="Arial" panose="020B0604020202020204" pitchFamily="34" charset="0"/>
              </a:rPr>
              <a:t> </a:t>
            </a:r>
            <a:endParaRPr lang="en-US" sz="3200" dirty="0">
              <a:latin typeface="Arial" panose="020B0604020202020204" pitchFamily="34" charset="0"/>
              <a:cs typeface="Arial" panose="020B0604020202020204" pitchFamily="34" charset="0"/>
            </a:endParaRPr>
          </a:p>
        </p:txBody>
      </p:sp>
      <p:sp>
        <p:nvSpPr>
          <p:cNvPr id="7" name="TextBox 6"/>
          <p:cNvSpPr txBox="1"/>
          <p:nvPr/>
        </p:nvSpPr>
        <p:spPr>
          <a:xfrm>
            <a:off x="2006555" y="2538833"/>
            <a:ext cx="7876009" cy="2000548"/>
          </a:xfrm>
          <a:prstGeom prst="rect">
            <a:avLst/>
          </a:prstGeom>
          <a:noFill/>
        </p:spPr>
        <p:txBody>
          <a:bodyPr wrap="square" rtlCol="0">
            <a:spAutoFit/>
          </a:bodyPr>
          <a:lstStyle/>
          <a:p>
            <a:pPr marL="347663" indent="-347663"/>
            <a:r>
              <a:rPr lang="en-US" sz="2800" dirty="0"/>
              <a:t>The level of supervision is based on:</a:t>
            </a:r>
          </a:p>
          <a:p>
            <a:pPr marL="804863" lvl="1" indent="-347663">
              <a:buFont typeface="Arial" panose="020B0604020202020204" pitchFamily="34" charset="0"/>
              <a:buChar char="•"/>
            </a:pPr>
            <a:r>
              <a:rPr lang="en-US" sz="2400" dirty="0">
                <a:latin typeface="Calibri" panose="020F0502020204030204" pitchFamily="34" charset="0"/>
                <a:cs typeface="Calibri" panose="020F0502020204030204" pitchFamily="34" charset="0"/>
              </a:rPr>
              <a:t>Risk Factors</a:t>
            </a:r>
          </a:p>
          <a:p>
            <a:pPr marL="804863" lvl="1" indent="-347663">
              <a:buFont typeface="Arial" panose="020B0604020202020204" pitchFamily="34" charset="0"/>
              <a:buChar char="•"/>
            </a:pPr>
            <a:r>
              <a:rPr lang="en-US" sz="2400" dirty="0">
                <a:latin typeface="Calibri" panose="020F0502020204030204" pitchFamily="34" charset="0"/>
                <a:cs typeface="Calibri" panose="020F0502020204030204" pitchFamily="34" charset="0"/>
              </a:rPr>
              <a:t>Present Danger</a:t>
            </a:r>
          </a:p>
          <a:p>
            <a:pPr marL="804863" lvl="1" indent="-347663">
              <a:buFont typeface="Arial" panose="020B0604020202020204" pitchFamily="34" charset="0"/>
              <a:buChar char="•"/>
            </a:pPr>
            <a:r>
              <a:rPr lang="en-US" sz="2400" dirty="0">
                <a:latin typeface="Calibri" panose="020F0502020204030204" pitchFamily="34" charset="0"/>
                <a:cs typeface="Calibri" panose="020F0502020204030204" pitchFamily="34" charset="0"/>
              </a:rPr>
              <a:t>Safety Threats</a:t>
            </a:r>
          </a:p>
          <a:p>
            <a:pPr marL="804863" lvl="1" indent="-347663">
              <a:buFont typeface="Arial" panose="020B0604020202020204" pitchFamily="34" charset="0"/>
              <a:buChar char="•"/>
            </a:pPr>
            <a:r>
              <a:rPr lang="en-US" sz="2400" dirty="0">
                <a:latin typeface="Calibri" panose="020F0502020204030204" pitchFamily="34" charset="0"/>
                <a:cs typeface="Calibri" panose="020F0502020204030204" pitchFamily="34" charset="0"/>
              </a:rPr>
              <a:t>Protective factors demonstrated by the parent</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090" y="103114"/>
            <a:ext cx="4044173" cy="986651"/>
          </a:xfrm>
          <a:prstGeom prst="rect">
            <a:avLst/>
          </a:prstGeom>
        </p:spPr>
      </p:pic>
      <p:sp>
        <p:nvSpPr>
          <p:cNvPr id="9" name="TextBox 8"/>
          <p:cNvSpPr txBox="1"/>
          <p:nvPr/>
        </p:nvSpPr>
        <p:spPr>
          <a:xfrm>
            <a:off x="152400" y="1077855"/>
            <a:ext cx="12192000" cy="584775"/>
          </a:xfrm>
          <a:prstGeom prst="rect">
            <a:avLst/>
          </a:prstGeom>
          <a:noFill/>
        </p:spPr>
        <p:txBody>
          <a:bodyPr wrap="square" rtlCol="0">
            <a:spAutoFit/>
          </a:bodyPr>
          <a:lstStyle/>
          <a:p>
            <a:pPr algn="ctr"/>
            <a:r>
              <a:rPr lang="en-US" sz="3200"/>
              <a:t>Level of Supervision Decision</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21185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038600" y="6347011"/>
            <a:ext cx="4114800" cy="369332"/>
          </a:xfrm>
          <a:prstGeom prst="rect">
            <a:avLst/>
          </a:prstGeom>
          <a:noFill/>
        </p:spPr>
        <p:txBody>
          <a:bodyPr wrap="square" rtlCol="0">
            <a:spAutoFit/>
          </a:bodyPr>
          <a:lstStyle/>
          <a:p>
            <a:pPr algn="ctr"/>
            <a:r>
              <a:rPr lang="en-US" dirty="0" smtClean="0">
                <a:latin typeface="Arial" panose="020B0604020202020204" pitchFamily="34" charset="0"/>
                <a:cs typeface="Arial" panose="020B0604020202020204" pitchFamily="34" charset="0"/>
              </a:rPr>
              <a:t>www.dcyf.wa.gov</a:t>
            </a:r>
            <a:endParaRPr lang="en-US" dirty="0">
              <a:latin typeface="Arial" panose="020B0604020202020204" pitchFamily="34" charset="0"/>
              <a:cs typeface="Arial" panose="020B0604020202020204" pitchFamily="34" charset="0"/>
            </a:endParaRPr>
          </a:p>
        </p:txBody>
      </p:sp>
      <p:sp>
        <p:nvSpPr>
          <p:cNvPr id="6" name="TextBox 5"/>
          <p:cNvSpPr txBox="1"/>
          <p:nvPr/>
        </p:nvSpPr>
        <p:spPr>
          <a:xfrm>
            <a:off x="0" y="925455"/>
            <a:ext cx="12192000" cy="584775"/>
          </a:xfrm>
          <a:prstGeom prst="rect">
            <a:avLst/>
          </a:prstGeom>
          <a:noFill/>
        </p:spPr>
        <p:txBody>
          <a:bodyPr wrap="square" rtlCol="0">
            <a:spAutoFit/>
          </a:bodyPr>
          <a:lstStyle/>
          <a:p>
            <a:pPr algn="ctr"/>
            <a:r>
              <a:rPr lang="en-US" sz="3200" dirty="0" smtClean="0">
                <a:latin typeface="Arial" panose="020B0604020202020204" pitchFamily="34" charset="0"/>
                <a:cs typeface="Arial" panose="020B0604020202020204" pitchFamily="34" charset="0"/>
              </a:rPr>
              <a:t> </a:t>
            </a:r>
            <a:endParaRPr lang="en-US" sz="3200" dirty="0">
              <a:latin typeface="Arial" panose="020B0604020202020204" pitchFamily="34" charset="0"/>
              <a:cs typeface="Arial" panose="020B0604020202020204" pitchFamily="34" charset="0"/>
            </a:endParaRPr>
          </a:p>
        </p:txBody>
      </p:sp>
      <p:sp>
        <p:nvSpPr>
          <p:cNvPr id="7" name="TextBox 6"/>
          <p:cNvSpPr txBox="1"/>
          <p:nvPr/>
        </p:nvSpPr>
        <p:spPr>
          <a:xfrm>
            <a:off x="1475999" y="1663288"/>
            <a:ext cx="9233567" cy="4708981"/>
          </a:xfrm>
          <a:prstGeom prst="rect">
            <a:avLst/>
          </a:prstGeom>
          <a:noFill/>
        </p:spPr>
        <p:txBody>
          <a:bodyPr wrap="square" rtlCol="0">
            <a:spAutoFit/>
          </a:bodyPr>
          <a:lstStyle/>
          <a:p>
            <a:r>
              <a:rPr lang="en-US" sz="2600" b="1" dirty="0" smtClean="0">
                <a:solidFill>
                  <a:schemeClr val="accent6">
                    <a:lumMod val="75000"/>
                  </a:schemeClr>
                </a:solidFill>
              </a:rPr>
              <a:t>Unsupervised</a:t>
            </a:r>
          </a:p>
          <a:p>
            <a:pPr marL="742950" lvl="1" indent="-285750">
              <a:buFont typeface="Arial" panose="020B0604020202020204" pitchFamily="34" charset="0"/>
              <a:buChar char="•"/>
            </a:pPr>
            <a:r>
              <a:rPr lang="en-US" sz="2400" dirty="0" smtClean="0"/>
              <a:t>Parent </a:t>
            </a:r>
            <a:r>
              <a:rPr lang="en-US" sz="2400" dirty="0"/>
              <a:t>is primary caregiver</a:t>
            </a:r>
          </a:p>
          <a:p>
            <a:pPr marL="742950" lvl="1" indent="-285750">
              <a:buFont typeface="Arial" panose="020B0604020202020204" pitchFamily="34" charset="0"/>
              <a:buChar char="•"/>
            </a:pPr>
            <a:r>
              <a:rPr lang="en-US" sz="2400" dirty="0" smtClean="0"/>
              <a:t>Parent d</a:t>
            </a:r>
            <a:r>
              <a:rPr lang="en-US" sz="2400" dirty="0" smtClean="0"/>
              <a:t>emonstrates </a:t>
            </a:r>
            <a:r>
              <a:rPr lang="en-US" sz="2400" dirty="0"/>
              <a:t>willingness and ability to safely care for </a:t>
            </a:r>
            <a:r>
              <a:rPr lang="en-US" sz="2400" dirty="0" smtClean="0"/>
              <a:t>child </a:t>
            </a:r>
            <a:r>
              <a:rPr lang="en-US" sz="2400" dirty="0"/>
              <a:t>for </a:t>
            </a:r>
            <a:r>
              <a:rPr lang="en-US" sz="2400" dirty="0" smtClean="0"/>
              <a:t>duration </a:t>
            </a:r>
            <a:r>
              <a:rPr lang="en-US" sz="2400" dirty="0"/>
              <a:t>of </a:t>
            </a:r>
            <a:r>
              <a:rPr lang="en-US" sz="2400" dirty="0" smtClean="0"/>
              <a:t>visit</a:t>
            </a:r>
            <a:endParaRPr lang="en-US" sz="2400" dirty="0"/>
          </a:p>
          <a:p>
            <a:pPr marL="742950" lvl="1" indent="-285750">
              <a:buFont typeface="Arial" panose="020B0604020202020204" pitchFamily="34" charset="0"/>
              <a:buChar char="•"/>
            </a:pPr>
            <a:r>
              <a:rPr lang="en-US" sz="2400" dirty="0" smtClean="0"/>
              <a:t>Parent protects </a:t>
            </a:r>
            <a:r>
              <a:rPr lang="en-US" sz="2400" dirty="0"/>
              <a:t>the child from safety </a:t>
            </a:r>
            <a:r>
              <a:rPr lang="en-US" sz="2400" dirty="0" smtClean="0"/>
              <a:t>threats</a:t>
            </a:r>
          </a:p>
          <a:p>
            <a:pPr marL="285750" indent="-285750">
              <a:buFont typeface="Arial" panose="020B0604020202020204" pitchFamily="34" charset="0"/>
              <a:buChar char="•"/>
            </a:pPr>
            <a:endParaRPr lang="en-US" sz="800" dirty="0" smtClean="0"/>
          </a:p>
          <a:p>
            <a:r>
              <a:rPr lang="en-US" sz="2600" b="1" dirty="0" smtClean="0">
                <a:solidFill>
                  <a:schemeClr val="accent6">
                    <a:lumMod val="75000"/>
                  </a:schemeClr>
                </a:solidFill>
                <a:latin typeface="Calibri" panose="020F0502020204030204" pitchFamily="34" charset="0"/>
                <a:cs typeface="Calibri" panose="020F0502020204030204" pitchFamily="34" charset="0"/>
              </a:rPr>
              <a:t>Monitored</a:t>
            </a:r>
          </a:p>
          <a:p>
            <a:pPr marL="742950" lvl="1" indent="-285750">
              <a:buFont typeface="Arial" panose="020B0604020202020204" pitchFamily="34" charset="0"/>
              <a:buChar char="•"/>
            </a:pPr>
            <a:r>
              <a:rPr lang="en-US" sz="2400" dirty="0" smtClean="0"/>
              <a:t>Parent </a:t>
            </a:r>
            <a:r>
              <a:rPr lang="en-US" sz="2400" dirty="0"/>
              <a:t>is primary caregiver</a:t>
            </a:r>
          </a:p>
          <a:p>
            <a:pPr marL="742950" lvl="1" indent="-285750">
              <a:buFont typeface="Arial" panose="020B0604020202020204" pitchFamily="34" charset="0"/>
              <a:buChar char="•"/>
            </a:pPr>
            <a:r>
              <a:rPr lang="en-US" sz="2400" dirty="0"/>
              <a:t>Approved adult is on site throughout the visit and conducts periodic checks in which they can observe/intervene </a:t>
            </a:r>
            <a:endParaRPr lang="en-US" sz="2400" dirty="0" smtClean="0"/>
          </a:p>
          <a:p>
            <a:endParaRPr lang="en-US" sz="800" dirty="0" smtClean="0">
              <a:latin typeface="Minion Pro" panose="02040503050306020203" pitchFamily="18" charset="0"/>
            </a:endParaRPr>
          </a:p>
          <a:p>
            <a:r>
              <a:rPr lang="en-US" sz="2600" b="1" dirty="0" smtClean="0">
                <a:solidFill>
                  <a:schemeClr val="accent6">
                    <a:lumMod val="75000"/>
                  </a:schemeClr>
                </a:solidFill>
                <a:latin typeface="Calibri" panose="020F0502020204030204" pitchFamily="34" charset="0"/>
                <a:cs typeface="Calibri" panose="020F0502020204030204" pitchFamily="34" charset="0"/>
              </a:rPr>
              <a:t>Supervised</a:t>
            </a:r>
          </a:p>
          <a:p>
            <a:pPr marL="742950" lvl="1" indent="-285750">
              <a:buFont typeface="Arial" panose="020B0604020202020204" pitchFamily="34" charset="0"/>
              <a:buChar char="•"/>
            </a:pPr>
            <a:r>
              <a:rPr lang="en-US" sz="2400" dirty="0"/>
              <a:t>Approved adult to maintain line of sight and sound </a:t>
            </a:r>
            <a:r>
              <a:rPr lang="en-US" sz="2400" dirty="0" smtClean="0"/>
              <a:t>supervision</a:t>
            </a:r>
            <a:endParaRPr lang="en-US" sz="2400" dirty="0" smtClean="0"/>
          </a:p>
          <a:p>
            <a:pPr marL="285750" indent="-285750">
              <a:buFont typeface="Arial" panose="020B0604020202020204" pitchFamily="34" charset="0"/>
              <a:buChar char="•"/>
            </a:pPr>
            <a:endParaRPr lang="en-US" sz="1600"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090" y="103114"/>
            <a:ext cx="4044173" cy="986651"/>
          </a:xfrm>
          <a:prstGeom prst="rect">
            <a:avLst/>
          </a:prstGeom>
        </p:spPr>
      </p:pic>
      <p:sp>
        <p:nvSpPr>
          <p:cNvPr id="9" name="TextBox 8"/>
          <p:cNvSpPr txBox="1"/>
          <p:nvPr/>
        </p:nvSpPr>
        <p:spPr>
          <a:xfrm>
            <a:off x="152400" y="1077855"/>
            <a:ext cx="12192000" cy="584775"/>
          </a:xfrm>
          <a:prstGeom prst="rect">
            <a:avLst/>
          </a:prstGeom>
          <a:noFill/>
        </p:spPr>
        <p:txBody>
          <a:bodyPr wrap="square" rtlCol="0">
            <a:spAutoFit/>
          </a:bodyPr>
          <a:lstStyle/>
          <a:p>
            <a:pPr algn="ctr"/>
            <a:r>
              <a:rPr lang="en-US" sz="3200">
                <a:latin typeface="Myriad Pro" panose="020B0503030403020204" pitchFamily="34" charset="0"/>
              </a:rPr>
              <a:t>Levels of Supervision</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7425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038600" y="6347011"/>
            <a:ext cx="4114800" cy="369332"/>
          </a:xfrm>
          <a:prstGeom prst="rect">
            <a:avLst/>
          </a:prstGeom>
          <a:noFill/>
        </p:spPr>
        <p:txBody>
          <a:bodyPr wrap="square" rtlCol="0">
            <a:spAutoFit/>
          </a:bodyPr>
          <a:lstStyle/>
          <a:p>
            <a:pPr algn="ctr"/>
            <a:r>
              <a:rPr lang="en-US" dirty="0" smtClean="0">
                <a:latin typeface="Arial" panose="020B0604020202020204" pitchFamily="34" charset="0"/>
                <a:cs typeface="Arial" panose="020B0604020202020204" pitchFamily="34" charset="0"/>
              </a:rPr>
              <a:t>www.dcyf.wa.gov</a:t>
            </a:r>
            <a:endParaRPr lang="en-US" dirty="0">
              <a:latin typeface="Arial" panose="020B0604020202020204" pitchFamily="34" charset="0"/>
              <a:cs typeface="Arial" panose="020B0604020202020204" pitchFamily="34" charset="0"/>
            </a:endParaRPr>
          </a:p>
        </p:txBody>
      </p:sp>
      <p:sp>
        <p:nvSpPr>
          <p:cNvPr id="6" name="TextBox 5"/>
          <p:cNvSpPr txBox="1"/>
          <p:nvPr/>
        </p:nvSpPr>
        <p:spPr>
          <a:xfrm>
            <a:off x="0" y="925455"/>
            <a:ext cx="12192000" cy="584775"/>
          </a:xfrm>
          <a:prstGeom prst="rect">
            <a:avLst/>
          </a:prstGeom>
          <a:noFill/>
        </p:spPr>
        <p:txBody>
          <a:bodyPr wrap="square" rtlCol="0">
            <a:spAutoFit/>
          </a:bodyPr>
          <a:lstStyle/>
          <a:p>
            <a:pPr algn="ctr"/>
            <a:r>
              <a:rPr lang="en-US" sz="3200" dirty="0" smtClean="0"/>
              <a:t>State Level </a:t>
            </a:r>
            <a:r>
              <a:rPr lang="en-US" sz="3200" dirty="0"/>
              <a:t>of Supervision</a:t>
            </a:r>
            <a:endParaRPr lang="en-US" sz="3200" dirty="0">
              <a:latin typeface="Arial" panose="020B0604020202020204" pitchFamily="34" charset="0"/>
              <a:cs typeface="Arial" panose="020B0604020202020204" pitchFamily="34" charset="0"/>
            </a:endParaRPr>
          </a:p>
        </p:txBody>
      </p:sp>
      <p:sp>
        <p:nvSpPr>
          <p:cNvPr id="7" name="TextBox 6"/>
          <p:cNvSpPr txBox="1"/>
          <p:nvPr/>
        </p:nvSpPr>
        <p:spPr>
          <a:xfrm>
            <a:off x="2445123" y="2941093"/>
            <a:ext cx="7313026" cy="738664"/>
          </a:xfrm>
          <a:prstGeom prst="rect">
            <a:avLst/>
          </a:prstGeom>
          <a:noFill/>
        </p:spPr>
        <p:txBody>
          <a:bodyPr wrap="square" rtlCol="0">
            <a:spAutoFit/>
          </a:bodyPr>
          <a:lstStyle/>
          <a:p>
            <a:pPr marL="285750" indent="-285750" algn="ctr">
              <a:buFont typeface="Arial" panose="020B0604020202020204" pitchFamily="34" charset="0"/>
              <a:buChar char="•"/>
            </a:pPr>
            <a:endParaRPr lang="en-US" sz="1600" dirty="0"/>
          </a:p>
          <a:p>
            <a:pPr algn="ctr"/>
            <a:r>
              <a:rPr lang="en-US" sz="2600" dirty="0" smtClean="0">
                <a:latin typeface="Arial" panose="020B0604020202020204" pitchFamily="34" charset="0"/>
                <a:cs typeface="Arial" panose="020B0604020202020204" pitchFamily="34" charset="0"/>
              </a:rPr>
              <a:t>  </a:t>
            </a:r>
            <a:endParaRPr lang="en-US" sz="2600" dirty="0">
              <a:latin typeface="Arial" panose="020B0604020202020204" pitchFamily="34" charset="0"/>
              <a:cs typeface="Arial" panose="020B0604020202020204" pitchFamily="34"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090" y="103114"/>
            <a:ext cx="4044173" cy="986651"/>
          </a:xfrm>
          <a:prstGeom prst="rect">
            <a:avLst/>
          </a:prstGeom>
        </p:spPr>
      </p:pic>
      <p:graphicFrame>
        <p:nvGraphicFramePr>
          <p:cNvPr id="9" name="Content Placeholder 10"/>
          <p:cNvGraphicFramePr>
            <a:graphicFrameLocks/>
          </p:cNvGraphicFramePr>
          <p:nvPr>
            <p:extLst>
              <p:ext uri="{D42A27DB-BD31-4B8C-83A1-F6EECF244321}">
                <p14:modId xmlns:p14="http://schemas.microsoft.com/office/powerpoint/2010/main" val="1636862741"/>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p:cNvGraphicFramePr>
            <a:graphicFrameLocks/>
          </p:cNvGraphicFramePr>
          <p:nvPr>
            <p:extLst>
              <p:ext uri="{D42A27DB-BD31-4B8C-83A1-F6EECF244321}">
                <p14:modId xmlns:p14="http://schemas.microsoft.com/office/powerpoint/2010/main" val="4221564964"/>
              </p:ext>
            </p:extLst>
          </p:nvPr>
        </p:nvGraphicFramePr>
        <p:xfrm>
          <a:off x="1239520" y="1510230"/>
          <a:ext cx="9763760" cy="466673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994584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038600" y="6347011"/>
            <a:ext cx="4114800" cy="369332"/>
          </a:xfrm>
          <a:prstGeom prst="rect">
            <a:avLst/>
          </a:prstGeom>
          <a:noFill/>
        </p:spPr>
        <p:txBody>
          <a:bodyPr wrap="square" rtlCol="0">
            <a:spAutoFit/>
          </a:bodyPr>
          <a:lstStyle/>
          <a:p>
            <a:pPr algn="ctr"/>
            <a:r>
              <a:rPr lang="en-US" dirty="0" smtClean="0">
                <a:latin typeface="Arial" panose="020B0604020202020204" pitchFamily="34" charset="0"/>
                <a:cs typeface="Arial" panose="020B0604020202020204" pitchFamily="34" charset="0"/>
              </a:rPr>
              <a:t>www.dcyf.wa.gov</a:t>
            </a:r>
            <a:endParaRPr lang="en-US" dirty="0">
              <a:latin typeface="Arial" panose="020B0604020202020204" pitchFamily="34" charset="0"/>
              <a:cs typeface="Arial" panose="020B0604020202020204" pitchFamily="34" charset="0"/>
            </a:endParaRPr>
          </a:p>
        </p:txBody>
      </p:sp>
      <p:sp>
        <p:nvSpPr>
          <p:cNvPr id="6" name="TextBox 5"/>
          <p:cNvSpPr txBox="1"/>
          <p:nvPr/>
        </p:nvSpPr>
        <p:spPr>
          <a:xfrm>
            <a:off x="0" y="925455"/>
            <a:ext cx="12192000" cy="584775"/>
          </a:xfrm>
          <a:prstGeom prst="rect">
            <a:avLst/>
          </a:prstGeom>
          <a:noFill/>
        </p:spPr>
        <p:txBody>
          <a:bodyPr wrap="square" rtlCol="0">
            <a:spAutoFit/>
          </a:bodyPr>
          <a:lstStyle/>
          <a:p>
            <a:pPr algn="ctr"/>
            <a:r>
              <a:rPr lang="en-US" sz="3200" dirty="0" smtClean="0">
                <a:latin typeface="Arial" panose="020B0604020202020204" pitchFamily="34" charset="0"/>
                <a:cs typeface="Arial" panose="020B0604020202020204" pitchFamily="34" charset="0"/>
              </a:rPr>
              <a:t>Natural Supports </a:t>
            </a:r>
            <a:endParaRPr lang="en-US" sz="3200" dirty="0">
              <a:latin typeface="Arial" panose="020B0604020202020204" pitchFamily="34" charset="0"/>
              <a:cs typeface="Arial" panose="020B0604020202020204" pitchFamily="34" charset="0"/>
            </a:endParaRPr>
          </a:p>
        </p:txBody>
      </p:sp>
      <p:sp>
        <p:nvSpPr>
          <p:cNvPr id="7" name="TextBox 6"/>
          <p:cNvSpPr txBox="1"/>
          <p:nvPr/>
        </p:nvSpPr>
        <p:spPr>
          <a:xfrm>
            <a:off x="1578974" y="2135199"/>
            <a:ext cx="8993289" cy="3323987"/>
          </a:xfrm>
          <a:prstGeom prst="rect">
            <a:avLst/>
          </a:prstGeom>
          <a:noFill/>
        </p:spPr>
        <p:txBody>
          <a:bodyPr wrap="square" rtlCol="0">
            <a:spAutoFit/>
          </a:bodyPr>
          <a:lstStyle/>
          <a:p>
            <a:pPr marL="347663" indent="-347663"/>
            <a:r>
              <a:rPr lang="en-US" sz="2600" dirty="0"/>
              <a:t>Utilize parent’s natural supports to act as monitors or </a:t>
            </a:r>
            <a:r>
              <a:rPr lang="en-US" sz="2600" dirty="0" smtClean="0"/>
              <a:t>supervisors</a:t>
            </a:r>
          </a:p>
          <a:p>
            <a:pPr marL="347663" indent="-347663"/>
            <a:endParaRPr lang="en-US" sz="800" dirty="0"/>
          </a:p>
          <a:p>
            <a:pPr marL="793750" lvl="1" indent="-347663">
              <a:buFont typeface="Arial" panose="020B0604020202020204" pitchFamily="34" charset="0"/>
              <a:buChar char="•"/>
            </a:pPr>
            <a:r>
              <a:rPr lang="en-US" sz="2400" dirty="0"/>
              <a:t>All adults who will have unsupervised access to children, must complete a background </a:t>
            </a:r>
            <a:r>
              <a:rPr lang="en-US" sz="2400" dirty="0" smtClean="0"/>
              <a:t>check</a:t>
            </a:r>
          </a:p>
          <a:p>
            <a:pPr marL="793750" lvl="1" indent="-347663">
              <a:buFont typeface="Arial" panose="020B0604020202020204" pitchFamily="34" charset="0"/>
              <a:buChar char="•"/>
            </a:pPr>
            <a:endParaRPr lang="en-US" sz="800" dirty="0"/>
          </a:p>
          <a:p>
            <a:pPr marL="793750" lvl="1" indent="-347663">
              <a:buFont typeface="Arial" panose="020B0604020202020204" pitchFamily="34" charset="0"/>
              <a:buChar char="•"/>
            </a:pPr>
            <a:r>
              <a:rPr lang="en-US" sz="2400" dirty="0"/>
              <a:t>Any adult </a:t>
            </a:r>
            <a:r>
              <a:rPr lang="en-US" sz="2400" dirty="0" smtClean="0"/>
              <a:t>providing transportation for a child </a:t>
            </a:r>
            <a:r>
              <a:rPr lang="en-US" sz="2400" dirty="0"/>
              <a:t>must have </a:t>
            </a:r>
            <a:endParaRPr lang="en-US" sz="2400" dirty="0" smtClean="0"/>
          </a:p>
          <a:p>
            <a:pPr marL="1250950" lvl="2" indent="-347663">
              <a:buFont typeface="Arial" panose="020B0604020202020204" pitchFamily="34" charset="0"/>
              <a:buChar char="•"/>
            </a:pPr>
            <a:r>
              <a:rPr lang="en-US" sz="2400" dirty="0" smtClean="0"/>
              <a:t>a </a:t>
            </a:r>
            <a:r>
              <a:rPr lang="en-US" sz="2400" dirty="0"/>
              <a:t>valid driver’s license and </a:t>
            </a:r>
            <a:endParaRPr lang="en-US" sz="2400" dirty="0" smtClean="0"/>
          </a:p>
          <a:p>
            <a:pPr marL="1250950" lvl="2" indent="-347663">
              <a:buFont typeface="Arial" panose="020B0604020202020204" pitchFamily="34" charset="0"/>
              <a:buChar char="•"/>
            </a:pPr>
            <a:r>
              <a:rPr lang="en-US" sz="2400" dirty="0" smtClean="0"/>
              <a:t>drive </a:t>
            </a:r>
            <a:r>
              <a:rPr lang="en-US" sz="2400" dirty="0"/>
              <a:t>a registered insured and child restraint equipped vehicle</a:t>
            </a:r>
          </a:p>
          <a:p>
            <a:endParaRPr lang="en-US" sz="2400"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090" y="103114"/>
            <a:ext cx="4044173" cy="986651"/>
          </a:xfrm>
          <a:prstGeom prst="rect">
            <a:avLst/>
          </a:prstGeom>
        </p:spPr>
      </p:pic>
    </p:spTree>
    <p:extLst>
      <p:ext uri="{BB962C8B-B14F-4D97-AF65-F5344CB8AC3E}">
        <p14:creationId xmlns:p14="http://schemas.microsoft.com/office/powerpoint/2010/main" val="8660131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210</TotalTime>
  <Words>484</Words>
  <Application>Microsoft Macintosh PowerPoint</Application>
  <PresentationFormat>Custom</PresentationFormat>
  <Paragraphs>102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Washington State Department of Early Learning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Stokes, Genevieve (DEL)</dc:creator>
  <cp:lastModifiedBy>Kelly Warner-King</cp:lastModifiedBy>
  <cp:revision>23</cp:revision>
  <dcterms:created xsi:type="dcterms:W3CDTF">2017-10-24T18:57:49Z</dcterms:created>
  <dcterms:modified xsi:type="dcterms:W3CDTF">2019-03-05T14:18:28Z</dcterms:modified>
</cp:coreProperties>
</file>