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85" r:id="rId2"/>
    <p:sldId id="264" r:id="rId3"/>
    <p:sldId id="290" r:id="rId4"/>
    <p:sldId id="289" r:id="rId5"/>
    <p:sldId id="269" r:id="rId6"/>
    <p:sldId id="259" r:id="rId7"/>
    <p:sldId id="267" r:id="rId8"/>
    <p:sldId id="261" r:id="rId9"/>
    <p:sldId id="273" r:id="rId10"/>
    <p:sldId id="270" r:id="rId11"/>
    <p:sldId id="268" r:id="rId12"/>
    <p:sldId id="274" r:id="rId13"/>
    <p:sldId id="279" r:id="rId14"/>
    <p:sldId id="276" r:id="rId15"/>
    <p:sldId id="281" r:id="rId16"/>
    <p:sldId id="278" r:id="rId17"/>
    <p:sldId id="286" r:id="rId18"/>
    <p:sldId id="287" r:id="rId19"/>
    <p:sldId id="288" r:id="rId20"/>
    <p:sldId id="28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61644" autoAdjust="0"/>
  </p:normalViewPr>
  <p:slideViewPr>
    <p:cSldViewPr>
      <p:cViewPr varScale="1">
        <p:scale>
          <a:sx n="70" d="100"/>
          <a:sy n="70" d="100"/>
        </p:scale>
        <p:origin x="2382"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D66435-7FA9-444A-B360-9263D78D41BD}" type="datetimeFigureOut">
              <a:rPr lang="en-US" smtClean="0"/>
              <a:t>10/11/2018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285CE2-DFE5-4C51-8A39-8A1A221F9677}" type="slidenum">
              <a:rPr lang="en-US" smtClean="0"/>
              <a:t>‹#›</a:t>
            </a:fld>
            <a:endParaRPr lang="en-US"/>
          </a:p>
        </p:txBody>
      </p:sp>
    </p:spTree>
    <p:extLst>
      <p:ext uri="{BB962C8B-B14F-4D97-AF65-F5344CB8AC3E}">
        <p14:creationId xmlns:p14="http://schemas.microsoft.com/office/powerpoint/2010/main" val="1640282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app.leg.wa.gov/RCW/default.aspx?cite=13.34.13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app.leg.wa.gov/RCW/default.aspx?cite=26.44.063"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app.leg.wa.gov/RCW/default.aspx?cite=9A.40.070" TargetMode="External"/><Relationship Id="rId4" Type="http://schemas.openxmlformats.org/officeDocument/2006/relationships/hyperlink" Target="http://app.leg.wa.gov/RCW/default.aspx?cite=9A.40.06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91626-1D54-164C-AB1B-3C7FCB8FF58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487414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Planning is </a:t>
            </a:r>
            <a:r>
              <a:rPr lang="en-US" b="1" u="sng" dirty="0"/>
              <a:t>not</a:t>
            </a:r>
            <a:r>
              <a:rPr lang="en-US" b="1" u="none" dirty="0"/>
              <a:t> Case Planning.</a:t>
            </a:r>
          </a:p>
          <a:p>
            <a:endParaRPr lang="en-US" b="1" u="none"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none" baseline="0" dirty="0"/>
              <a:t>Case Planning</a:t>
            </a:r>
            <a:r>
              <a:rPr lang="en-US" b="0" u="none" baseline="0" dirty="0"/>
              <a:t> is focused on underlying Cognitive, Behavioral, or Attitude changes needed to control or eliminate threats without Court oversight.</a:t>
            </a:r>
            <a:endParaRPr lang="en-US" b="1" dirty="0"/>
          </a:p>
          <a:p>
            <a:pPr marL="457200" lvl="1" indent="0">
              <a:buFont typeface="Arial" panose="020B0604020202020204" pitchFamily="34" charset="0"/>
              <a:buNone/>
            </a:pPr>
            <a:endParaRPr lang="en-US" b="1" u="none" dirty="0"/>
          </a:p>
          <a:p>
            <a:pPr marL="628650" lvl="1" indent="-171450">
              <a:buFont typeface="Arial" panose="020B0604020202020204" pitchFamily="34" charset="0"/>
              <a:buChar char="•"/>
            </a:pPr>
            <a:endParaRPr lang="en-US" b="1" u="none" dirty="0"/>
          </a:p>
          <a:p>
            <a:pPr marL="628650" lvl="1" indent="-171450">
              <a:buFont typeface="Arial" panose="020B0604020202020204" pitchFamily="34" charset="0"/>
              <a:buChar char="•"/>
            </a:pPr>
            <a:r>
              <a:rPr lang="en-US" b="1" u="none" dirty="0"/>
              <a:t>Safety</a:t>
            </a:r>
            <a:r>
              <a:rPr lang="en-US" b="1" u="none" baseline="0" dirty="0"/>
              <a:t> Planning</a:t>
            </a:r>
            <a:r>
              <a:rPr lang="en-US" b="0" u="none" baseline="0" dirty="0"/>
              <a:t> is focused on controlling threats necessary for children to be in the home.</a:t>
            </a:r>
          </a:p>
          <a:p>
            <a:pPr marL="628650" lvl="1" indent="-171450">
              <a:buFont typeface="Arial" panose="020B0604020202020204" pitchFamily="34" charset="0"/>
              <a:buChar char="•"/>
            </a:pPr>
            <a:endParaRPr lang="en-US" b="0" u="none" baseline="0" dirty="0"/>
          </a:p>
          <a:p>
            <a:pPr marL="1085850" lvl="2" indent="-171450">
              <a:buFont typeface="Arial" panose="020B0604020202020204" pitchFamily="34" charset="0"/>
              <a:buChar char="•"/>
            </a:pPr>
            <a:r>
              <a:rPr lang="en-US" b="0" u="none" baseline="0" dirty="0"/>
              <a:t>Does not </a:t>
            </a:r>
            <a:r>
              <a:rPr lang="en-US" b="1" u="none" baseline="0" dirty="0"/>
              <a:t>require</a:t>
            </a:r>
            <a:r>
              <a:rPr lang="en-US" b="0" u="none" baseline="0" dirty="0"/>
              <a:t> change or promise of </a:t>
            </a:r>
            <a:r>
              <a:rPr lang="en-US" b="1" u="none" baseline="0" dirty="0"/>
              <a:t>change from parent</a:t>
            </a:r>
            <a:r>
              <a:rPr lang="en-US" b="0" u="none" baseline="0" dirty="0"/>
              <a:t>.</a:t>
            </a:r>
          </a:p>
          <a:p>
            <a:pPr marL="1085850" lvl="2" indent="-171450">
              <a:buFont typeface="Arial" panose="020B0604020202020204" pitchFamily="34" charset="0"/>
              <a:buChar char="•"/>
            </a:pPr>
            <a:endParaRPr lang="en-US" b="0" u="none" baseline="0" dirty="0"/>
          </a:p>
          <a:p>
            <a:pPr marL="1085850" lvl="2" indent="-171450">
              <a:buFont typeface="Arial" panose="020B0604020202020204" pitchFamily="34" charset="0"/>
              <a:buChar char="•"/>
            </a:pPr>
            <a:r>
              <a:rPr lang="en-US" b="1" u="none" baseline="0" dirty="0"/>
              <a:t>Immediate </a:t>
            </a:r>
            <a:r>
              <a:rPr lang="en-US" b="0" u="none" baseline="0" dirty="0"/>
              <a:t>effect of controlling threats</a:t>
            </a:r>
          </a:p>
          <a:p>
            <a:pPr marL="1543050" lvl="3" indent="-171450">
              <a:buFont typeface="Arial" panose="020B0604020202020204" pitchFamily="34" charset="0"/>
              <a:buChar char="•"/>
            </a:pPr>
            <a:endParaRPr lang="en-US" b="0" u="none" baseline="0" dirty="0"/>
          </a:p>
          <a:p>
            <a:pPr marL="1085850" lvl="2" indent="-171450">
              <a:buFont typeface="Arial" panose="020B0604020202020204" pitchFamily="34" charset="0"/>
              <a:buChar char="•"/>
            </a:pPr>
            <a:r>
              <a:rPr lang="en-US" b="1" u="none" baseline="0" dirty="0"/>
              <a:t>Sufficient, Feasible, Sustainable</a:t>
            </a:r>
          </a:p>
          <a:p>
            <a:pPr marL="1085850" lvl="2" indent="-171450">
              <a:buFont typeface="Arial" panose="020B0604020202020204" pitchFamily="34" charset="0"/>
              <a:buChar char="•"/>
            </a:pPr>
            <a:endParaRPr lang="en-US" b="1" u="none" baseline="0" dirty="0"/>
          </a:p>
          <a:p>
            <a:pPr marL="628650" lvl="1" indent="-171450">
              <a:buFont typeface="Arial" panose="020B0604020202020204" pitchFamily="34" charset="0"/>
              <a:buChar char="•"/>
            </a:pPr>
            <a:endParaRPr lang="en-US" b="1" u="none" baseline="0" dirty="0"/>
          </a:p>
          <a:p>
            <a:pPr marL="628650" lvl="1" indent="-171450">
              <a:buFont typeface="Arial" panose="020B0604020202020204" pitchFamily="34" charset="0"/>
              <a:buChar char="•"/>
            </a:pPr>
            <a:r>
              <a:rPr lang="en-US" b="1" u="none" baseline="0" dirty="0"/>
              <a:t>Questions In-Home Safety Plans should answer include…</a:t>
            </a:r>
          </a:p>
          <a:p>
            <a:pPr marL="628650" lvl="1" indent="-171450">
              <a:buFont typeface="Arial" panose="020B0604020202020204" pitchFamily="34" charset="0"/>
              <a:buChar char="•"/>
            </a:pPr>
            <a:endParaRPr lang="en-US" b="1" u="none" baseline="0" dirty="0"/>
          </a:p>
          <a:p>
            <a:pPr marL="1085850" lvl="2" indent="-171450">
              <a:buFont typeface="Arial" panose="020B0604020202020204" pitchFamily="34" charset="0"/>
              <a:buChar char="•"/>
            </a:pPr>
            <a:r>
              <a:rPr lang="en-US" b="0" u="none" baseline="0" dirty="0"/>
              <a:t>How do threats emerge?</a:t>
            </a:r>
          </a:p>
          <a:p>
            <a:pPr marL="1085850" lvl="2" indent="-171450">
              <a:buFont typeface="Arial" panose="020B0604020202020204" pitchFamily="34" charset="0"/>
              <a:buChar char="•"/>
            </a:pPr>
            <a:r>
              <a:rPr lang="en-US" b="0" u="none" baseline="0" dirty="0"/>
              <a:t>Can it be controlled?</a:t>
            </a:r>
          </a:p>
          <a:p>
            <a:pPr marL="1085850" lvl="2" indent="-171450">
              <a:buFont typeface="Arial" panose="020B0604020202020204" pitchFamily="34" charset="0"/>
              <a:buChar char="•"/>
            </a:pPr>
            <a:r>
              <a:rPr lang="en-US" b="0" u="none" baseline="0" dirty="0"/>
              <a:t>Can someone substitute for parent in home as protective factor?</a:t>
            </a:r>
          </a:p>
          <a:p>
            <a:pPr marL="457200" lvl="1" indent="0">
              <a:buFont typeface="Arial" panose="020B0604020202020204" pitchFamily="34" charset="0"/>
              <a:buNone/>
            </a:pPr>
            <a:endParaRPr lang="en-US" b="0" u="none" baseline="0" dirty="0"/>
          </a:p>
          <a:p>
            <a:pPr marL="457200" lvl="1" indent="0">
              <a:buFont typeface="Arial" panose="020B0604020202020204" pitchFamily="34" charset="0"/>
              <a:buNone/>
            </a:pPr>
            <a:r>
              <a:rPr lang="en-US" b="1" u="none" baseline="0" dirty="0"/>
              <a:t>REASONABLE EFFORTS TO ENABLE SAFETY PLAN MIGHT INCLUDE:</a:t>
            </a:r>
          </a:p>
          <a:p>
            <a:pPr marL="628650" lvl="1" indent="-171450">
              <a:buFont typeface="Arial" panose="020B0604020202020204" pitchFamily="34" charset="0"/>
              <a:buChar char="•"/>
            </a:pPr>
            <a:endParaRPr lang="en-US" b="0" u="none" baseline="0" dirty="0"/>
          </a:p>
          <a:p>
            <a:pPr marL="628650" lvl="1" indent="-171450">
              <a:buFont typeface="Arial" panose="020B0604020202020204" pitchFamily="34" charset="0"/>
              <a:buChar char="•"/>
            </a:pPr>
            <a:r>
              <a:rPr lang="en-US" b="1" u="none" baseline="0" dirty="0"/>
              <a:t>Actions or services to control or Manage Threatening Behavior</a:t>
            </a:r>
          </a:p>
          <a:p>
            <a:pPr marL="457200" lvl="1" indent="0">
              <a:buFont typeface="Arial" panose="020B0604020202020204" pitchFamily="34" charset="0"/>
              <a:buNone/>
            </a:pPr>
            <a:endParaRPr lang="en-US" b="1" u="none" baseline="0" dirty="0"/>
          </a:p>
          <a:p>
            <a:pPr marL="1085850" lvl="2" indent="-171450">
              <a:buFont typeface="Arial" panose="020B0604020202020204" pitchFamily="34" charset="0"/>
              <a:buChar char="•"/>
            </a:pPr>
            <a:r>
              <a:rPr lang="en-US" b="0" u="none" baseline="0" dirty="0"/>
              <a:t>In-home health care</a:t>
            </a:r>
          </a:p>
          <a:p>
            <a:pPr marL="1085850" lvl="2" indent="-171450">
              <a:buFont typeface="Arial" panose="020B0604020202020204" pitchFamily="34" charset="0"/>
              <a:buChar char="•"/>
            </a:pPr>
            <a:r>
              <a:rPr lang="en-US" b="0" u="none" baseline="0" dirty="0"/>
              <a:t>Supervision or monitoring</a:t>
            </a:r>
          </a:p>
          <a:p>
            <a:pPr marL="1085850" lvl="2" indent="-171450">
              <a:buFont typeface="Arial" panose="020B0604020202020204" pitchFamily="34" charset="0"/>
              <a:buChar char="•"/>
            </a:pPr>
            <a:r>
              <a:rPr lang="en-US" b="0" u="none" baseline="0" dirty="0"/>
              <a:t>Stress reduction</a:t>
            </a:r>
          </a:p>
          <a:p>
            <a:pPr marL="1085850" lvl="2" indent="-171450">
              <a:buFont typeface="Arial" panose="020B0604020202020204" pitchFamily="34" charset="0"/>
              <a:buChar char="•"/>
            </a:pPr>
            <a:r>
              <a:rPr lang="en-US" b="0" u="none" baseline="0" dirty="0"/>
              <a:t>Out-patient or in-patient medial treatment</a:t>
            </a:r>
          </a:p>
          <a:p>
            <a:pPr marL="1085850" lvl="2" indent="-171450">
              <a:buFont typeface="Arial" panose="020B0604020202020204" pitchFamily="34" charset="0"/>
              <a:buChar char="•"/>
            </a:pPr>
            <a:r>
              <a:rPr lang="en-US" b="0" u="none" baseline="0" dirty="0"/>
              <a:t>Substance abuse intervention, detox</a:t>
            </a:r>
          </a:p>
          <a:p>
            <a:pPr marL="1085850" lvl="2" indent="-171450">
              <a:buFont typeface="Arial" panose="020B0604020202020204" pitchFamily="34" charset="0"/>
              <a:buChar char="•"/>
            </a:pPr>
            <a:r>
              <a:rPr lang="en-US" b="0" u="none" baseline="0" dirty="0"/>
              <a:t>Emergency medical care</a:t>
            </a:r>
          </a:p>
          <a:p>
            <a:pPr marL="1085850" lvl="2" indent="-171450">
              <a:buFont typeface="Arial" panose="020B0604020202020204" pitchFamily="34" charset="0"/>
              <a:buChar char="•"/>
            </a:pPr>
            <a:r>
              <a:rPr lang="en-US" b="0" u="none" baseline="0" dirty="0"/>
              <a:t>Emergency mental health care</a:t>
            </a:r>
          </a:p>
          <a:p>
            <a:pPr marL="1085850" lvl="2" indent="-171450">
              <a:buFont typeface="Arial" panose="020B0604020202020204" pitchFamily="34" charset="0"/>
              <a:buChar char="•"/>
            </a:pPr>
            <a:endParaRPr lang="en-US" b="1" u="none" baseline="0" dirty="0"/>
          </a:p>
          <a:p>
            <a:pPr marL="628650" lvl="1" indent="-171450">
              <a:buFont typeface="Arial" panose="020B0604020202020204" pitchFamily="34" charset="0"/>
              <a:buChar char="•"/>
            </a:pPr>
            <a:r>
              <a:rPr lang="en-US" b="1" u="none" baseline="0" dirty="0"/>
              <a:t>Actions or services that will Manage a Crisis</a:t>
            </a:r>
          </a:p>
          <a:p>
            <a:pPr marL="457200" lvl="1" indent="0">
              <a:buFont typeface="Arial" panose="020B0604020202020204" pitchFamily="34" charset="0"/>
              <a:buNone/>
            </a:pPr>
            <a:endParaRPr lang="en-US" b="1" u="none" baseline="0" dirty="0"/>
          </a:p>
          <a:p>
            <a:pPr marL="1085850" lvl="2" indent="-171450">
              <a:buFont typeface="Arial" panose="020B0604020202020204" pitchFamily="34" charset="0"/>
              <a:buChar char="•"/>
            </a:pPr>
            <a:r>
              <a:rPr lang="en-US" b="0" u="none" baseline="0" dirty="0"/>
              <a:t>Crisis Intervention</a:t>
            </a:r>
          </a:p>
          <a:p>
            <a:pPr marL="1085850" lvl="2" indent="-171450">
              <a:buFont typeface="Arial" panose="020B0604020202020204" pitchFamily="34" charset="0"/>
              <a:buChar char="•"/>
            </a:pPr>
            <a:r>
              <a:rPr lang="en-US" b="0" u="none" baseline="0" dirty="0"/>
              <a:t>Counseling</a:t>
            </a:r>
          </a:p>
          <a:p>
            <a:pPr marL="1085850" lvl="2" indent="-171450">
              <a:buFont typeface="Arial" panose="020B0604020202020204" pitchFamily="34" charset="0"/>
              <a:buChar char="•"/>
            </a:pPr>
            <a:r>
              <a:rPr lang="en-US" b="0" u="none" baseline="0" dirty="0"/>
              <a:t>Resource acquisition, obtaining financial help; help with basic parenting tasks.</a:t>
            </a:r>
          </a:p>
          <a:p>
            <a:pPr marL="1085850" lvl="2" indent="-171450">
              <a:buFont typeface="Arial" panose="020B0604020202020204" pitchFamily="34" charset="0"/>
              <a:buChar char="•"/>
            </a:pPr>
            <a:endParaRPr lang="en-US" b="1" u="none" baseline="0" dirty="0"/>
          </a:p>
          <a:p>
            <a:pPr marL="628650" lvl="1" indent="-171450">
              <a:buFont typeface="Arial" panose="020B0604020202020204" pitchFamily="34" charset="0"/>
              <a:buChar char="•"/>
            </a:pPr>
            <a:r>
              <a:rPr lang="en-US" b="1" u="none" baseline="0" dirty="0"/>
              <a:t>Actions or Services Providing Social Support</a:t>
            </a:r>
          </a:p>
          <a:p>
            <a:pPr marL="457200" lvl="1" indent="0">
              <a:buFont typeface="Arial" panose="020B0604020202020204" pitchFamily="34" charset="0"/>
              <a:buNone/>
            </a:pPr>
            <a:endParaRPr lang="en-US" b="0" u="none" baseline="0" dirty="0"/>
          </a:p>
          <a:p>
            <a:pPr marL="1085850" lvl="2" indent="-171450">
              <a:buFont typeface="Arial" panose="020B0604020202020204" pitchFamily="34" charset="0"/>
              <a:buChar char="•"/>
            </a:pPr>
            <a:r>
              <a:rPr lang="en-US" b="0" u="none" baseline="0" dirty="0"/>
              <a:t>Friendly visitor</a:t>
            </a:r>
          </a:p>
          <a:p>
            <a:pPr marL="1085850" lvl="2" indent="-171450">
              <a:buFont typeface="Arial" panose="020B0604020202020204" pitchFamily="34" charset="0"/>
              <a:buChar char="•"/>
            </a:pPr>
            <a:r>
              <a:rPr lang="en-US" b="0" u="none" baseline="0" dirty="0"/>
              <a:t>Basic parenting assistance and teaching</a:t>
            </a:r>
          </a:p>
          <a:p>
            <a:pPr marL="1085850" lvl="2" indent="-171450">
              <a:buFont typeface="Arial" panose="020B0604020202020204" pitchFamily="34" charset="0"/>
              <a:buChar char="•"/>
            </a:pPr>
            <a:r>
              <a:rPr lang="en-US" b="0" u="none" baseline="0" dirty="0"/>
              <a:t>Homemaker services</a:t>
            </a:r>
          </a:p>
          <a:p>
            <a:pPr marL="1085850" lvl="2" indent="-171450">
              <a:buFont typeface="Arial" panose="020B0604020202020204" pitchFamily="34" charset="0"/>
              <a:buChar char="•"/>
            </a:pPr>
            <a:r>
              <a:rPr lang="en-US" b="0" u="none" baseline="0" dirty="0"/>
              <a:t>Home management</a:t>
            </a:r>
          </a:p>
          <a:p>
            <a:pPr marL="1085850" lvl="2" indent="-171450">
              <a:buFont typeface="Arial" panose="020B0604020202020204" pitchFamily="34" charset="0"/>
              <a:buChar char="•"/>
            </a:pPr>
            <a:r>
              <a:rPr lang="en-US" b="0" u="none" baseline="0" dirty="0"/>
              <a:t>Supervision and monitoring</a:t>
            </a:r>
          </a:p>
          <a:p>
            <a:pPr marL="1085850" lvl="2" indent="-171450">
              <a:buFont typeface="Arial" panose="020B0604020202020204" pitchFamily="34" charset="0"/>
              <a:buChar char="•"/>
            </a:pPr>
            <a:r>
              <a:rPr lang="en-US" b="0" u="none" baseline="0" dirty="0"/>
              <a:t>Social support</a:t>
            </a:r>
          </a:p>
          <a:p>
            <a:pPr marL="1085850" lvl="2" indent="-171450">
              <a:buFont typeface="Arial" panose="020B0604020202020204" pitchFamily="34" charset="0"/>
              <a:buChar char="•"/>
            </a:pPr>
            <a:r>
              <a:rPr lang="en-US" b="0" u="none" baseline="0" dirty="0"/>
              <a:t>In-home babysitting</a:t>
            </a:r>
          </a:p>
          <a:p>
            <a:pPr marL="1085850" lvl="2" indent="-171450">
              <a:buFont typeface="Arial" panose="020B0604020202020204" pitchFamily="34" charset="0"/>
              <a:buChar char="•"/>
            </a:pPr>
            <a:endParaRPr lang="en-US" b="1" u="none" baseline="0" dirty="0"/>
          </a:p>
          <a:p>
            <a:pPr marL="628650" lvl="1" indent="-171450">
              <a:buFont typeface="Arial" panose="020B0604020202020204" pitchFamily="34" charset="0"/>
              <a:buChar char="•"/>
            </a:pPr>
            <a:r>
              <a:rPr lang="en-US" b="1" u="none" baseline="0" dirty="0"/>
              <a:t>Actions or Services that Briefly Separate Parent and Child</a:t>
            </a:r>
          </a:p>
          <a:p>
            <a:pPr marL="457200" lvl="1" indent="0">
              <a:buFont typeface="Arial" panose="020B0604020202020204" pitchFamily="34" charset="0"/>
              <a:buNone/>
            </a:pPr>
            <a:endParaRPr lang="en-US" b="1" u="none" baseline="0" dirty="0"/>
          </a:p>
          <a:p>
            <a:pPr marL="1085850" lvl="2" indent="-171450">
              <a:buFont typeface="Arial" panose="020B0604020202020204" pitchFamily="34" charset="0"/>
              <a:buChar char="•"/>
            </a:pPr>
            <a:r>
              <a:rPr lang="en-US" b="0" u="none" baseline="0" dirty="0"/>
              <a:t>Planned parental absence from the house</a:t>
            </a:r>
          </a:p>
          <a:p>
            <a:pPr marL="1085850" lvl="2" indent="-171450">
              <a:buFont typeface="Arial" panose="020B0604020202020204" pitchFamily="34" charset="0"/>
              <a:buChar char="•"/>
            </a:pPr>
            <a:r>
              <a:rPr lang="en-US" b="0" u="none" baseline="0" dirty="0"/>
              <a:t>Respite care</a:t>
            </a:r>
          </a:p>
          <a:p>
            <a:pPr marL="1085850" lvl="2" indent="-171450">
              <a:buFont typeface="Arial" panose="020B0604020202020204" pitchFamily="34" charset="0"/>
              <a:buChar char="•"/>
            </a:pPr>
            <a:r>
              <a:rPr lang="en-US" b="0" u="none" baseline="0" dirty="0"/>
              <a:t>Daycare</a:t>
            </a:r>
          </a:p>
          <a:p>
            <a:pPr marL="1085850" lvl="2" indent="-171450">
              <a:buFont typeface="Arial" panose="020B0604020202020204" pitchFamily="34" charset="0"/>
              <a:buChar char="•"/>
            </a:pPr>
            <a:r>
              <a:rPr lang="en-US" b="0" u="none" baseline="0" dirty="0"/>
              <a:t>After school care</a:t>
            </a:r>
          </a:p>
          <a:p>
            <a:pPr marL="1085850" lvl="2" indent="-171450">
              <a:buFont typeface="Arial" panose="020B0604020202020204" pitchFamily="34" charset="0"/>
              <a:buChar char="•"/>
            </a:pPr>
            <a:r>
              <a:rPr lang="en-US" b="0" u="none" baseline="0" dirty="0"/>
              <a:t>Planned activities for the children</a:t>
            </a:r>
          </a:p>
          <a:p>
            <a:pPr marL="1085850" lvl="2" indent="-171450">
              <a:buFont typeface="Arial" panose="020B0604020202020204" pitchFamily="34" charset="0"/>
              <a:buChar char="•"/>
            </a:pPr>
            <a:r>
              <a:rPr lang="en-US" b="0" u="none" baseline="0" dirty="0"/>
              <a:t>Short term out-of-home placement of child; weekends; several days; few weeks</a:t>
            </a:r>
          </a:p>
          <a:p>
            <a:pPr marL="1085850" lvl="2" indent="-171450">
              <a:buFont typeface="Arial" panose="020B0604020202020204" pitchFamily="34" charset="0"/>
              <a:buChar char="•"/>
            </a:pPr>
            <a:endParaRPr lang="en-US" b="1" u="none" baseline="0" dirty="0"/>
          </a:p>
          <a:p>
            <a:pPr marL="628650" lvl="1" indent="-171450">
              <a:buFont typeface="Arial" panose="020B0604020202020204" pitchFamily="34" charset="0"/>
              <a:buChar char="•"/>
            </a:pPr>
            <a:r>
              <a:rPr lang="en-US" b="1" u="none" baseline="0" dirty="0"/>
              <a:t>Actions or Services to Provide Resources</a:t>
            </a:r>
          </a:p>
          <a:p>
            <a:pPr marL="457200" lvl="1" indent="0">
              <a:buFont typeface="Arial" panose="020B0604020202020204" pitchFamily="34" charset="0"/>
              <a:buNone/>
            </a:pPr>
            <a:endParaRPr lang="en-US" b="1" u="none" baseline="0" dirty="0"/>
          </a:p>
          <a:p>
            <a:pPr marL="1085850" lvl="2" indent="-171450">
              <a:buFont typeface="Arial" panose="020B0604020202020204" pitchFamily="34" charset="0"/>
              <a:buChar char="•"/>
            </a:pPr>
            <a:r>
              <a:rPr lang="en-US" b="0" u="none" baseline="0" dirty="0"/>
              <a:t>Resource acquisition, obtaining financial help, help with basic needs</a:t>
            </a:r>
          </a:p>
          <a:p>
            <a:pPr marL="1085850" lvl="2" indent="-171450">
              <a:buFont typeface="Arial" panose="020B0604020202020204" pitchFamily="34" charset="0"/>
              <a:buChar char="•"/>
            </a:pPr>
            <a:r>
              <a:rPr lang="en-US" b="0" u="none" baseline="0" dirty="0"/>
              <a:t>Transportation services</a:t>
            </a:r>
          </a:p>
          <a:p>
            <a:pPr marL="1085850" lvl="2" indent="-171450">
              <a:buFont typeface="Arial" panose="020B0604020202020204" pitchFamily="34" charset="0"/>
              <a:buChar char="•"/>
            </a:pPr>
            <a:r>
              <a:rPr lang="en-US" b="0" u="none" baseline="0" dirty="0"/>
              <a:t>Employment assistance</a:t>
            </a:r>
          </a:p>
          <a:p>
            <a:pPr marL="1085850" lvl="2" indent="-171450">
              <a:buFont typeface="Arial" panose="020B0604020202020204" pitchFamily="34" charset="0"/>
              <a:buChar char="•"/>
            </a:pPr>
            <a:r>
              <a:rPr lang="en-US" b="0" u="none" baseline="0" dirty="0"/>
              <a:t>Housing assistance</a:t>
            </a:r>
          </a:p>
          <a:p>
            <a:pPr marL="1543050" lvl="3" indent="-171450">
              <a:buFont typeface="Arial" panose="020B0604020202020204" pitchFamily="34" charset="0"/>
              <a:buChar char="•"/>
            </a:pPr>
            <a:endParaRPr lang="en-US" b="0" u="none" baseline="0" dirty="0"/>
          </a:p>
          <a:p>
            <a:pPr marL="1371600" lvl="3" indent="0">
              <a:buFont typeface="Arial" panose="020B0604020202020204" pitchFamily="34" charset="0"/>
              <a:buNone/>
            </a:pPr>
            <a:endParaRPr lang="en-US" b="1" u="none" baseline="0" dirty="0"/>
          </a:p>
          <a:p>
            <a:pPr marL="1543050" lvl="3" indent="-171450">
              <a:buFont typeface="Arial" panose="020B0604020202020204" pitchFamily="34" charset="0"/>
              <a:buChar char="•"/>
            </a:pPr>
            <a:endParaRPr lang="en-US" b="0" u="none" baseline="0" dirty="0"/>
          </a:p>
          <a:p>
            <a:pPr marL="1543050" lvl="3" indent="-171450">
              <a:buFont typeface="Arial" panose="020B0604020202020204" pitchFamily="34" charset="0"/>
              <a:buChar char="•"/>
            </a:pPr>
            <a:endParaRPr lang="en-US" b="0" u="none" baseline="0" dirty="0"/>
          </a:p>
          <a:p>
            <a:pPr marL="1543050" lvl="3" indent="-171450">
              <a:buFont typeface="Arial" panose="020B0604020202020204" pitchFamily="34" charset="0"/>
              <a:buChar char="•"/>
            </a:pPr>
            <a:endParaRPr lang="en-US" b="0" u="none" baseline="0" dirty="0"/>
          </a:p>
          <a:p>
            <a:pPr marL="1543050" lvl="3" indent="-171450">
              <a:buFont typeface="Arial" panose="020B0604020202020204" pitchFamily="34" charset="0"/>
              <a:buChar char="•"/>
            </a:pPr>
            <a:endParaRPr lang="en-US" b="0" u="none" baseline="0" dirty="0"/>
          </a:p>
          <a:p>
            <a:pPr marL="1085850" lvl="2" indent="-171450">
              <a:buFont typeface="Arial" panose="020B0604020202020204" pitchFamily="34" charset="0"/>
              <a:buChar char="•"/>
            </a:pPr>
            <a:endParaRPr lang="en-US" b="0" u="none" baseline="0" dirty="0"/>
          </a:p>
          <a:p>
            <a:pPr marL="1085850" lvl="2" indent="-171450">
              <a:buFont typeface="Arial" panose="020B0604020202020204" pitchFamily="34" charset="0"/>
              <a:buChar char="•"/>
            </a:pPr>
            <a:endParaRPr lang="en-US" b="0" u="none" baseline="0" dirty="0"/>
          </a:p>
          <a:p>
            <a:pPr marL="628650" lvl="1" indent="-171450">
              <a:buFont typeface="Arial" panose="020B0604020202020204" pitchFamily="34" charset="0"/>
              <a:buChar char="•"/>
            </a:pPr>
            <a:endParaRPr lang="en-US" b="0" u="none" baseline="0" dirty="0"/>
          </a:p>
          <a:p>
            <a:endParaRPr lang="en-US" dirty="0"/>
          </a:p>
          <a:p>
            <a:endParaRPr lang="en-US" dirty="0"/>
          </a:p>
          <a:p>
            <a:endParaRPr lang="en-US" dirty="0"/>
          </a:p>
          <a:p>
            <a:endParaRPr lang="en-US" dirty="0"/>
          </a:p>
          <a:p>
            <a:r>
              <a:rPr lang="en-US" dirty="0" err="1"/>
              <a:t>Gohnarch</a:t>
            </a:r>
            <a:r>
              <a:rPr lang="en-US" dirty="0"/>
              <a:t> at the German language Wikipedia [GFDL (http://www.gnu.org/copyleft/fdl.html) or CC-BY-SA-3.0 (http://creativecommons.org/licenses/by-sa/3.0/)], via Wikimedia Commons</a:t>
            </a:r>
          </a:p>
        </p:txBody>
      </p:sp>
      <p:sp>
        <p:nvSpPr>
          <p:cNvPr id="4" name="Slide Number Placeholder 3"/>
          <p:cNvSpPr>
            <a:spLocks noGrp="1"/>
          </p:cNvSpPr>
          <p:nvPr>
            <p:ph type="sldNum" sz="quarter" idx="10"/>
          </p:nvPr>
        </p:nvSpPr>
        <p:spPr/>
        <p:txBody>
          <a:bodyPr/>
          <a:lstStyle/>
          <a:p>
            <a:fld id="{A7285CE2-DFE5-4C51-8A39-8A1A221F9677}" type="slidenum">
              <a:rPr lang="en-US" smtClean="0"/>
              <a:t>12</a:t>
            </a:fld>
            <a:endParaRPr lang="en-US"/>
          </a:p>
        </p:txBody>
      </p:sp>
    </p:spTree>
    <p:extLst>
      <p:ext uri="{BB962C8B-B14F-4D97-AF65-F5344CB8AC3E}">
        <p14:creationId xmlns:p14="http://schemas.microsoft.com/office/powerpoint/2010/main" val="4039705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Safety Planning is </a:t>
            </a:r>
            <a:r>
              <a:rPr lang="en-US" b="1" u="sng" dirty="0"/>
              <a:t>not</a:t>
            </a:r>
            <a:r>
              <a:rPr lang="en-US" b="1" u="none" dirty="0"/>
              <a:t> Case Planning.</a:t>
            </a:r>
          </a:p>
          <a:p>
            <a:endParaRPr lang="en-US" b="1" u="none" dirty="0"/>
          </a:p>
          <a:p>
            <a:pPr marL="628650" lvl="1" indent="-171450">
              <a:buFont typeface="Arial" panose="020B0604020202020204" pitchFamily="34" charset="0"/>
              <a:buChar char="•"/>
            </a:pPr>
            <a:r>
              <a:rPr lang="en-US" b="1" u="none" baseline="0" dirty="0"/>
              <a:t>Out-of-Home</a:t>
            </a:r>
            <a:endParaRPr lang="en-US" b="0" u="none" baseline="0" dirty="0"/>
          </a:p>
          <a:p>
            <a:pPr marL="1085850" lvl="2" indent="-171450">
              <a:buFont typeface="Arial" panose="020B0604020202020204" pitchFamily="34" charset="0"/>
              <a:buChar char="•"/>
            </a:pPr>
            <a:endParaRPr lang="en-US" b="0" u="none" baseline="0" dirty="0"/>
          </a:p>
          <a:p>
            <a:pPr marL="1085850" lvl="2" indent="-171450">
              <a:buFont typeface="Arial" panose="020B0604020202020204" pitchFamily="34" charset="0"/>
              <a:buChar char="•"/>
            </a:pPr>
            <a:r>
              <a:rPr lang="en-US" b="1" u="none" baseline="0" dirty="0"/>
              <a:t>Assessing Reasonable Efforts</a:t>
            </a:r>
          </a:p>
          <a:p>
            <a:pPr marL="914400" lvl="2" indent="0">
              <a:buFont typeface="Arial" panose="020B0604020202020204" pitchFamily="34" charset="0"/>
              <a:buNone/>
            </a:pPr>
            <a:endParaRPr lang="en-US" b="1" u="none" baseline="0" dirty="0"/>
          </a:p>
          <a:p>
            <a:pPr marL="1543050" lvl="3" indent="-171450">
              <a:buFont typeface="Arial" panose="020B0604020202020204" pitchFamily="34" charset="0"/>
              <a:buChar char="•"/>
            </a:pPr>
            <a:r>
              <a:rPr lang="en-US" b="0" u="none" baseline="0" dirty="0"/>
              <a:t>Manage threatening behavior</a:t>
            </a:r>
          </a:p>
          <a:p>
            <a:pPr marL="1543050" lvl="3" indent="-171450">
              <a:buFont typeface="Arial" panose="020B0604020202020204" pitchFamily="34" charset="0"/>
              <a:buChar char="•"/>
            </a:pPr>
            <a:r>
              <a:rPr lang="en-US" b="0" u="none" baseline="0" dirty="0"/>
              <a:t>Manage Crisis</a:t>
            </a:r>
          </a:p>
          <a:p>
            <a:pPr marL="1543050" lvl="3" indent="-171450">
              <a:buFont typeface="Arial" panose="020B0604020202020204" pitchFamily="34" charset="0"/>
              <a:buChar char="•"/>
            </a:pPr>
            <a:r>
              <a:rPr lang="en-US" b="0" u="none" baseline="0" dirty="0"/>
              <a:t>Provide social support</a:t>
            </a:r>
          </a:p>
          <a:p>
            <a:pPr marL="1543050" lvl="3" indent="-171450">
              <a:buFont typeface="Arial" panose="020B0604020202020204" pitchFamily="34" charset="0"/>
              <a:buChar char="•"/>
            </a:pPr>
            <a:r>
              <a:rPr lang="en-US" b="0" u="none" baseline="0" dirty="0"/>
              <a:t>Brief separation of parent/child (i.e. weekends, evenings, </a:t>
            </a:r>
            <a:r>
              <a:rPr lang="en-US" b="0" u="none" baseline="0" dirty="0" err="1"/>
              <a:t>etc</a:t>
            </a:r>
            <a:r>
              <a:rPr lang="en-US" b="0" u="none" baseline="0" dirty="0"/>
              <a:t>)</a:t>
            </a:r>
          </a:p>
          <a:p>
            <a:pPr marL="1543050" lvl="3" indent="-171450">
              <a:buFont typeface="Arial" panose="020B0604020202020204" pitchFamily="34" charset="0"/>
              <a:buChar char="•"/>
            </a:pPr>
            <a:r>
              <a:rPr lang="en-US" b="0" u="none" baseline="0" dirty="0"/>
              <a:t>Provide Resources</a:t>
            </a:r>
            <a:endParaRPr lang="en-US" b="1" u="none" baseline="0" dirty="0"/>
          </a:p>
          <a:p>
            <a:pPr marL="1543050" lvl="3" indent="-171450">
              <a:buFont typeface="Arial" panose="020B0604020202020204" pitchFamily="34" charset="0"/>
              <a:buChar char="•"/>
            </a:pPr>
            <a:endParaRPr lang="en-US" b="0" u="none" baseline="0" dirty="0"/>
          </a:p>
          <a:p>
            <a:pPr marL="1085850" lvl="2" indent="-171450">
              <a:buFont typeface="Arial" panose="020B0604020202020204" pitchFamily="34" charset="0"/>
              <a:buChar char="•"/>
            </a:pPr>
            <a:r>
              <a:rPr lang="en-US" b="1" u="none" baseline="0" dirty="0"/>
              <a:t>Out-of-Home Safety Plan</a:t>
            </a:r>
            <a:r>
              <a:rPr lang="en-US" b="0" u="none" baseline="0" dirty="0"/>
              <a:t> </a:t>
            </a:r>
            <a:endParaRPr lang="en-US" b="1" u="none" baseline="0" dirty="0"/>
          </a:p>
          <a:p>
            <a:pPr marL="1085850" lvl="2" indent="-171450">
              <a:buFont typeface="Arial" panose="020B0604020202020204" pitchFamily="34" charset="0"/>
              <a:buChar char="•"/>
            </a:pPr>
            <a:endParaRPr lang="en-US" b="1" u="none" baseline="0" dirty="0"/>
          </a:p>
          <a:p>
            <a:pPr marL="1543050" lvl="3" indent="-171450">
              <a:buFont typeface="Arial" panose="020B0604020202020204" pitchFamily="34" charset="0"/>
              <a:buChar char="•"/>
            </a:pPr>
            <a:r>
              <a:rPr lang="en-US" b="0" u="none" baseline="0" dirty="0"/>
              <a:t>Based on Safety Framework </a:t>
            </a:r>
          </a:p>
          <a:p>
            <a:pPr marL="1543050" lvl="3" indent="-171450">
              <a:buFont typeface="Arial" panose="020B0604020202020204" pitchFamily="34" charset="0"/>
              <a:buChar char="•"/>
            </a:pPr>
            <a:endParaRPr lang="en-US" b="0" u="none" baseline="0" dirty="0"/>
          </a:p>
          <a:p>
            <a:pPr marL="2000250" lvl="4" indent="-171450">
              <a:buFont typeface="Arial" panose="020B0604020202020204" pitchFamily="34" charset="0"/>
              <a:buChar char="•"/>
            </a:pPr>
            <a:r>
              <a:rPr lang="en-US" b="0" u="none" baseline="0" dirty="0"/>
              <a:t>Clarity of Language – In Order</a:t>
            </a:r>
          </a:p>
          <a:p>
            <a:pPr marL="2000250" lvl="4" indent="-171450">
              <a:buFont typeface="Arial" panose="020B0604020202020204" pitchFamily="34" charset="0"/>
              <a:buChar char="•"/>
            </a:pPr>
            <a:r>
              <a:rPr lang="en-US" b="0" u="none" baseline="0" dirty="0"/>
              <a:t>Confusion reduces likelihood of reunification</a:t>
            </a:r>
          </a:p>
          <a:p>
            <a:pPr marL="2000250" lvl="4" indent="-171450">
              <a:buFont typeface="Arial" panose="020B0604020202020204" pitchFamily="34" charset="0"/>
              <a:buChar char="•"/>
            </a:pPr>
            <a:endParaRPr lang="en-US" b="0" u="none" baseline="0" dirty="0"/>
          </a:p>
          <a:p>
            <a:pPr marL="1543050" lvl="3" indent="-171450">
              <a:buFont typeface="Arial" panose="020B0604020202020204" pitchFamily="34" charset="0"/>
              <a:buChar char="•"/>
            </a:pPr>
            <a:r>
              <a:rPr lang="en-US" b="0" u="none" baseline="0" dirty="0"/>
              <a:t>Behavior- and Circumstance-Based Language</a:t>
            </a:r>
          </a:p>
          <a:p>
            <a:pPr marL="1543050" lvl="3" indent="-171450">
              <a:buFont typeface="Arial" panose="020B0604020202020204" pitchFamily="34" charset="0"/>
              <a:buChar char="•"/>
            </a:pPr>
            <a:endParaRPr lang="en-US" b="0" u="none" baseline="0" dirty="0"/>
          </a:p>
          <a:p>
            <a:pPr marL="2000250" lvl="4" indent="-171450">
              <a:buFont typeface="Arial" panose="020B0604020202020204" pitchFamily="34" charset="0"/>
              <a:buChar char="•"/>
            </a:pPr>
            <a:r>
              <a:rPr lang="en-US" b="0" u="none" baseline="0" dirty="0"/>
              <a:t>Not based on compliance with services</a:t>
            </a:r>
          </a:p>
          <a:p>
            <a:pPr marL="1543050" lvl="3" indent="-171450">
              <a:buFont typeface="Arial" panose="020B0604020202020204" pitchFamily="34" charset="0"/>
              <a:buChar char="•"/>
            </a:pPr>
            <a:endParaRPr lang="en-US" b="0" u="none" baseline="0" dirty="0"/>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none" baseline="0" dirty="0"/>
              <a:t>Conditions for return of the child to the home.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u="none" baseline="0" dirty="0"/>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baseline="0" dirty="0"/>
              <a:t>Acceptable people, behavior, circumstances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u="none" baseline="0" dirty="0"/>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baseline="0" dirty="0"/>
              <a:t>In place and active</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u="none" baseline="0" dirty="0"/>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baseline="0" dirty="0"/>
              <a:t>Always include the parent’s agreement to court-ordered in-home safety plan</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u="none" baseline="0" dirty="0"/>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none" baseline="0" dirty="0"/>
              <a:t>Kind and Amount of Parent-Child contact.  (On next slide)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u="none" baseline="0" dirty="0"/>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none" baseline="0" dirty="0"/>
              <a:t>A note about Reasonable Efforts – Two Kinds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u="none" baseline="0" dirty="0"/>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none" baseline="0" dirty="0"/>
              <a:t>Reasonable Efforts to prevent removal or immediately return</a:t>
            </a:r>
          </a:p>
          <a:p>
            <a:pPr marL="182880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u="none" baseline="0" dirty="0"/>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baseline="0" dirty="0"/>
              <a:t>Must be made within 60 days – ASFA</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baseline="0" dirty="0"/>
              <a:t>Condition of removal from beginning – WA State law</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u="none" baseline="0" dirty="0"/>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none" baseline="0" dirty="0"/>
              <a:t>Reasonable Efforts to Finalize a Permanent Plan</a:t>
            </a:r>
          </a:p>
          <a:p>
            <a:pPr marL="1828800" marR="0" lvl="4"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u="none" baseline="0" dirty="0"/>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baseline="0" dirty="0"/>
              <a:t>Must be made by 12 months – ASFA</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baseline="0" dirty="0"/>
              <a:t>May be made at any time</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baseline="0" dirty="0"/>
              <a:t>Must be made at ALL review hearings - WA State law</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baseline="0" dirty="0"/>
              <a:t>Note:  After identification of Out-of-Home Safety Plan, failure of the department to make efforts to implement the plan can be used to assess whether Reasonable Efforts to achieve permanent plan were made.  State cannot draw down Title IV-E funds while “no reasonable efforts” finding is in effect in a case.</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u="none" baseline="0" dirty="0"/>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u="none" baseline="0" dirty="0"/>
          </a:p>
          <a:p>
            <a:pPr marL="1371600" lvl="3" indent="0">
              <a:buFont typeface="Arial" panose="020B0604020202020204" pitchFamily="34" charset="0"/>
              <a:buNone/>
            </a:pPr>
            <a:endParaRPr lang="en-US" b="0" u="none" baseline="0" dirty="0"/>
          </a:p>
          <a:p>
            <a:pPr marL="1543050" lvl="3" indent="-171450">
              <a:buFont typeface="Arial" panose="020B0604020202020204" pitchFamily="34" charset="0"/>
              <a:buChar char="•"/>
            </a:pPr>
            <a:endParaRPr lang="en-US" b="0" u="none" baseline="0" dirty="0"/>
          </a:p>
          <a:p>
            <a:pPr marL="1371600" lvl="3" indent="0">
              <a:buFont typeface="Arial" panose="020B0604020202020204" pitchFamily="34" charset="0"/>
              <a:buNone/>
            </a:pPr>
            <a:endParaRPr lang="en-US" b="1" u="none" baseline="0" dirty="0"/>
          </a:p>
          <a:p>
            <a:pPr marL="1543050" lvl="3" indent="-171450">
              <a:buFont typeface="Arial" panose="020B0604020202020204" pitchFamily="34" charset="0"/>
              <a:buChar char="•"/>
            </a:pPr>
            <a:endParaRPr lang="en-US" b="0" u="none" baseline="0" dirty="0"/>
          </a:p>
          <a:p>
            <a:pPr marL="1543050" lvl="3" indent="-171450">
              <a:buFont typeface="Arial" panose="020B0604020202020204" pitchFamily="34" charset="0"/>
              <a:buChar char="•"/>
            </a:pPr>
            <a:endParaRPr lang="en-US" b="0" u="none" baseline="0" dirty="0"/>
          </a:p>
          <a:p>
            <a:pPr marL="1543050" lvl="3" indent="-171450">
              <a:buFont typeface="Arial" panose="020B0604020202020204" pitchFamily="34" charset="0"/>
              <a:buChar char="•"/>
            </a:pPr>
            <a:endParaRPr lang="en-US" b="0" u="none" baseline="0" dirty="0"/>
          </a:p>
          <a:p>
            <a:pPr marL="1543050" lvl="3" indent="-171450">
              <a:buFont typeface="Arial" panose="020B0604020202020204" pitchFamily="34" charset="0"/>
              <a:buChar char="•"/>
            </a:pPr>
            <a:endParaRPr lang="en-US" b="0" u="none" baseline="0" dirty="0"/>
          </a:p>
          <a:p>
            <a:pPr marL="1085850" lvl="2" indent="-171450">
              <a:buFont typeface="Arial" panose="020B0604020202020204" pitchFamily="34" charset="0"/>
              <a:buChar char="•"/>
            </a:pPr>
            <a:endParaRPr lang="en-US" b="0" u="none" baseline="0" dirty="0"/>
          </a:p>
          <a:p>
            <a:pPr marL="1085850" lvl="2" indent="-171450">
              <a:buFont typeface="Arial" panose="020B0604020202020204" pitchFamily="34" charset="0"/>
              <a:buChar char="•"/>
            </a:pPr>
            <a:endParaRPr lang="en-US" b="0" u="none" baseline="0" dirty="0"/>
          </a:p>
          <a:p>
            <a:pPr marL="628650" lvl="1" indent="-171450">
              <a:buFont typeface="Arial" panose="020B0604020202020204" pitchFamily="34" charset="0"/>
              <a:buChar char="•"/>
            </a:pPr>
            <a:endParaRPr lang="en-US" b="0" u="none" baseline="0" dirty="0"/>
          </a:p>
          <a:p>
            <a:endParaRPr lang="en-US" dirty="0"/>
          </a:p>
          <a:p>
            <a:endParaRPr lang="en-US" dirty="0"/>
          </a:p>
          <a:p>
            <a:endParaRPr lang="en-US" dirty="0"/>
          </a:p>
          <a:p>
            <a:endParaRPr lang="en-US" dirty="0"/>
          </a:p>
          <a:p>
            <a:r>
              <a:rPr lang="en-US" dirty="0" err="1"/>
              <a:t>Gohnarch</a:t>
            </a:r>
            <a:r>
              <a:rPr lang="en-US" dirty="0"/>
              <a:t> at the German language Wikipedia [GFDL (http://www.gnu.org/copyleft/fdl.html) or CC-BY-SA-3.0 (http://creativecommons.org/licenses/by-sa/3.0/)], via Wikimedia Commons</a:t>
            </a:r>
          </a:p>
        </p:txBody>
      </p:sp>
      <p:sp>
        <p:nvSpPr>
          <p:cNvPr id="4" name="Slide Number Placeholder 3"/>
          <p:cNvSpPr>
            <a:spLocks noGrp="1"/>
          </p:cNvSpPr>
          <p:nvPr>
            <p:ph type="sldNum" sz="quarter" idx="10"/>
          </p:nvPr>
        </p:nvSpPr>
        <p:spPr/>
        <p:txBody>
          <a:bodyPr/>
          <a:lstStyle/>
          <a:p>
            <a:fld id="{A7285CE2-DFE5-4C51-8A39-8A1A221F9677}" type="slidenum">
              <a:rPr lang="en-US" smtClean="0"/>
              <a:t>13</a:t>
            </a:fld>
            <a:endParaRPr lang="en-US"/>
          </a:p>
        </p:txBody>
      </p:sp>
    </p:spTree>
    <p:extLst>
      <p:ext uri="{BB962C8B-B14F-4D97-AF65-F5344CB8AC3E}">
        <p14:creationId xmlns:p14="http://schemas.microsoft.com/office/powerpoint/2010/main" val="4039705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Increase the Case Plan’s Likelihood of Success.</a:t>
            </a:r>
          </a:p>
          <a:p>
            <a:endParaRPr lang="en-US" b="1" dirty="0"/>
          </a:p>
          <a:p>
            <a:pPr marL="171450" indent="-171450">
              <a:buFont typeface="Arial" panose="020B0604020202020204" pitchFamily="34" charset="0"/>
              <a:buChar char="•"/>
            </a:pPr>
            <a:r>
              <a:rPr lang="en-US" b="0" dirty="0"/>
              <a:t>Behavior and</a:t>
            </a:r>
            <a:r>
              <a:rPr lang="en-US" b="0" baseline="0" dirty="0"/>
              <a:t> Attitude changes required – not just compliance.</a:t>
            </a:r>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r>
              <a:rPr lang="en-US" b="0" baseline="0" dirty="0"/>
              <a:t>Does the Plan follow from the threats?</a:t>
            </a:r>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r>
              <a:rPr lang="en-US" b="0" baseline="0" dirty="0"/>
              <a:t>Different from Safety Plan?</a:t>
            </a:r>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r>
              <a:rPr lang="en-US" b="0" baseline="0" dirty="0"/>
              <a:t>Address underlying issues (Poverty or Trauma)?</a:t>
            </a:r>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r>
              <a:rPr lang="en-US" b="0" baseline="0" dirty="0"/>
              <a:t>Parents Reaction?  (Words about </a:t>
            </a:r>
            <a:r>
              <a:rPr lang="en-US" b="1" baseline="0" dirty="0"/>
              <a:t>Hope</a:t>
            </a:r>
            <a:r>
              <a:rPr lang="en-US" b="0" baseline="0" dirty="0"/>
              <a:t>)</a:t>
            </a:r>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r>
              <a:rPr lang="en-US" b="0" baseline="0" dirty="0"/>
              <a:t>Reduce Threats </a:t>
            </a:r>
            <a:r>
              <a:rPr lang="en-US" b="1" baseline="0" dirty="0"/>
              <a:t>and </a:t>
            </a:r>
            <a:r>
              <a:rPr lang="en-US" b="0" baseline="0" dirty="0"/>
              <a:t>Increase Protective Factors  (Teach a man to fish…)</a:t>
            </a:r>
          </a:p>
          <a:p>
            <a:pPr marL="0" indent="0">
              <a:buFont typeface="Arial" panose="020B0604020202020204" pitchFamily="34" charset="0"/>
              <a:buNone/>
            </a:pPr>
            <a:endParaRPr lang="en-US" b="0" baseline="0" dirty="0"/>
          </a:p>
          <a:p>
            <a:pPr marL="0" indent="0">
              <a:buFont typeface="Arial" panose="020B0604020202020204" pitchFamily="34" charset="0"/>
              <a:buNone/>
            </a:pPr>
            <a:endParaRPr lang="en-US" b="0" baseline="0" dirty="0"/>
          </a:p>
          <a:p>
            <a:r>
              <a:rPr lang="en-US" sz="1200" b="1" i="0" kern="1200" dirty="0">
                <a:solidFill>
                  <a:schemeClr val="tx1"/>
                </a:solidFill>
                <a:effectLst/>
                <a:latin typeface="+mn-lt"/>
                <a:ea typeface="+mn-ea"/>
                <a:cs typeface="+mn-cs"/>
              </a:rPr>
              <a:t>RCW 13.34.136</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Permanency plan of care.</a:t>
            </a:r>
          </a:p>
          <a:p>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 Whenever a child is ordered removed from the home, a permanency plan shall be developed no later than sixty days from the time the supervising agency assumes responsibility for providing services, including placing the child, or at the time of a hearing under RCW </a:t>
            </a:r>
            <a:r>
              <a:rPr lang="en-US" sz="1200" b="1" i="0" u="none" strike="noStrike" kern="1200" dirty="0">
                <a:solidFill>
                  <a:schemeClr val="tx1"/>
                </a:solidFill>
                <a:effectLst/>
                <a:latin typeface="+mn-lt"/>
                <a:ea typeface="+mn-ea"/>
                <a:cs typeface="+mn-cs"/>
                <a:hlinkClick r:id="rId3"/>
              </a:rPr>
              <a:t>13.34.130</a:t>
            </a:r>
            <a:r>
              <a:rPr lang="en-US" sz="1200" b="0" i="0" kern="1200" dirty="0">
                <a:solidFill>
                  <a:schemeClr val="tx1"/>
                </a:solidFill>
                <a:effectLst/>
                <a:latin typeface="+mn-lt"/>
                <a:ea typeface="+mn-ea"/>
                <a:cs typeface="+mn-cs"/>
              </a:rPr>
              <a:t>, whichever occurs first. The permanency planning process continues until a permanency planning goal is achieved or dependency is dismissed. The planning process shall include reasonable efforts to return the child to the parent's home.</a:t>
            </a:r>
          </a:p>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1140. Family Assessment/Assessment of Progress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Purpose Statement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Conducting an assessment of the family is a process of gathering information to gain a greater understanding of how a family's strengths, needs and resources affect child safety, well-being, and permanency. Assessments are completed in partnership with the family to understand what everyday life challenges and individual caregiver patterns of behaviors contribute to child safety threats that are to be addressed in case planning.</a:t>
            </a: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fld id="{A7285CE2-DFE5-4C51-8A39-8A1A221F9677}" type="slidenum">
              <a:rPr lang="en-US" smtClean="0"/>
              <a:t>14</a:t>
            </a:fld>
            <a:endParaRPr lang="en-US"/>
          </a:p>
        </p:txBody>
      </p:sp>
    </p:spTree>
    <p:extLst>
      <p:ext uri="{BB962C8B-B14F-4D97-AF65-F5344CB8AC3E}">
        <p14:creationId xmlns:p14="http://schemas.microsoft.com/office/powerpoint/2010/main" val="1789237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Reunification</a:t>
            </a:r>
          </a:p>
          <a:p>
            <a:endParaRPr lang="en-US" b="1" dirty="0"/>
          </a:p>
          <a:p>
            <a:pPr marL="285750" indent="-285750">
              <a:buFont typeface="Arial" panose="020B0604020202020204" pitchFamily="34" charset="0"/>
              <a:buChar char="•"/>
            </a:pPr>
            <a:r>
              <a:rPr lang="en-US" dirty="0"/>
              <a:t>Changes to Safety discussion sufficient to create In-Home Plan?</a:t>
            </a:r>
          </a:p>
          <a:p>
            <a:pPr marL="742950" lvl="1" indent="-285750">
              <a:buFont typeface="Arial" panose="020B0604020202020204" pitchFamily="34" charset="0"/>
              <a:buChar char="•"/>
            </a:pPr>
            <a:r>
              <a:rPr lang="en-US" dirty="0"/>
              <a:t>Sustainable</a:t>
            </a:r>
            <a:r>
              <a:rPr lang="en-US" baseline="0" dirty="0"/>
              <a:t> until parents can protect without help or oversight of the Court?</a:t>
            </a:r>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Evaluate Visits.</a:t>
            </a:r>
          </a:p>
          <a:p>
            <a:pPr marL="742950" lvl="1" indent="-285750">
              <a:buFont typeface="Arial" panose="020B0604020202020204" pitchFamily="34" charset="0"/>
              <a:buChar char="•"/>
            </a:pPr>
            <a:r>
              <a:rPr lang="en-US" dirty="0"/>
              <a:t>Should</a:t>
            </a:r>
            <a:r>
              <a:rPr lang="en-US" baseline="0" dirty="0"/>
              <a:t> be Unsupervised by now.</a:t>
            </a:r>
          </a:p>
          <a:p>
            <a:pPr marL="742950" lvl="1" indent="-285750">
              <a:buFont typeface="Arial" panose="020B0604020202020204" pitchFamily="34" charset="0"/>
              <a:buChar char="•"/>
            </a:pPr>
            <a:r>
              <a:rPr lang="en-US" baseline="0" dirty="0"/>
              <a:t>Were they structured to provide information?</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Parent Attitudes re: Threats and Protective Factors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Info from Treatment Providers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Preparation for Care Provider to Support Reunification?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Recommendation of Social Worker</a:t>
            </a:r>
          </a:p>
          <a:p>
            <a:pPr marL="742950" lvl="1" indent="-285750">
              <a:buFont typeface="Arial" panose="020B0604020202020204" pitchFamily="34" charset="0"/>
              <a:buChar char="•"/>
            </a:pPr>
            <a:r>
              <a:rPr lang="en-US" dirty="0"/>
              <a:t>Independent and Supported.</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Reunification is a Plan, not an event.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t>
            </a:r>
            <a:r>
              <a:rPr lang="en-US" dirty="0" err="1"/>
              <a:t>BenToddJealousFamily</a:t>
            </a:r>
            <a:r>
              <a:rPr lang="en-US" dirty="0"/>
              <a:t>" by </a:t>
            </a:r>
            <a:r>
              <a:rPr lang="en-US" dirty="0" err="1"/>
              <a:t>MyName</a:t>
            </a:r>
            <a:r>
              <a:rPr lang="en-US" dirty="0"/>
              <a:t> (Imperfect </a:t>
            </a:r>
            <a:r>
              <a:rPr lang="en-US" dirty="0" err="1"/>
              <a:t>chaosimperfect_chaos</a:t>
            </a:r>
            <a:r>
              <a:rPr lang="en-US" dirty="0"/>
              <a:t>) - Own work. Licensed under CC BY-SA 3.0 via Wikimedia Commons - https://commons.wikimedia.org/wiki/File:BenToddJealousFamily.jpg#/media/File:BenToddJealousFamily.jpg</a:t>
            </a:r>
          </a:p>
        </p:txBody>
      </p:sp>
      <p:sp>
        <p:nvSpPr>
          <p:cNvPr id="4" name="Slide Number Placeholder 3"/>
          <p:cNvSpPr>
            <a:spLocks noGrp="1"/>
          </p:cNvSpPr>
          <p:nvPr>
            <p:ph type="sldNum" sz="quarter" idx="10"/>
          </p:nvPr>
        </p:nvSpPr>
        <p:spPr/>
        <p:txBody>
          <a:bodyPr/>
          <a:lstStyle/>
          <a:p>
            <a:fld id="{A7285CE2-DFE5-4C51-8A39-8A1A221F9677}" type="slidenum">
              <a:rPr lang="en-US" smtClean="0"/>
              <a:pPr/>
              <a:t>17</a:t>
            </a:fld>
            <a:endParaRPr lang="en-US"/>
          </a:p>
        </p:txBody>
      </p:sp>
    </p:spTree>
    <p:extLst>
      <p:ext uri="{BB962C8B-B14F-4D97-AF65-F5344CB8AC3E}">
        <p14:creationId xmlns:p14="http://schemas.microsoft.com/office/powerpoint/2010/main" val="625519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Reunification</a:t>
            </a:r>
          </a:p>
          <a:p>
            <a:endParaRPr lang="en-US" b="1" dirty="0"/>
          </a:p>
          <a:p>
            <a:pPr marL="285750" indent="-285750">
              <a:buFont typeface="Arial" panose="020B0604020202020204" pitchFamily="34" charset="0"/>
              <a:buChar char="•"/>
            </a:pPr>
            <a:r>
              <a:rPr lang="en-US" dirty="0"/>
              <a:t>Changes to Safety discussion sufficient to create In-Home Plan?</a:t>
            </a:r>
          </a:p>
          <a:p>
            <a:pPr marL="742950" lvl="1" indent="-285750">
              <a:buFont typeface="Arial" panose="020B0604020202020204" pitchFamily="34" charset="0"/>
              <a:buChar char="•"/>
            </a:pPr>
            <a:r>
              <a:rPr lang="en-US" dirty="0"/>
              <a:t>Sustainable</a:t>
            </a:r>
            <a:r>
              <a:rPr lang="en-US" baseline="0" dirty="0"/>
              <a:t> until parents can protect without help or oversight of the Court?</a:t>
            </a:r>
            <a:endParaRPr lang="en-US"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Evaluate Visits.</a:t>
            </a:r>
          </a:p>
          <a:p>
            <a:pPr marL="742950" lvl="1" indent="-285750">
              <a:buFont typeface="Arial" panose="020B0604020202020204" pitchFamily="34" charset="0"/>
              <a:buChar char="•"/>
            </a:pPr>
            <a:r>
              <a:rPr lang="en-US" dirty="0"/>
              <a:t>Should</a:t>
            </a:r>
            <a:r>
              <a:rPr lang="en-US" baseline="0" dirty="0"/>
              <a:t> be Unsupervised by now.</a:t>
            </a:r>
          </a:p>
          <a:p>
            <a:pPr marL="742950" lvl="1" indent="-285750">
              <a:buFont typeface="Arial" panose="020B0604020202020204" pitchFamily="34" charset="0"/>
              <a:buChar char="•"/>
            </a:pPr>
            <a:r>
              <a:rPr lang="en-US" baseline="0" dirty="0"/>
              <a:t>Were they structured to provide information?</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Parent Attitudes re: Threats and Protective Factors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Info from Treatment Providers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Preparation for Care Provider to Support Reunification?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Recommendation of Social Worker</a:t>
            </a:r>
          </a:p>
          <a:p>
            <a:pPr marL="742950" lvl="1" indent="-285750">
              <a:buFont typeface="Arial" panose="020B0604020202020204" pitchFamily="34" charset="0"/>
              <a:buChar char="•"/>
            </a:pPr>
            <a:r>
              <a:rPr lang="en-US" dirty="0"/>
              <a:t>Independent and Supported.</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Reunification is a Plan, not an event.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t>
            </a:r>
            <a:r>
              <a:rPr lang="en-US" dirty="0" err="1"/>
              <a:t>BenToddJealousFamily</a:t>
            </a:r>
            <a:r>
              <a:rPr lang="en-US" dirty="0"/>
              <a:t>" by </a:t>
            </a:r>
            <a:r>
              <a:rPr lang="en-US" dirty="0" err="1"/>
              <a:t>MyName</a:t>
            </a:r>
            <a:r>
              <a:rPr lang="en-US" dirty="0"/>
              <a:t> (Imperfect </a:t>
            </a:r>
            <a:r>
              <a:rPr lang="en-US" dirty="0" err="1"/>
              <a:t>chaosimperfect_chaos</a:t>
            </a:r>
            <a:r>
              <a:rPr lang="en-US" dirty="0"/>
              <a:t>) - Own work. Licensed under CC BY-SA 3.0 via Wikimedia Commons - https://commons.wikimedia.org/wiki/File:BenToddJealousFamily.jpg#/media/File:BenToddJealousFamily.jpg</a:t>
            </a:r>
          </a:p>
        </p:txBody>
      </p:sp>
      <p:sp>
        <p:nvSpPr>
          <p:cNvPr id="4" name="Slide Number Placeholder 3"/>
          <p:cNvSpPr>
            <a:spLocks noGrp="1"/>
          </p:cNvSpPr>
          <p:nvPr>
            <p:ph type="sldNum" sz="quarter" idx="10"/>
          </p:nvPr>
        </p:nvSpPr>
        <p:spPr/>
        <p:txBody>
          <a:bodyPr/>
          <a:lstStyle/>
          <a:p>
            <a:fld id="{A7285CE2-DFE5-4C51-8A39-8A1A221F9677}" type="slidenum">
              <a:rPr lang="en-US" smtClean="0"/>
              <a:pPr/>
              <a:t>18</a:t>
            </a:fld>
            <a:endParaRPr lang="en-US"/>
          </a:p>
        </p:txBody>
      </p:sp>
    </p:spTree>
    <p:extLst>
      <p:ext uri="{BB962C8B-B14F-4D97-AF65-F5344CB8AC3E}">
        <p14:creationId xmlns:p14="http://schemas.microsoft.com/office/powerpoint/2010/main" val="68491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Using Safety Criteria to Terminate Jurisdiction:</a:t>
            </a:r>
          </a:p>
          <a:p>
            <a:endParaRPr lang="en-US" b="1" dirty="0"/>
          </a:p>
          <a:p>
            <a:pPr marL="171450" indent="-171450">
              <a:buFont typeface="Arial" panose="020B0604020202020204" pitchFamily="34" charset="0"/>
              <a:buChar char="•"/>
            </a:pPr>
            <a:r>
              <a:rPr lang="en-US" b="1" dirty="0"/>
              <a:t>If you return and dismiss at the same time, either return was too late, or dismissal too early.</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Keys:</a:t>
            </a:r>
          </a:p>
          <a:p>
            <a:pPr marL="171450" indent="-171450">
              <a:buFont typeface="Arial" panose="020B0604020202020204" pitchFamily="34" charset="0"/>
              <a:buChar char="•"/>
            </a:pPr>
            <a:endParaRPr lang="en-US" b="1" dirty="0"/>
          </a:p>
          <a:p>
            <a:pPr marL="628650" lvl="1" indent="-171450">
              <a:buFont typeface="Arial" panose="020B0604020202020204" pitchFamily="34" charset="0"/>
              <a:buChar char="•"/>
            </a:pPr>
            <a:r>
              <a:rPr lang="en-US" b="1" dirty="0"/>
              <a:t>Threats are eliminated</a:t>
            </a:r>
          </a:p>
          <a:p>
            <a:pPr marL="628650" lvl="1" indent="-171450">
              <a:buFont typeface="Arial" panose="020B0604020202020204" pitchFamily="34" charset="0"/>
              <a:buChar char="•"/>
            </a:pPr>
            <a:endParaRPr lang="en-US" b="1" dirty="0"/>
          </a:p>
          <a:p>
            <a:pPr marL="628650" lvl="1" indent="-171450">
              <a:buFont typeface="Arial" panose="020B0604020202020204" pitchFamily="34" charset="0"/>
              <a:buChar char="•"/>
            </a:pPr>
            <a:r>
              <a:rPr lang="en-US" b="1" dirty="0"/>
              <a:t>Protective Capacity is enhanced to control threats sustainably</a:t>
            </a:r>
          </a:p>
          <a:p>
            <a:pPr marL="628650" lvl="1" indent="-171450">
              <a:buFont typeface="Arial" panose="020B0604020202020204" pitchFamily="34" charset="0"/>
              <a:buChar char="•"/>
            </a:pPr>
            <a:endParaRPr lang="en-US" b="1" dirty="0"/>
          </a:p>
          <a:p>
            <a:pPr marL="628650" lvl="1" indent="-171450">
              <a:buFont typeface="Arial" panose="020B0604020202020204" pitchFamily="34" charset="0"/>
              <a:buChar char="•"/>
            </a:pPr>
            <a:r>
              <a:rPr lang="en-US" b="1" dirty="0"/>
              <a:t>Combination of both.</a:t>
            </a:r>
          </a:p>
          <a:p>
            <a:pPr marL="0" lvl="0" indent="0">
              <a:buFont typeface="Arial" panose="020B0604020202020204" pitchFamily="34" charset="0"/>
              <a:buNone/>
            </a:pPr>
            <a:endParaRPr lang="en-US" b="1" dirty="0"/>
          </a:p>
          <a:p>
            <a:r>
              <a:rPr lang="en-US" sz="1200" b="0" i="0" u="none" strike="noStrike" kern="1200" baseline="0" dirty="0">
                <a:solidFill>
                  <a:schemeClr val="tx1"/>
                </a:solidFill>
                <a:latin typeface="+mn-lt"/>
                <a:ea typeface="+mn-ea"/>
                <a:cs typeface="+mn-cs"/>
              </a:rPr>
              <a:t>• Parent change, such as enhanced protective capacity, ongoing for a reasonable period of time;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The parent can describe the change and explain how the change has produced benefits;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The parent is taking active steps to sustain the change; and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The child and parent are getting help from support services, members of their extended family, or others.</a:t>
            </a:r>
          </a:p>
          <a:p>
            <a:endParaRPr lang="en-US" sz="1200" b="0" i="0" u="none" strike="noStrike" kern="1200" baseline="0" dirty="0">
              <a:solidFill>
                <a:schemeClr val="tx1"/>
              </a:solidFill>
              <a:latin typeface="+mn-lt"/>
              <a:ea typeface="+mn-ea"/>
              <a:cs typeface="+mn-cs"/>
            </a:endParaRPr>
          </a:p>
          <a:p>
            <a:r>
              <a:rPr lang="en-US" b="1" dirty="0"/>
              <a:t>In order to comply with the use and licensing terms of this image, the following text must </a:t>
            </a:r>
            <a:r>
              <a:rPr lang="en-US" b="1" dirty="0" err="1"/>
              <a:t>must</a:t>
            </a:r>
            <a:r>
              <a:rPr lang="en-US" b="1" dirty="0"/>
              <a:t> be included with the image when published in any medium, failure to do so constitutes a violation of the licensing terms and copyright infringement: © Tomas </a:t>
            </a:r>
            <a:r>
              <a:rPr lang="en-US" b="1" dirty="0" err="1"/>
              <a:t>Castelazo</a:t>
            </a:r>
            <a:r>
              <a:rPr lang="en-US" b="1" dirty="0"/>
              <a:t>, www.tomascastelazo.com / Wikimedia Commons, via Wikimedia Commons</a:t>
            </a:r>
          </a:p>
        </p:txBody>
      </p:sp>
      <p:sp>
        <p:nvSpPr>
          <p:cNvPr id="4" name="Slide Number Placeholder 3"/>
          <p:cNvSpPr>
            <a:spLocks noGrp="1"/>
          </p:cNvSpPr>
          <p:nvPr>
            <p:ph type="sldNum" sz="quarter" idx="10"/>
          </p:nvPr>
        </p:nvSpPr>
        <p:spPr/>
        <p:txBody>
          <a:bodyPr/>
          <a:lstStyle/>
          <a:p>
            <a:fld id="{A7285CE2-DFE5-4C51-8A39-8A1A221F9677}" type="slidenum">
              <a:rPr lang="en-US" smtClean="0"/>
              <a:t>19</a:t>
            </a:fld>
            <a:endParaRPr lang="en-US"/>
          </a:p>
        </p:txBody>
      </p:sp>
    </p:spTree>
    <p:extLst>
      <p:ext uri="{BB962C8B-B14F-4D97-AF65-F5344CB8AC3E}">
        <p14:creationId xmlns:p14="http://schemas.microsoft.com/office/powerpoint/2010/main" val="1689511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Encourage</a:t>
            </a:r>
            <a:r>
              <a:rPr lang="en-US" baseline="0" dirty="0"/>
              <a:t> local dependency courts and the various agencies and organizations that work in them to develop the capacity to solve complex problems.  </a:t>
            </a:r>
          </a:p>
          <a:p>
            <a:endParaRPr lang="en-US" baseline="0" dirty="0"/>
          </a:p>
          <a:p>
            <a:r>
              <a:rPr lang="en-US" baseline="0" dirty="0"/>
              <a:t>Continuous improvement – helping court systems adapt to changing circumstances </a:t>
            </a:r>
            <a:endParaRPr lang="en-US" dirty="0"/>
          </a:p>
          <a:p>
            <a:endParaRPr lang="en-US" dirty="0"/>
          </a:p>
        </p:txBody>
      </p:sp>
      <p:sp>
        <p:nvSpPr>
          <p:cNvPr id="4" name="Slide Number Placeholder 3"/>
          <p:cNvSpPr>
            <a:spLocks noGrp="1"/>
          </p:cNvSpPr>
          <p:nvPr>
            <p:ph type="sldNum" sz="quarter" idx="10"/>
          </p:nvPr>
        </p:nvSpPr>
        <p:spPr/>
        <p:txBody>
          <a:bodyPr/>
          <a:lstStyle/>
          <a:p>
            <a:fld id="{1F591626-1D54-164C-AB1B-3C7FCB8FF58A}" type="slidenum">
              <a:rPr lang="en-US" smtClean="0">
                <a:solidFill>
                  <a:prstClr val="black"/>
                </a:solidFill>
              </a:rPr>
              <a:pPr/>
              <a:t>20</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Introduction:</a:t>
            </a:r>
            <a:endParaRPr lang="en-US" b="0" i="0" u="none" dirty="0"/>
          </a:p>
          <a:p>
            <a:endParaRPr lang="en-US" b="0" i="0" u="none" dirty="0"/>
          </a:p>
          <a:p>
            <a:pPr marL="0" indent="0">
              <a:buFont typeface="Arial" panose="020B0604020202020204" pitchFamily="34" charset="0"/>
              <a:buNone/>
            </a:pPr>
            <a:r>
              <a:rPr lang="en-US" b="0" u="none" dirty="0"/>
              <a:t>1.  </a:t>
            </a:r>
            <a:r>
              <a:rPr lang="en-US" b="1" u="none" dirty="0"/>
              <a:t>Our Intention:  </a:t>
            </a:r>
            <a:r>
              <a:rPr lang="en-US" b="0" u="none" dirty="0"/>
              <a:t>Help legal professionals participate in safety assessments and safety planning early in a case, toward the goal of quickly setting up the family for success.</a:t>
            </a:r>
          </a:p>
          <a:p>
            <a:pPr marL="0" indent="0">
              <a:buFont typeface="Arial" panose="020B0604020202020204" pitchFamily="34" charset="0"/>
              <a:buNone/>
            </a:pPr>
            <a:endParaRPr lang="en-US" b="0" u="none" dirty="0"/>
          </a:p>
          <a:p>
            <a:pPr marL="0" indent="0">
              <a:buFont typeface="Arial" panose="020B0604020202020204" pitchFamily="34" charset="0"/>
              <a:buNone/>
            </a:pPr>
            <a:r>
              <a:rPr lang="en-US" b="0" u="none" dirty="0"/>
              <a:t>2.  Orientation of the Safety Guide is toward reunification - failure to make timely progress based on Safety information would result in non-reunification.</a:t>
            </a:r>
          </a:p>
          <a:p>
            <a:pPr marL="0" indent="0">
              <a:buFont typeface="Arial" panose="020B0604020202020204" pitchFamily="34" charset="0"/>
              <a:buNone/>
            </a:pPr>
            <a:endParaRPr lang="en-US" b="0" u="none" dirty="0"/>
          </a:p>
          <a:p>
            <a:pPr marL="228600" indent="-228600">
              <a:buFont typeface="Arial" panose="020B0604020202020204" pitchFamily="34" charset="0"/>
              <a:buAutoNum type="arabicPeriod" startAt="3"/>
            </a:pPr>
            <a:r>
              <a:rPr lang="en-US" b="0" u="none" dirty="0"/>
              <a:t>Learn-a-little, practice-a-little.  </a:t>
            </a:r>
          </a:p>
          <a:p>
            <a:pPr marL="0" indent="0">
              <a:buFont typeface="Arial" panose="020B0604020202020204" pitchFamily="34" charset="0"/>
              <a:buNone/>
            </a:pPr>
            <a:endParaRPr lang="en-US" b="0" u="none" dirty="0"/>
          </a:p>
          <a:p>
            <a:pPr marL="628650" lvl="1" indent="-171450">
              <a:buFont typeface="Arial" panose="020B0604020202020204" pitchFamily="34" charset="0"/>
              <a:buChar char="•"/>
            </a:pPr>
            <a:r>
              <a:rPr lang="en-US" b="0" u="none" dirty="0"/>
              <a:t>Safety Guide is inherently practical – not designed to determine outcomes, but describe process for reaching decisions.</a:t>
            </a:r>
          </a:p>
          <a:p>
            <a:pPr marL="0" lvl="0" indent="0">
              <a:buFont typeface="Arial" panose="020B0604020202020204" pitchFamily="34" charset="0"/>
              <a:buNone/>
            </a:pPr>
            <a:endParaRPr lang="en-US" b="0" u="none" dirty="0"/>
          </a:p>
          <a:p>
            <a:pPr marL="228600" lvl="0" indent="-228600">
              <a:buFont typeface="Arial" panose="020B0604020202020204" pitchFamily="34" charset="0"/>
              <a:buAutoNum type="arabicPeriod" startAt="4"/>
            </a:pPr>
            <a:r>
              <a:rPr lang="en-US" b="0" u="none" dirty="0"/>
              <a:t>Information gathering for Safety Decision-making is foundation.  Six core questions:</a:t>
            </a:r>
          </a:p>
          <a:p>
            <a:pPr marL="0" lvl="0" indent="0">
              <a:buFont typeface="Arial" panose="020B0604020202020204" pitchFamily="34" charset="0"/>
              <a:buNone/>
            </a:pPr>
            <a:endParaRPr lang="en-US" b="0" u="none" dirty="0"/>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Who do I need information from?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is the nature and extent of the alleged maltreatment?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are the circumstances surrounding the maltreatment?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does the child function on a daily basis?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is the child disciplined in the home?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are the overall parenting practices like in the home?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are the parents functioning outside their role as parent?</a:t>
            </a:r>
            <a:endParaRPr lang="en-US" b="0" u="none" dirty="0"/>
          </a:p>
          <a:p>
            <a:endParaRPr lang="en-US" b="1" u="sng" dirty="0"/>
          </a:p>
          <a:p>
            <a:endParaRPr lang="en-US" b="1" u="sng" dirty="0"/>
          </a:p>
          <a:p>
            <a:endParaRPr lang="en-US" b="1" u="sng" dirty="0"/>
          </a:p>
          <a:p>
            <a:r>
              <a:rPr lang="en-US" b="1" u="sng" dirty="0"/>
              <a:t>Child Safety:  A Guide for Judges and Attorneys</a:t>
            </a:r>
            <a:r>
              <a:rPr lang="en-US" dirty="0"/>
              <a:t>:  http://www.americanbar.org/content/dam/aba/administrative/child_law/ChildSafetyGuide.authcheckdam.pdf</a:t>
            </a:r>
          </a:p>
          <a:p>
            <a:endParaRPr lang="en-US" dirty="0"/>
          </a:p>
          <a:p>
            <a:r>
              <a:rPr lang="en-US" dirty="0"/>
              <a:t>*Note:</a:t>
            </a:r>
            <a:r>
              <a:rPr lang="en-US" baseline="0" dirty="0"/>
              <a:t>  </a:t>
            </a:r>
            <a:r>
              <a:rPr lang="en-US" baseline="0" dirty="0" err="1"/>
              <a:t>Benchcards</a:t>
            </a:r>
            <a:r>
              <a:rPr lang="en-US" baseline="0" dirty="0"/>
              <a:t> are not included with the version downloaded from the website, as they are with the Booklet one can order for approximately $20 from the ABA.</a:t>
            </a:r>
            <a:endParaRPr lang="en-US" dirty="0"/>
          </a:p>
        </p:txBody>
      </p:sp>
      <p:sp>
        <p:nvSpPr>
          <p:cNvPr id="4" name="Slide Number Placeholder 3"/>
          <p:cNvSpPr>
            <a:spLocks noGrp="1"/>
          </p:cNvSpPr>
          <p:nvPr>
            <p:ph type="sldNum" sz="quarter" idx="10"/>
          </p:nvPr>
        </p:nvSpPr>
        <p:spPr/>
        <p:txBody>
          <a:bodyPr/>
          <a:lstStyle/>
          <a:p>
            <a:fld id="{A7285CE2-DFE5-4C51-8A39-8A1A221F9677}" type="slidenum">
              <a:rPr lang="en-US" smtClean="0"/>
              <a:t>2</a:t>
            </a:fld>
            <a:endParaRPr lang="en-US"/>
          </a:p>
        </p:txBody>
      </p:sp>
    </p:spTree>
    <p:extLst>
      <p:ext uri="{BB962C8B-B14F-4D97-AF65-F5344CB8AC3E}">
        <p14:creationId xmlns:p14="http://schemas.microsoft.com/office/powerpoint/2010/main" val="635418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Brocken </a:t>
            </a:r>
            <a:r>
              <a:rPr lang="en-US" dirty="0" err="1"/>
              <a:t>Inaglory</a:t>
            </a:r>
            <a:r>
              <a:rPr lang="en-US" dirty="0"/>
              <a:t> (Own work) [CC BY-SA 3.0 (http://creativecommons.org/licenses/by-sa/3.0) or GFDL (http://www.gnu.org/copyleft/fdl.html)], via Wikimedia Commons</a:t>
            </a:r>
          </a:p>
        </p:txBody>
      </p:sp>
      <p:sp>
        <p:nvSpPr>
          <p:cNvPr id="4" name="Slide Number Placeholder 3"/>
          <p:cNvSpPr>
            <a:spLocks noGrp="1"/>
          </p:cNvSpPr>
          <p:nvPr>
            <p:ph type="sldNum" sz="quarter" idx="10"/>
          </p:nvPr>
        </p:nvSpPr>
        <p:spPr/>
        <p:txBody>
          <a:bodyPr/>
          <a:lstStyle/>
          <a:p>
            <a:fld id="{A7285CE2-DFE5-4C51-8A39-8A1A221F9677}" type="slidenum">
              <a:rPr lang="en-US" smtClean="0"/>
              <a:t>4</a:t>
            </a:fld>
            <a:endParaRPr lang="en-US"/>
          </a:p>
        </p:txBody>
      </p:sp>
    </p:spTree>
    <p:extLst>
      <p:ext uri="{BB962C8B-B14F-4D97-AF65-F5344CB8AC3E}">
        <p14:creationId xmlns:p14="http://schemas.microsoft.com/office/powerpoint/2010/main" val="2726178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RCW 13.34.065 (5):</a:t>
            </a:r>
          </a:p>
          <a:p>
            <a:endParaRPr lang="en-US" dirty="0"/>
          </a:p>
          <a:p>
            <a:r>
              <a:rPr lang="en-US" sz="1200" b="0" i="0" kern="1200" dirty="0">
                <a:solidFill>
                  <a:schemeClr val="tx1"/>
                </a:solidFill>
                <a:effectLst/>
                <a:latin typeface="+mn-lt"/>
                <a:ea typeface="+mn-ea"/>
                <a:cs typeface="+mn-cs"/>
              </a:rPr>
              <a:t>(5)(a) The court </a:t>
            </a:r>
            <a:r>
              <a:rPr lang="en-US" sz="1200" b="1" i="0" kern="1200" dirty="0">
                <a:solidFill>
                  <a:schemeClr val="tx1"/>
                </a:solidFill>
                <a:effectLst/>
                <a:latin typeface="+mn-lt"/>
                <a:ea typeface="+mn-ea"/>
                <a:cs typeface="+mn-cs"/>
              </a:rPr>
              <a:t>shall release a child </a:t>
            </a:r>
            <a:r>
              <a:rPr lang="en-US" sz="1200" b="0" i="0" kern="1200" dirty="0">
                <a:solidFill>
                  <a:schemeClr val="tx1"/>
                </a:solidFill>
                <a:effectLst/>
                <a:latin typeface="+mn-lt"/>
                <a:ea typeface="+mn-ea"/>
                <a:cs typeface="+mn-cs"/>
              </a:rPr>
              <a:t>alleged to be dependent to the care, custody, and control of the child's parent, guardian, or legal custodian unless the court finds there is reasonable cause to believe that: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After consideration of the specific services that have been provided, </a:t>
            </a:r>
            <a:r>
              <a:rPr lang="en-US" sz="1200" b="1" i="0" kern="1200" dirty="0">
                <a:solidFill>
                  <a:schemeClr val="tx1"/>
                </a:solidFill>
                <a:effectLst/>
                <a:latin typeface="+mn-lt"/>
                <a:ea typeface="+mn-ea"/>
                <a:cs typeface="+mn-cs"/>
              </a:rPr>
              <a:t>reasonable efforts have been made to prevent or eliminate the need for removal of the child from the child's home and to make it possible for the child to return home</a:t>
            </a:r>
            <a:r>
              <a:rPr lang="en-US" sz="1200" b="0" i="0" kern="1200" dirty="0">
                <a:solidFill>
                  <a:schemeClr val="tx1"/>
                </a:solidFill>
                <a:effectLst/>
                <a:latin typeface="+mn-lt"/>
                <a:ea typeface="+mn-ea"/>
                <a:cs typeface="+mn-cs"/>
              </a:rPr>
              <a:t>; and</a:t>
            </a:r>
          </a:p>
          <a:p>
            <a:r>
              <a:rPr lang="en-US" sz="1200" b="0" i="0" kern="1200" dirty="0">
                <a:solidFill>
                  <a:schemeClr val="tx1"/>
                </a:solidFill>
                <a:effectLst/>
                <a:latin typeface="+mn-lt"/>
                <a:ea typeface="+mn-ea"/>
                <a:cs typeface="+mn-cs"/>
              </a:rPr>
              <a:t>(ii)(A) The child has no parent, guardian, or legal custodian to provide supervision and care for such child; or</a:t>
            </a:r>
          </a:p>
          <a:p>
            <a:r>
              <a:rPr lang="en-US" sz="1200" b="0" i="0" kern="1200" dirty="0">
                <a:solidFill>
                  <a:schemeClr val="tx1"/>
                </a:solidFill>
                <a:effectLst/>
                <a:latin typeface="+mn-lt"/>
                <a:ea typeface="+mn-ea"/>
                <a:cs typeface="+mn-cs"/>
              </a:rPr>
              <a:t>(B) The release of such child would present a </a:t>
            </a:r>
            <a:r>
              <a:rPr lang="en-US" sz="1200" b="1" i="0" kern="1200" dirty="0">
                <a:solidFill>
                  <a:schemeClr val="tx1"/>
                </a:solidFill>
                <a:effectLst/>
                <a:latin typeface="+mn-lt"/>
                <a:ea typeface="+mn-ea"/>
                <a:cs typeface="+mn-cs"/>
              </a:rPr>
              <a:t>serious threat of substantial harm to such child</a:t>
            </a:r>
            <a:r>
              <a:rPr lang="en-US" sz="1200" b="0" i="0" kern="1200" dirty="0">
                <a:solidFill>
                  <a:schemeClr val="tx1"/>
                </a:solidFill>
                <a:effectLst/>
                <a:latin typeface="+mn-lt"/>
                <a:ea typeface="+mn-ea"/>
                <a:cs typeface="+mn-cs"/>
              </a:rPr>
              <a:t>, notwithstanding an order entered pursuant to RCW </a:t>
            </a:r>
            <a:r>
              <a:rPr lang="en-US" sz="1200" b="1" i="0" u="none" strike="noStrike" kern="1200" dirty="0">
                <a:solidFill>
                  <a:schemeClr val="tx1"/>
                </a:solidFill>
                <a:effectLst/>
                <a:latin typeface="+mn-lt"/>
                <a:ea typeface="+mn-ea"/>
                <a:cs typeface="+mn-cs"/>
                <a:hlinkClick r:id="rId3"/>
              </a:rPr>
              <a:t>26.44.063</a:t>
            </a:r>
            <a:r>
              <a:rPr lang="en-US" sz="1200" b="0" i="0" kern="1200" dirty="0">
                <a:solidFill>
                  <a:schemeClr val="tx1"/>
                </a:solidFill>
                <a:effectLst/>
                <a:latin typeface="+mn-lt"/>
                <a:ea typeface="+mn-ea"/>
                <a:cs typeface="+mn-cs"/>
              </a:rPr>
              <a:t>; or</a:t>
            </a:r>
          </a:p>
          <a:p>
            <a:r>
              <a:rPr lang="en-US" sz="1200" b="0" i="0" kern="1200" dirty="0">
                <a:solidFill>
                  <a:schemeClr val="tx1"/>
                </a:solidFill>
                <a:effectLst/>
                <a:latin typeface="+mn-lt"/>
                <a:ea typeface="+mn-ea"/>
                <a:cs typeface="+mn-cs"/>
              </a:rPr>
              <a:t>(C) The parent, guardian, or custodian to whom the child could be released has been charged with violating RCW</a:t>
            </a:r>
            <a:r>
              <a:rPr lang="en-US" sz="1200" b="1" i="0" u="none" strike="noStrike" kern="1200" dirty="0">
                <a:solidFill>
                  <a:schemeClr val="tx1"/>
                </a:solidFill>
                <a:effectLst/>
                <a:latin typeface="+mn-lt"/>
                <a:ea typeface="+mn-ea"/>
                <a:cs typeface="+mn-cs"/>
                <a:hlinkClick r:id="rId4"/>
              </a:rPr>
              <a:t>9A.40.060</a:t>
            </a:r>
            <a:r>
              <a:rPr lang="en-US" sz="1200" b="0" i="0" kern="1200" dirty="0">
                <a:solidFill>
                  <a:schemeClr val="tx1"/>
                </a:solidFill>
                <a:effectLst/>
                <a:latin typeface="+mn-lt"/>
                <a:ea typeface="+mn-ea"/>
                <a:cs typeface="+mn-cs"/>
              </a:rPr>
              <a:t> or </a:t>
            </a:r>
            <a:r>
              <a:rPr lang="en-US" sz="1200" b="1" i="0" u="none" strike="noStrike" kern="1200" dirty="0">
                <a:solidFill>
                  <a:schemeClr val="tx1"/>
                </a:solidFill>
                <a:effectLst/>
                <a:latin typeface="+mn-lt"/>
                <a:ea typeface="+mn-ea"/>
                <a:cs typeface="+mn-cs"/>
                <a:hlinkClick r:id="rId5"/>
              </a:rPr>
              <a:t>9A.40.070</a:t>
            </a:r>
            <a:r>
              <a:rPr lang="en-US" sz="1200" b="0" i="0" kern="1200" dirty="0">
                <a:solidFill>
                  <a:schemeClr val="tx1"/>
                </a:solidFill>
                <a:effectLst/>
                <a:latin typeface="+mn-lt"/>
                <a:ea typeface="+mn-ea"/>
                <a:cs typeface="+mn-cs"/>
              </a:rPr>
              <a:t>.</a:t>
            </a:r>
          </a:p>
          <a:p>
            <a:pPr marL="285750" indent="-285750">
              <a:buAutoNum type="romanLcParenBoth"/>
            </a:pPr>
            <a:endParaRPr lang="en-US" sz="1200" b="0" i="0" kern="1200" dirty="0">
              <a:solidFill>
                <a:schemeClr val="tx1"/>
              </a:solidFill>
              <a:effectLst/>
              <a:latin typeface="+mn-lt"/>
              <a:ea typeface="+mn-ea"/>
              <a:cs typeface="+mn-cs"/>
            </a:endParaRPr>
          </a:p>
          <a:p>
            <a:pPr marL="0" indent="0">
              <a:buNone/>
            </a:pPr>
            <a:endParaRPr lang="en-US" sz="1200" b="0" i="0" kern="1200" dirty="0">
              <a:solidFill>
                <a:schemeClr val="tx1"/>
              </a:solidFill>
              <a:effectLst/>
              <a:latin typeface="+mn-lt"/>
              <a:ea typeface="+mn-ea"/>
              <a:cs typeface="+mn-cs"/>
            </a:endParaRPr>
          </a:p>
          <a:p>
            <a:endParaRPr lang="en-US" dirty="0"/>
          </a:p>
          <a:p>
            <a:endParaRPr lang="en-US" dirty="0"/>
          </a:p>
          <a:p>
            <a:r>
              <a:rPr lang="en-US" b="1" dirty="0"/>
              <a:t>CA-PPM:  1120 Safety Assessments</a:t>
            </a:r>
          </a:p>
          <a:p>
            <a:endParaRPr lang="en-US" dirty="0"/>
          </a:p>
          <a:p>
            <a:r>
              <a:rPr lang="en-US" sz="1200" b="1" i="0" kern="1200" dirty="0">
                <a:solidFill>
                  <a:schemeClr val="tx1"/>
                </a:solidFill>
                <a:effectLst/>
                <a:latin typeface="+mn-lt"/>
                <a:ea typeface="+mn-ea"/>
                <a:cs typeface="+mn-cs"/>
              </a:rPr>
              <a:t>Purpose Statement</a:t>
            </a:r>
          </a:p>
          <a:p>
            <a:r>
              <a:rPr lang="en-US" sz="1200" b="0" i="0" kern="1200" dirty="0">
                <a:solidFill>
                  <a:schemeClr val="tx1"/>
                </a:solidFill>
                <a:effectLst/>
                <a:latin typeface="+mn-lt"/>
                <a:ea typeface="+mn-ea"/>
                <a:cs typeface="+mn-cs"/>
              </a:rPr>
              <a:t>Safety Assessment is used throughout the life of the case to identify impending danger and determine whether a child is safe or unsafe. It is based on comprehensive information gathered about the family at the time the safety assessment is completed.</a:t>
            </a:r>
          </a:p>
          <a:p>
            <a:endParaRPr lang="en-US" dirty="0"/>
          </a:p>
        </p:txBody>
      </p:sp>
      <p:sp>
        <p:nvSpPr>
          <p:cNvPr id="4" name="Slide Number Placeholder 3"/>
          <p:cNvSpPr>
            <a:spLocks noGrp="1"/>
          </p:cNvSpPr>
          <p:nvPr>
            <p:ph type="sldNum" sz="quarter" idx="10"/>
          </p:nvPr>
        </p:nvSpPr>
        <p:spPr/>
        <p:txBody>
          <a:bodyPr/>
          <a:lstStyle/>
          <a:p>
            <a:fld id="{A7285CE2-DFE5-4C51-8A39-8A1A221F9677}" type="slidenum">
              <a:rPr lang="en-US" smtClean="0"/>
              <a:t>5</a:t>
            </a:fld>
            <a:endParaRPr lang="en-US"/>
          </a:p>
        </p:txBody>
      </p:sp>
    </p:spTree>
    <p:extLst>
      <p:ext uri="{BB962C8B-B14F-4D97-AF65-F5344CB8AC3E}">
        <p14:creationId xmlns:p14="http://schemas.microsoft.com/office/powerpoint/2010/main" val="2714247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Threats</a:t>
            </a:r>
            <a:r>
              <a:rPr lang="en-US" b="1" baseline="0" dirty="0"/>
              <a:t> –</a:t>
            </a:r>
          </a:p>
          <a:p>
            <a:endParaRPr lang="en-US" b="1" baseline="0" dirty="0"/>
          </a:p>
          <a:p>
            <a:pPr marL="171450" indent="-171450">
              <a:buFont typeface="Arial" panose="020B0604020202020204" pitchFamily="34" charset="0"/>
              <a:buChar char="•"/>
            </a:pPr>
            <a:r>
              <a:rPr lang="en-US" b="1" baseline="0" dirty="0"/>
              <a:t>Specific and Observable</a:t>
            </a:r>
          </a:p>
          <a:p>
            <a:pPr marL="171450" indent="-171450">
              <a:buFont typeface="Arial" panose="020B0604020202020204" pitchFamily="34" charset="0"/>
              <a:buChar char="•"/>
            </a:pPr>
            <a:endParaRPr lang="en-US" b="1" baseline="0" dirty="0"/>
          </a:p>
          <a:p>
            <a:pPr marL="171450" indent="-171450">
              <a:buFont typeface="Arial" panose="020B0604020202020204" pitchFamily="34" charset="0"/>
              <a:buChar char="•"/>
            </a:pPr>
            <a:r>
              <a:rPr lang="en-US" b="1" baseline="0" dirty="0"/>
              <a:t>Out of Control</a:t>
            </a:r>
          </a:p>
          <a:p>
            <a:pPr marL="171450" indent="-171450">
              <a:buFont typeface="Arial" panose="020B0604020202020204" pitchFamily="34" charset="0"/>
              <a:buChar char="•"/>
            </a:pPr>
            <a:endParaRPr lang="en-US" b="1" baseline="0" dirty="0"/>
          </a:p>
          <a:p>
            <a:pPr marL="171450" indent="-171450">
              <a:buFont typeface="Arial" panose="020B0604020202020204" pitchFamily="34" charset="0"/>
              <a:buChar char="•"/>
            </a:pPr>
            <a:r>
              <a:rPr lang="en-US" b="1" baseline="0" dirty="0"/>
              <a:t>Immediate or Liable to Happen Soon</a:t>
            </a:r>
          </a:p>
          <a:p>
            <a:pPr marL="171450" indent="-171450">
              <a:buFont typeface="Arial" panose="020B0604020202020204" pitchFamily="34" charset="0"/>
              <a:buChar char="•"/>
            </a:pPr>
            <a:endParaRPr lang="en-US" b="1" baseline="0" dirty="0"/>
          </a:p>
          <a:p>
            <a:pPr marL="171450" indent="-171450">
              <a:buFont typeface="Arial" panose="020B0604020202020204" pitchFamily="34" charset="0"/>
              <a:buChar char="•"/>
            </a:pPr>
            <a:r>
              <a:rPr lang="en-US" b="1" baseline="0" dirty="0"/>
              <a:t>Severe Consequences</a:t>
            </a:r>
            <a:endParaRPr lang="en-US" b="0" baseline="0" dirty="0"/>
          </a:p>
          <a:p>
            <a:pPr marL="171450" indent="-171450">
              <a:buFont typeface="Arial" panose="020B0604020202020204" pitchFamily="34" charset="0"/>
              <a:buChar char="•"/>
            </a:pPr>
            <a:endParaRPr lang="en-US" b="0" baseline="0" dirty="0"/>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1" baseline="0" dirty="0"/>
              <a:t>CA-PPM 1110 Present Danger</a:t>
            </a:r>
            <a:endParaRPr lang="en-US" b="0" baseline="0" dirty="0"/>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Purpose Statement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Present danger can occur at anytime throughout the life of a case and must be assessed on a continual basis. A determination must be made if </a:t>
            </a:r>
            <a:r>
              <a:rPr lang="en-US" sz="1200" b="1" i="0" kern="1200" dirty="0">
                <a:solidFill>
                  <a:schemeClr val="tx1"/>
                </a:solidFill>
                <a:effectLst/>
                <a:latin typeface="+mn-lt"/>
                <a:ea typeface="+mn-ea"/>
                <a:cs typeface="+mn-cs"/>
              </a:rPr>
              <a:t>immediate protective actions</a:t>
            </a:r>
            <a:r>
              <a:rPr lang="en-US" sz="1200" b="0" i="0" kern="1200" dirty="0">
                <a:solidFill>
                  <a:schemeClr val="tx1"/>
                </a:solidFill>
                <a:effectLst/>
                <a:latin typeface="+mn-lt"/>
                <a:ea typeface="+mn-ea"/>
                <a:cs typeface="+mn-cs"/>
              </a:rPr>
              <a:t> are necessary to protect a child and the level of intervention required to keep the child safe.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Policy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Assess if present danger exists during any contact with a child to determine if an immediate, </a:t>
            </a:r>
            <a:r>
              <a:rPr lang="en-US" sz="1200" b="1" i="0" kern="1200" dirty="0">
                <a:solidFill>
                  <a:schemeClr val="tx1"/>
                </a:solidFill>
                <a:effectLst/>
                <a:latin typeface="+mn-lt"/>
                <a:ea typeface="+mn-ea"/>
                <a:cs typeface="+mn-cs"/>
              </a:rPr>
              <a:t>significant </a:t>
            </a:r>
            <a:r>
              <a:rPr lang="en-US" sz="1200" b="0" i="0" kern="1200" dirty="0">
                <a:solidFill>
                  <a:schemeClr val="tx1"/>
                </a:solidFill>
                <a:effectLst/>
                <a:latin typeface="+mn-lt"/>
                <a:ea typeface="+mn-ea"/>
                <a:cs typeface="+mn-cs"/>
              </a:rPr>
              <a:t>and </a:t>
            </a:r>
            <a:r>
              <a:rPr lang="en-US" sz="1200" b="1" i="0" kern="1200" dirty="0">
                <a:solidFill>
                  <a:schemeClr val="tx1"/>
                </a:solidFill>
                <a:effectLst/>
                <a:latin typeface="+mn-lt"/>
                <a:ea typeface="+mn-ea"/>
                <a:cs typeface="+mn-cs"/>
              </a:rPr>
              <a:t>clearly observable</a:t>
            </a:r>
            <a:r>
              <a:rPr lang="en-US" sz="1200" b="0" i="0"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behavior</a:t>
            </a:r>
            <a:r>
              <a:rPr lang="en-US" sz="1200" b="0" i="0" kern="1200" dirty="0">
                <a:solidFill>
                  <a:schemeClr val="tx1"/>
                </a:solidFill>
                <a:effectLst/>
                <a:latin typeface="+mn-lt"/>
                <a:ea typeface="+mn-ea"/>
                <a:cs typeface="+mn-cs"/>
              </a:rPr>
              <a:t> or </a:t>
            </a:r>
            <a:r>
              <a:rPr lang="en-US" sz="1200" b="1" i="1" kern="1200" dirty="0">
                <a:solidFill>
                  <a:schemeClr val="tx1"/>
                </a:solidFill>
                <a:effectLst/>
                <a:latin typeface="+mn-lt"/>
                <a:ea typeface="+mn-ea"/>
                <a:cs typeface="+mn-cs"/>
              </a:rPr>
              <a:t>situation</a:t>
            </a:r>
            <a:r>
              <a:rPr lang="en-US" sz="1200" b="0" i="0" kern="1200" dirty="0">
                <a:solidFill>
                  <a:schemeClr val="tx1"/>
                </a:solidFill>
                <a:effectLst/>
                <a:latin typeface="+mn-lt"/>
                <a:ea typeface="+mn-ea"/>
                <a:cs typeface="+mn-cs"/>
              </a:rPr>
              <a:t> is </a:t>
            </a:r>
            <a:r>
              <a:rPr lang="en-US" sz="1200" b="1" i="0" kern="1200" dirty="0">
                <a:solidFill>
                  <a:schemeClr val="tx1"/>
                </a:solidFill>
                <a:effectLst/>
                <a:latin typeface="+mn-lt"/>
                <a:ea typeface="+mn-ea"/>
                <a:cs typeface="+mn-cs"/>
              </a:rPr>
              <a:t>actively</a:t>
            </a:r>
            <a:r>
              <a:rPr lang="en-US" sz="1200" b="0" i="0" kern="1200" dirty="0">
                <a:solidFill>
                  <a:schemeClr val="tx1"/>
                </a:solidFill>
                <a:effectLst/>
                <a:latin typeface="+mn-lt"/>
                <a:ea typeface="+mn-ea"/>
                <a:cs typeface="+mn-cs"/>
              </a:rPr>
              <a:t> occurring and is </a:t>
            </a:r>
            <a:r>
              <a:rPr lang="en-US" sz="1200" b="1" i="0" kern="1200" dirty="0">
                <a:solidFill>
                  <a:schemeClr val="tx1"/>
                </a:solidFill>
                <a:effectLst/>
                <a:latin typeface="+mn-lt"/>
                <a:ea typeface="+mn-ea"/>
                <a:cs typeface="+mn-cs"/>
              </a:rPr>
              <a:t>threatening</a:t>
            </a:r>
            <a:r>
              <a:rPr lang="en-US" sz="1200" b="0" i="0" kern="1200" dirty="0">
                <a:solidFill>
                  <a:schemeClr val="tx1"/>
                </a:solidFill>
                <a:effectLst/>
                <a:latin typeface="+mn-lt"/>
                <a:ea typeface="+mn-ea"/>
                <a:cs typeface="+mn-cs"/>
              </a:rPr>
              <a:t> or </a:t>
            </a:r>
            <a:r>
              <a:rPr lang="en-US" sz="1200" b="1" i="0" kern="1200" dirty="0">
                <a:solidFill>
                  <a:schemeClr val="tx1"/>
                </a:solidFill>
                <a:effectLst/>
                <a:latin typeface="+mn-lt"/>
                <a:ea typeface="+mn-ea"/>
                <a:cs typeface="+mn-cs"/>
              </a:rPr>
              <a:t>dangerous</a:t>
            </a:r>
            <a:r>
              <a:rPr lang="en-US" sz="1200" b="0" i="0" kern="1200" dirty="0">
                <a:solidFill>
                  <a:schemeClr val="tx1"/>
                </a:solidFill>
                <a:effectLst/>
                <a:latin typeface="+mn-lt"/>
                <a:ea typeface="+mn-ea"/>
                <a:cs typeface="+mn-cs"/>
              </a:rPr>
              <a:t> to a child.</a:t>
            </a:r>
          </a:p>
          <a:p>
            <a:r>
              <a:rPr lang="en-US" sz="1200" b="0" i="0" kern="1200" dirty="0">
                <a:solidFill>
                  <a:schemeClr val="tx1"/>
                </a:solidFill>
                <a:effectLst/>
                <a:latin typeface="+mn-lt"/>
                <a:ea typeface="+mn-ea"/>
                <a:cs typeface="+mn-cs"/>
              </a:rPr>
              <a:t>When present danger exists, identify and take immediate protective action(s) necessary to create child safety.</a:t>
            </a:r>
          </a:p>
          <a:p>
            <a:pPr marL="0" indent="0">
              <a:buFont typeface="Arial" panose="020B0604020202020204" pitchFamily="34" charset="0"/>
              <a:buNone/>
            </a:pPr>
            <a:endParaRPr lang="en-US" b="1" baseline="0" dirty="0"/>
          </a:p>
        </p:txBody>
      </p:sp>
      <p:sp>
        <p:nvSpPr>
          <p:cNvPr id="4" name="Slide Number Placeholder 3"/>
          <p:cNvSpPr>
            <a:spLocks noGrp="1"/>
          </p:cNvSpPr>
          <p:nvPr>
            <p:ph type="sldNum" sz="quarter" idx="10"/>
          </p:nvPr>
        </p:nvSpPr>
        <p:spPr/>
        <p:txBody>
          <a:bodyPr/>
          <a:lstStyle/>
          <a:p>
            <a:fld id="{A7285CE2-DFE5-4C51-8A39-8A1A221F9677}" type="slidenum">
              <a:rPr lang="en-US" smtClean="0"/>
              <a:t>6</a:t>
            </a:fld>
            <a:endParaRPr lang="en-US"/>
          </a:p>
        </p:txBody>
      </p:sp>
    </p:spTree>
    <p:extLst>
      <p:ext uri="{BB962C8B-B14F-4D97-AF65-F5344CB8AC3E}">
        <p14:creationId xmlns:p14="http://schemas.microsoft.com/office/powerpoint/2010/main" val="3672480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Vulnerabilities-</a:t>
            </a:r>
          </a:p>
          <a:p>
            <a:endParaRPr lang="en-US" b="1" dirty="0"/>
          </a:p>
          <a:p>
            <a:pPr marL="171450" indent="-171450">
              <a:buFont typeface="Arial" panose="020B0604020202020204" pitchFamily="34" charset="0"/>
              <a:buChar char="•"/>
            </a:pPr>
            <a:r>
              <a:rPr lang="en-US" b="1" dirty="0"/>
              <a:t>Child Specific</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Vulnerable or Not?  Not Judged in Degree.</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If Threats Exist, Presume</a:t>
            </a:r>
            <a:r>
              <a:rPr lang="en-US" b="1" baseline="0" dirty="0"/>
              <a:t> Vulnerability</a:t>
            </a:r>
          </a:p>
          <a:p>
            <a:pPr marL="171450" indent="-171450">
              <a:buFont typeface="Arial" panose="020B0604020202020204" pitchFamily="34" charset="0"/>
              <a:buChar char="•"/>
            </a:pPr>
            <a:endParaRPr lang="en-US" b="1" baseline="0" dirty="0"/>
          </a:p>
          <a:p>
            <a:pPr marL="628650" lvl="1" indent="-171450">
              <a:buFont typeface="Arial" panose="020B0604020202020204" pitchFamily="34" charset="0"/>
              <a:buChar char="•"/>
            </a:pPr>
            <a:r>
              <a:rPr lang="en-US" b="0" baseline="0" dirty="0"/>
              <a:t>Capacity to Self-Protect (Not call 911, but avoid Threat) </a:t>
            </a:r>
          </a:p>
          <a:p>
            <a:pPr marL="628650" lvl="1" indent="-171450">
              <a:buFont typeface="Arial" panose="020B0604020202020204" pitchFamily="34" charset="0"/>
              <a:buChar char="•"/>
            </a:pPr>
            <a:r>
              <a:rPr lang="en-US" b="0" baseline="0" dirty="0"/>
              <a:t>Age of Child</a:t>
            </a:r>
          </a:p>
          <a:p>
            <a:pPr marL="628650" lvl="1" indent="-171450">
              <a:buFont typeface="Arial" panose="020B0604020202020204" pitchFamily="34" charset="0"/>
              <a:buChar char="•"/>
            </a:pPr>
            <a:r>
              <a:rPr lang="en-US" b="0" baseline="0" dirty="0"/>
              <a:t>Physical or Mental (Dis)Abilities</a:t>
            </a:r>
          </a:p>
          <a:p>
            <a:pPr marL="628650" lvl="1" indent="-171450">
              <a:buFont typeface="Arial" panose="020B0604020202020204" pitchFamily="34" charset="0"/>
              <a:buChar char="•"/>
            </a:pPr>
            <a:r>
              <a:rPr lang="en-US" b="0" baseline="0" dirty="0"/>
              <a:t>Connection or Isolation in Community</a:t>
            </a:r>
          </a:p>
          <a:p>
            <a:pPr marL="628650" lvl="1" indent="-171450">
              <a:buFont typeface="Arial" panose="020B0604020202020204" pitchFamily="34" charset="0"/>
              <a:buChar char="•"/>
            </a:pPr>
            <a:r>
              <a:rPr lang="en-US" b="0" baseline="0" dirty="0"/>
              <a:t>Child’s Ability to Judge or Anticipate Danger</a:t>
            </a:r>
          </a:p>
          <a:p>
            <a:pPr marL="628650" lvl="1" indent="-171450">
              <a:buFont typeface="Arial" panose="020B0604020202020204" pitchFamily="34" charset="0"/>
              <a:buChar char="•"/>
            </a:pPr>
            <a:r>
              <a:rPr lang="en-US" b="0" baseline="0" dirty="0"/>
              <a:t>Emotional Vulnerability or Maturity</a:t>
            </a:r>
          </a:p>
          <a:p>
            <a:pPr marL="628650" lvl="1" indent="-171450">
              <a:buFont typeface="Arial" panose="020B0604020202020204" pitchFamily="34" charset="0"/>
              <a:buChar char="•"/>
            </a:pPr>
            <a:r>
              <a:rPr lang="en-US" b="0" baseline="0" dirty="0"/>
              <a:t>Impact of Prior Maltreatment</a:t>
            </a:r>
          </a:p>
          <a:p>
            <a:pPr marL="628650" lvl="1" indent="-171450">
              <a:buFont typeface="Arial" panose="020B0604020202020204" pitchFamily="34" charset="0"/>
              <a:buChar char="•"/>
            </a:pPr>
            <a:r>
              <a:rPr lang="en-US" b="0" baseline="0" dirty="0"/>
              <a:t>Feelings Toward Parent – attachment, fear, insecurity or security</a:t>
            </a:r>
          </a:p>
          <a:p>
            <a:pPr marL="628650" lvl="1" indent="-171450">
              <a:buFont typeface="Arial" panose="020B0604020202020204" pitchFamily="34" charset="0"/>
              <a:buChar char="•"/>
            </a:pPr>
            <a:r>
              <a:rPr lang="en-US" b="0" baseline="0" dirty="0"/>
              <a:t>Ability to Articulate Problems and Danger</a:t>
            </a:r>
          </a:p>
          <a:p>
            <a:pPr marL="628650" lvl="1" indent="-171450">
              <a:buFont typeface="Arial" panose="020B0604020202020204" pitchFamily="34" charset="0"/>
              <a:buChar char="•"/>
            </a:pPr>
            <a:endParaRPr lang="en-US" b="0" baseline="0" dirty="0"/>
          </a:p>
          <a:p>
            <a:pPr marL="628650" lvl="1" indent="-171450">
              <a:buFont typeface="Arial" panose="020B0604020202020204" pitchFamily="34" charset="0"/>
              <a:buChar char="•"/>
            </a:pPr>
            <a:endParaRPr lang="en-US" b="0" baseline="0" dirty="0"/>
          </a:p>
          <a:p>
            <a:pPr marL="0" lvl="0" indent="0">
              <a:buFont typeface="Arial" panose="020B0604020202020204" pitchFamily="34" charset="0"/>
              <a:buNone/>
            </a:pPr>
            <a:r>
              <a:rPr lang="en-US" b="0" baseline="0" dirty="0"/>
              <a:t>By </a:t>
            </a:r>
            <a:r>
              <a:rPr lang="en-US" b="0" baseline="0" dirty="0" err="1"/>
              <a:t>Marquerite</a:t>
            </a:r>
            <a:r>
              <a:rPr lang="en-US" b="0" baseline="0" dirty="0"/>
              <a:t> Dillon (Own work) [CC BY-SA 4.0 (http://creativecommons.org/licenses/by-sa/4.0)], via Wikimedia Commons</a:t>
            </a:r>
          </a:p>
        </p:txBody>
      </p:sp>
      <p:sp>
        <p:nvSpPr>
          <p:cNvPr id="4" name="Slide Number Placeholder 3"/>
          <p:cNvSpPr>
            <a:spLocks noGrp="1"/>
          </p:cNvSpPr>
          <p:nvPr>
            <p:ph type="sldNum" sz="quarter" idx="10"/>
          </p:nvPr>
        </p:nvSpPr>
        <p:spPr/>
        <p:txBody>
          <a:bodyPr/>
          <a:lstStyle/>
          <a:p>
            <a:fld id="{A7285CE2-DFE5-4C51-8A39-8A1A221F9677}" type="slidenum">
              <a:rPr lang="en-US" smtClean="0"/>
              <a:t>7</a:t>
            </a:fld>
            <a:endParaRPr lang="en-US"/>
          </a:p>
        </p:txBody>
      </p:sp>
    </p:spTree>
    <p:extLst>
      <p:ext uri="{BB962C8B-B14F-4D97-AF65-F5344CB8AC3E}">
        <p14:creationId xmlns:p14="http://schemas.microsoft.com/office/powerpoint/2010/main" val="348770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Protective Capacity-</a:t>
            </a:r>
          </a:p>
          <a:p>
            <a:endParaRPr lang="en-US" b="1" dirty="0"/>
          </a:p>
          <a:p>
            <a:pPr marL="171450" indent="-171450">
              <a:buFont typeface="Arial" panose="020B0604020202020204" pitchFamily="34" charset="0"/>
              <a:buChar char="•"/>
            </a:pPr>
            <a:r>
              <a:rPr lang="en-US" b="1" dirty="0"/>
              <a:t>Cognitive – </a:t>
            </a:r>
            <a:r>
              <a:rPr lang="en-US" b="0" dirty="0"/>
              <a:t>Does parent</a:t>
            </a:r>
            <a:r>
              <a:rPr lang="en-US" b="0" baseline="0" dirty="0"/>
              <a:t> express understanding of threats and role of protector?</a:t>
            </a:r>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r>
              <a:rPr lang="en-US" b="1" baseline="0" dirty="0"/>
              <a:t>Behavioral – </a:t>
            </a:r>
            <a:r>
              <a:rPr lang="en-US" b="0" baseline="0" dirty="0"/>
              <a:t>Does parent behave according to their understanding?</a:t>
            </a:r>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r>
              <a:rPr lang="en-US" b="1" baseline="0" dirty="0"/>
              <a:t>Emotional – </a:t>
            </a:r>
            <a:r>
              <a:rPr lang="en-US" b="0" baseline="0" dirty="0"/>
              <a:t>Does the parent have empathy for the child’s situation, and are they motivated to act on perceptions and understanding about threats?</a:t>
            </a:r>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endParaRPr lang="en-US" b="0" baseline="0" dirty="0"/>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A7285CE2-DFE5-4C51-8A39-8A1A221F9677}" type="slidenum">
              <a:rPr lang="en-US" smtClean="0"/>
              <a:t>8</a:t>
            </a:fld>
            <a:endParaRPr lang="en-US"/>
          </a:p>
        </p:txBody>
      </p:sp>
    </p:spTree>
    <p:extLst>
      <p:ext uri="{BB962C8B-B14F-4D97-AF65-F5344CB8AC3E}">
        <p14:creationId xmlns:p14="http://schemas.microsoft.com/office/powerpoint/2010/main" val="119187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Threat – No Threat</a:t>
            </a:r>
            <a:r>
              <a:rPr lang="en-US" sz="1200" b="0" kern="1200" dirty="0">
                <a:solidFill>
                  <a:schemeClr val="tx1"/>
                </a:solidFill>
                <a:effectLst/>
                <a:latin typeface="+mn-lt"/>
                <a:ea typeface="+mn-ea"/>
                <a:cs typeface="+mn-cs"/>
              </a:rPr>
              <a:t>   - </a:t>
            </a:r>
            <a:r>
              <a:rPr lang="en-US" sz="1200" b="1" kern="1200" dirty="0">
                <a:solidFill>
                  <a:schemeClr val="tx1"/>
                </a:solidFill>
                <a:effectLst/>
                <a:latin typeface="+mn-lt"/>
                <a:ea typeface="+mn-ea"/>
                <a:cs typeface="+mn-cs"/>
              </a:rPr>
              <a:t>Use Safety Framework Components Handout</a:t>
            </a:r>
          </a:p>
          <a:p>
            <a:r>
              <a:rPr lang="en-US" sz="1200" kern="1200" dirty="0">
                <a:solidFill>
                  <a:schemeClr val="tx1"/>
                </a:solidFill>
                <a:effectLst/>
                <a:latin typeface="+mn-lt"/>
                <a:ea typeface="+mn-ea"/>
                <a:cs typeface="+mn-cs"/>
              </a:rPr>
              <a:t> </a:t>
            </a:r>
          </a:p>
          <a:p>
            <a:pPr marL="228600" lvl="0" indent="-228600">
              <a:buAutoNum type="arabicPeriod"/>
            </a:pPr>
            <a:r>
              <a:rPr lang="en-US" sz="1200" kern="1200" dirty="0">
                <a:solidFill>
                  <a:schemeClr val="tx1"/>
                </a:solidFill>
                <a:effectLst/>
                <a:latin typeface="+mn-lt"/>
                <a:ea typeface="+mn-ea"/>
                <a:cs typeface="+mn-cs"/>
              </a:rPr>
              <a:t>16 year old Margo is left at home alone in the evening while her mother works the night shift. (N)</a:t>
            </a:r>
          </a:p>
          <a:p>
            <a:pPr marL="228600" lvl="0" indent="-228600">
              <a:buAutoNum type="arabicPeriod"/>
            </a:pPr>
            <a:endParaRPr lang="en-US" sz="1200" kern="1200" dirty="0">
              <a:solidFill>
                <a:schemeClr val="tx1"/>
              </a:solidFill>
              <a:effectLst/>
              <a:latin typeface="+mn-lt"/>
              <a:ea typeface="+mn-ea"/>
              <a:cs typeface="+mn-cs"/>
            </a:endParaRPr>
          </a:p>
          <a:p>
            <a:pPr marL="228600" lvl="0" indent="-228600">
              <a:buAutoNum type="arabicPeriod" startAt="2"/>
            </a:pPr>
            <a:r>
              <a:rPr lang="en-US" sz="1200" kern="1200" dirty="0">
                <a:solidFill>
                  <a:schemeClr val="tx1"/>
                </a:solidFill>
                <a:effectLst/>
                <a:latin typeface="+mn-lt"/>
                <a:ea typeface="+mn-ea"/>
                <a:cs typeface="+mn-cs"/>
              </a:rPr>
              <a:t>7 year old Lily lives in a home that is extremely “dirty” – garbage has not been taken out in weeks, rotting food on the counter, cat feces on rug, many exits blocked with “junk”. (T)</a:t>
            </a:r>
          </a:p>
          <a:p>
            <a:pPr marL="228600" lvl="0" indent="-228600">
              <a:buAutoNum type="arabicPeriod" startAt="2"/>
            </a:pPr>
            <a:endParaRPr lang="en-US" sz="1200" kern="1200" dirty="0">
              <a:solidFill>
                <a:schemeClr val="tx1"/>
              </a:solidFill>
              <a:effectLst/>
              <a:latin typeface="+mn-lt"/>
              <a:ea typeface="+mn-ea"/>
              <a:cs typeface="+mn-cs"/>
            </a:endParaRPr>
          </a:p>
          <a:p>
            <a:pPr marL="228600" lvl="0" indent="-228600">
              <a:buAutoNum type="arabicPeriod" startAt="3"/>
            </a:pPr>
            <a:r>
              <a:rPr lang="en-US" sz="1200" kern="1200" dirty="0">
                <a:solidFill>
                  <a:schemeClr val="tx1"/>
                </a:solidFill>
                <a:effectLst/>
                <a:latin typeface="+mn-lt"/>
                <a:ea typeface="+mn-ea"/>
                <a:cs typeface="+mn-cs"/>
              </a:rPr>
              <a:t>Mother is arrested for dealing methamphetamine out of home.  (T)</a:t>
            </a:r>
          </a:p>
          <a:p>
            <a:pPr marL="228600" lvl="0" indent="-228600">
              <a:buAutoNum type="arabicPeriod" startAt="3"/>
            </a:pPr>
            <a:endParaRPr lang="en-US" sz="1200" kern="1200" dirty="0">
              <a:solidFill>
                <a:schemeClr val="tx1"/>
              </a:solidFill>
              <a:effectLst/>
              <a:latin typeface="+mn-lt"/>
              <a:ea typeface="+mn-ea"/>
              <a:cs typeface="+mn-cs"/>
            </a:endParaRPr>
          </a:p>
          <a:p>
            <a:pPr marL="228600" lvl="0" indent="-228600">
              <a:buAutoNum type="arabicPeriod" startAt="4"/>
            </a:pPr>
            <a:r>
              <a:rPr lang="en-US" sz="1200" kern="1200" dirty="0">
                <a:solidFill>
                  <a:schemeClr val="tx1"/>
                </a:solidFill>
                <a:effectLst/>
                <a:latin typeface="+mn-lt"/>
                <a:ea typeface="+mn-ea"/>
                <a:cs typeface="+mn-cs"/>
              </a:rPr>
              <a:t>Police have arrested mother’s boyfriend on numerous occasions for Domestic Violence.  Mother has had to go to the hospital on at least one occasion for stitches as a result of an incident the child witnessed. Mother is currently at DV shelter with child. (N)</a:t>
            </a:r>
          </a:p>
          <a:p>
            <a:pPr marL="228600" lvl="0" indent="-228600">
              <a:buAutoNum type="arabicPeriod" startAt="4"/>
            </a:pPr>
            <a:endParaRPr lang="en-US" sz="1200" kern="1200" dirty="0">
              <a:solidFill>
                <a:schemeClr val="tx1"/>
              </a:solidFill>
              <a:effectLst/>
              <a:latin typeface="+mn-lt"/>
              <a:ea typeface="+mn-ea"/>
              <a:cs typeface="+mn-cs"/>
            </a:endParaRPr>
          </a:p>
          <a:p>
            <a:pPr marL="228600" lvl="0" indent="-228600">
              <a:buAutoNum type="arabicPeriod" startAt="4"/>
            </a:pPr>
            <a:r>
              <a:rPr lang="en-US" sz="1200" kern="1200" dirty="0">
                <a:solidFill>
                  <a:schemeClr val="tx1"/>
                </a:solidFill>
                <a:effectLst/>
                <a:latin typeface="+mn-lt"/>
                <a:ea typeface="+mn-ea"/>
                <a:cs typeface="+mn-cs"/>
              </a:rPr>
              <a:t>Mother is “chronic alcoholic” and often drinks to the point of passing out while attending 5 year old son.  No other caregivers are in the home when this occurs.  (T)</a:t>
            </a:r>
          </a:p>
          <a:p>
            <a:pPr marL="228600" lvl="0" indent="-228600">
              <a:buAutoNum type="arabicPeriod" startAt="4"/>
            </a:pPr>
            <a:endParaRPr lang="en-US" sz="1200" kern="1200" dirty="0">
              <a:solidFill>
                <a:schemeClr val="tx1"/>
              </a:solidFill>
              <a:effectLst/>
              <a:latin typeface="+mn-lt"/>
              <a:ea typeface="+mn-ea"/>
              <a:cs typeface="+mn-cs"/>
            </a:endParaRPr>
          </a:p>
          <a:p>
            <a:pPr marL="228600" lvl="0" indent="-228600">
              <a:buAutoNum type="arabicPeriod" startAt="4"/>
            </a:pPr>
            <a:r>
              <a:rPr lang="en-US" sz="1200" kern="1200" dirty="0">
                <a:solidFill>
                  <a:schemeClr val="tx1"/>
                </a:solidFill>
                <a:effectLst/>
                <a:latin typeface="+mn-lt"/>
                <a:ea typeface="+mn-ea"/>
                <a:cs typeface="+mn-cs"/>
              </a:rPr>
              <a:t>14 year old son has announced to family that he is “Gay” parents often refer to him in extremely negative terms and have isolated him from the rest of the family (i.e. </a:t>
            </a:r>
            <a:r>
              <a:rPr lang="en-US" sz="1200" kern="1200" dirty="0" err="1">
                <a:solidFill>
                  <a:schemeClr val="tx1"/>
                </a:solidFill>
                <a:effectLst/>
                <a:latin typeface="+mn-lt"/>
                <a:ea typeface="+mn-ea"/>
                <a:cs typeface="+mn-cs"/>
              </a:rPr>
              <a:t>seperate</a:t>
            </a:r>
            <a:r>
              <a:rPr lang="en-US" sz="1200" kern="1200" dirty="0">
                <a:solidFill>
                  <a:schemeClr val="tx1"/>
                </a:solidFill>
                <a:effectLst/>
                <a:latin typeface="+mn-lt"/>
                <a:ea typeface="+mn-ea"/>
                <a:cs typeface="+mn-cs"/>
              </a:rPr>
              <a:t> sleeping, eating, and no contact with siblings) until he can be “cured”.  (T)</a:t>
            </a:r>
          </a:p>
          <a:p>
            <a:pPr marL="228600" lvl="0" indent="-228600">
              <a:buAutoNum type="arabicPeriod" startAt="4"/>
            </a:pPr>
            <a:endParaRPr lang="en-US" sz="1200" kern="1200" dirty="0">
              <a:solidFill>
                <a:schemeClr val="tx1"/>
              </a:solidFill>
              <a:effectLst/>
              <a:latin typeface="+mn-lt"/>
              <a:ea typeface="+mn-ea"/>
              <a:cs typeface="+mn-cs"/>
            </a:endParaRPr>
          </a:p>
          <a:p>
            <a:pPr marL="228600" lvl="0" indent="-228600">
              <a:buAutoNum type="arabicPeriod" startAt="4"/>
            </a:pPr>
            <a:r>
              <a:rPr lang="en-US" sz="1200" kern="1200" dirty="0">
                <a:solidFill>
                  <a:schemeClr val="tx1"/>
                </a:solidFill>
                <a:effectLst/>
                <a:latin typeface="+mn-lt"/>
                <a:ea typeface="+mn-ea"/>
                <a:cs typeface="+mn-cs"/>
              </a:rPr>
              <a:t>7 year old child is in a home which regularly only has peanut butter, bread, and Top Ramen to eat.  (N)</a:t>
            </a:r>
          </a:p>
          <a:p>
            <a:pPr marL="228600" lvl="0" indent="-228600">
              <a:buAutoNum type="arabicPeriod" startAt="4"/>
            </a:pPr>
            <a:endParaRPr lang="en-US" sz="1200" kern="1200" dirty="0">
              <a:solidFill>
                <a:schemeClr val="tx1"/>
              </a:solidFill>
              <a:effectLst/>
              <a:latin typeface="+mn-lt"/>
              <a:ea typeface="+mn-ea"/>
              <a:cs typeface="+mn-cs"/>
            </a:endParaRPr>
          </a:p>
          <a:p>
            <a:pPr marL="228600" lvl="0" indent="-228600">
              <a:buAutoNum type="arabicPeriod" startAt="4"/>
            </a:pPr>
            <a:r>
              <a:rPr lang="en-US" sz="1200" kern="1200" dirty="0">
                <a:solidFill>
                  <a:schemeClr val="tx1"/>
                </a:solidFill>
                <a:effectLst/>
                <a:latin typeface="+mn-lt"/>
                <a:ea typeface="+mn-ea"/>
                <a:cs typeface="+mn-cs"/>
              </a:rPr>
              <a:t>Mother indicates her 16 year old daughter is out of control because she repeatedly sneaks out of the house at night to go with 19 year old boyfriend.  She is requesting placement.  (T)</a:t>
            </a:r>
          </a:p>
          <a:p>
            <a:pPr marL="228600" lvl="0" indent="-228600">
              <a:buAutoNum type="arabicPeriod" startAt="4"/>
            </a:pPr>
            <a:endParaRPr lang="en-US" sz="1200" kern="1200" dirty="0">
              <a:solidFill>
                <a:schemeClr val="tx1"/>
              </a:solidFill>
              <a:effectLst/>
              <a:latin typeface="+mn-lt"/>
              <a:ea typeface="+mn-ea"/>
              <a:cs typeface="+mn-cs"/>
            </a:endParaRPr>
          </a:p>
          <a:p>
            <a:pPr marL="228600" lvl="0" indent="-228600">
              <a:buAutoNum type="arabicPeriod" startAt="4"/>
            </a:pPr>
            <a:r>
              <a:rPr lang="en-US" sz="1200" kern="1200" dirty="0">
                <a:solidFill>
                  <a:schemeClr val="tx1"/>
                </a:solidFill>
                <a:effectLst/>
                <a:latin typeface="+mn-lt"/>
                <a:ea typeface="+mn-ea"/>
                <a:cs typeface="+mn-cs"/>
              </a:rPr>
              <a:t>Mother has called concerned because father intends to give “boxing lessons” in back yard to 7 year old boy who is being bullied at school.  Mother reports last time father did this, child had 2 black eyes and stitched lip.   (T)</a:t>
            </a:r>
          </a:p>
          <a:p>
            <a:pPr marL="228600" lvl="0" indent="-228600">
              <a:buAutoNum type="arabicPeriod" startAt="4"/>
            </a:pPr>
            <a:endParaRPr lang="en-US" sz="1200" kern="1200" dirty="0">
              <a:solidFill>
                <a:schemeClr val="tx1"/>
              </a:solidFill>
              <a:effectLst/>
              <a:latin typeface="+mn-lt"/>
              <a:ea typeface="+mn-ea"/>
              <a:cs typeface="+mn-cs"/>
            </a:endParaRPr>
          </a:p>
          <a:p>
            <a:pPr marL="228600" lvl="0" indent="-228600">
              <a:buAutoNum type="arabicPeriod" startAt="4"/>
            </a:pPr>
            <a:r>
              <a:rPr lang="en-US" sz="1200" kern="1200" dirty="0">
                <a:solidFill>
                  <a:schemeClr val="tx1"/>
                </a:solidFill>
                <a:effectLst/>
                <a:latin typeface="+mn-lt"/>
                <a:ea typeface="+mn-ea"/>
                <a:cs typeface="+mn-cs"/>
              </a:rPr>
              <a:t> Father of 17 year old girl has been arrested on suspicion of sexually abusing her.  He has been released with a no contact order.  Mother has indicated she will not let father back into home with daughter.  (N)</a:t>
            </a:r>
          </a:p>
          <a:p>
            <a:pPr marL="228600" lvl="0" indent="-228600">
              <a:buAutoNum type="arabicPeriod" startAt="4"/>
            </a:pPr>
            <a:endParaRPr lang="en-US" sz="1200" kern="1200" dirty="0">
              <a:solidFill>
                <a:schemeClr val="tx1"/>
              </a:solidFill>
              <a:effectLst/>
              <a:latin typeface="+mn-lt"/>
              <a:ea typeface="+mn-ea"/>
              <a:cs typeface="+mn-cs"/>
            </a:endParaRPr>
          </a:p>
          <a:p>
            <a:pPr marL="228600" lvl="0" indent="-228600">
              <a:buAutoNum type="arabicPeriod" startAt="4"/>
            </a:pPr>
            <a:r>
              <a:rPr lang="en-US" sz="1200" kern="1200" baseline="0" dirty="0">
                <a:solidFill>
                  <a:schemeClr val="tx1"/>
                </a:solidFill>
                <a:effectLst/>
                <a:latin typeface="+mn-lt"/>
                <a:ea typeface="+mn-ea"/>
                <a:cs typeface="+mn-cs"/>
              </a:rPr>
              <a:t> 8</a:t>
            </a:r>
            <a:r>
              <a:rPr lang="en-US" sz="1200" kern="1200" dirty="0">
                <a:solidFill>
                  <a:schemeClr val="tx1"/>
                </a:solidFill>
                <a:effectLst/>
                <a:latin typeface="+mn-lt"/>
                <a:ea typeface="+mn-ea"/>
                <a:cs typeface="+mn-cs"/>
              </a:rPr>
              <a:t> year old child is sent to office at school for fighting.  Child seems extremely fearful to call home as directed by principle because he says he will “get a </a:t>
            </a:r>
            <a:r>
              <a:rPr lang="en-US" sz="1200" kern="1200" dirty="0" err="1">
                <a:solidFill>
                  <a:schemeClr val="tx1"/>
                </a:solidFill>
                <a:effectLst/>
                <a:latin typeface="+mn-lt"/>
                <a:ea typeface="+mn-ea"/>
                <a:cs typeface="+mn-cs"/>
              </a:rPr>
              <a:t>whoopin</a:t>
            </a:r>
            <a:r>
              <a:rPr lang="en-US" sz="1200" kern="1200" dirty="0">
                <a:solidFill>
                  <a:schemeClr val="tx1"/>
                </a:solidFill>
                <a:effectLst/>
                <a:latin typeface="+mn-lt"/>
                <a:ea typeface="+mn-ea"/>
                <a:cs typeface="+mn-cs"/>
              </a:rPr>
              <a:t>’” (T)  </a:t>
            </a:r>
          </a:p>
          <a:p>
            <a:endParaRPr lang="en-US" dirty="0"/>
          </a:p>
        </p:txBody>
      </p:sp>
      <p:sp>
        <p:nvSpPr>
          <p:cNvPr id="4" name="Slide Number Placeholder 3"/>
          <p:cNvSpPr>
            <a:spLocks noGrp="1"/>
          </p:cNvSpPr>
          <p:nvPr>
            <p:ph type="sldNum" sz="quarter" idx="10"/>
          </p:nvPr>
        </p:nvSpPr>
        <p:spPr/>
        <p:txBody>
          <a:bodyPr/>
          <a:lstStyle/>
          <a:p>
            <a:fld id="{A7285CE2-DFE5-4C51-8A39-8A1A221F9677}" type="slidenum">
              <a:rPr lang="en-US" smtClean="0"/>
              <a:t>9</a:t>
            </a:fld>
            <a:endParaRPr lang="en-US"/>
          </a:p>
        </p:txBody>
      </p:sp>
    </p:spTree>
    <p:extLst>
      <p:ext uri="{BB962C8B-B14F-4D97-AF65-F5344CB8AC3E}">
        <p14:creationId xmlns:p14="http://schemas.microsoft.com/office/powerpoint/2010/main" val="1256881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none" dirty="0"/>
              <a:t>Use</a:t>
            </a:r>
            <a:r>
              <a:rPr lang="en-US" b="1" u="none" baseline="0" dirty="0"/>
              <a:t> Safety Assessment handout - </a:t>
            </a:r>
            <a:r>
              <a:rPr lang="en-US" sz="1200" b="1" dirty="0"/>
              <a:t> 1.2.4.All</a:t>
            </a:r>
          </a:p>
          <a:p>
            <a:endParaRPr lang="en-US" b="1" u="none" dirty="0"/>
          </a:p>
          <a:p>
            <a:endParaRPr lang="en-US" b="1" u="sng" dirty="0"/>
          </a:p>
          <a:p>
            <a:r>
              <a:rPr lang="en-US" b="1" u="sng" dirty="0"/>
              <a:t>Six Questions from</a:t>
            </a:r>
            <a:r>
              <a:rPr lang="en-US" b="1" u="sng" baseline="0" dirty="0"/>
              <a:t> </a:t>
            </a:r>
            <a:r>
              <a:rPr lang="en-US" b="1" u="sng" baseline="0" dirty="0" err="1"/>
              <a:t>Chapt</a:t>
            </a:r>
            <a:r>
              <a:rPr lang="en-US" b="1" u="sng" baseline="0" dirty="0"/>
              <a:t>. 2</a:t>
            </a:r>
            <a:endParaRPr lang="en-US" b="1" u="none" baseline="0" dirty="0"/>
          </a:p>
          <a:p>
            <a:endParaRPr lang="en-US" b="1" u="none" baseline="0" dirty="0"/>
          </a:p>
          <a:p>
            <a:pPr marL="228600" indent="-228600">
              <a:buFont typeface="+mj-lt"/>
              <a:buAutoNum type="arabicPeriod"/>
            </a:pPr>
            <a:r>
              <a:rPr lang="en-US" b="0" u="none" baseline="0" dirty="0"/>
              <a:t>What is the nature and extent of the maltreatment?</a:t>
            </a:r>
          </a:p>
          <a:p>
            <a:pPr marL="228600" indent="-228600">
              <a:buFont typeface="+mj-lt"/>
              <a:buAutoNum type="arabicPeriod"/>
            </a:pPr>
            <a:endParaRPr lang="en-US" b="0" u="none" baseline="0" dirty="0"/>
          </a:p>
          <a:p>
            <a:pPr marL="228600" indent="-228600">
              <a:buFont typeface="+mj-lt"/>
              <a:buAutoNum type="arabicPeriod"/>
            </a:pPr>
            <a:r>
              <a:rPr lang="en-US" b="0" u="none" baseline="0" dirty="0"/>
              <a:t>What circumstances accompany the maltreatment?</a:t>
            </a:r>
          </a:p>
          <a:p>
            <a:pPr marL="228600" indent="-228600">
              <a:buFont typeface="+mj-lt"/>
              <a:buAutoNum type="arabicPeriod"/>
            </a:pPr>
            <a:endParaRPr lang="en-US" b="0" u="none" baseline="0" dirty="0"/>
          </a:p>
          <a:p>
            <a:pPr marL="228600" indent="-228600">
              <a:buFont typeface="+mj-lt"/>
              <a:buAutoNum type="arabicPeriod"/>
            </a:pPr>
            <a:r>
              <a:rPr lang="en-US" b="0" u="none" baseline="0" dirty="0"/>
              <a:t>How does the child function day-to-day?</a:t>
            </a:r>
          </a:p>
          <a:p>
            <a:pPr marL="228600" indent="-228600">
              <a:buFont typeface="+mj-lt"/>
              <a:buAutoNum type="arabicPeriod"/>
            </a:pPr>
            <a:endParaRPr lang="en-US" b="0" u="none" baseline="0" dirty="0"/>
          </a:p>
          <a:p>
            <a:pPr marL="228600" indent="-228600">
              <a:buFont typeface="+mj-lt"/>
              <a:buAutoNum type="arabicPeriod"/>
            </a:pPr>
            <a:r>
              <a:rPr lang="en-US" b="0" u="none" baseline="0" dirty="0"/>
              <a:t>How does the parent discipline the child?</a:t>
            </a:r>
          </a:p>
          <a:p>
            <a:pPr marL="228600" indent="-228600">
              <a:buFont typeface="+mj-lt"/>
              <a:buAutoNum type="arabicPeriod"/>
            </a:pPr>
            <a:endParaRPr lang="en-US" b="0" u="none" baseline="0" dirty="0"/>
          </a:p>
          <a:p>
            <a:pPr marL="228600" indent="-228600">
              <a:buFont typeface="+mj-lt"/>
              <a:buAutoNum type="arabicPeriod"/>
            </a:pPr>
            <a:r>
              <a:rPr lang="en-US" b="0" u="none" baseline="0" dirty="0"/>
              <a:t>What are overall parenting practices?</a:t>
            </a:r>
          </a:p>
          <a:p>
            <a:pPr marL="228600" indent="-228600">
              <a:buFont typeface="+mj-lt"/>
              <a:buAutoNum type="arabicPeriod"/>
            </a:pPr>
            <a:endParaRPr lang="en-US" b="0" u="none" baseline="0" dirty="0"/>
          </a:p>
          <a:p>
            <a:pPr marL="228600" indent="-228600">
              <a:buFont typeface="+mj-lt"/>
              <a:buAutoNum type="arabicPeriod"/>
            </a:pPr>
            <a:r>
              <a:rPr lang="en-US" b="0" u="none" baseline="0" dirty="0"/>
              <a:t>How does the parent manage his/her own life?</a:t>
            </a:r>
            <a:endParaRPr lang="en-US" b="0" u="sng" baseline="0" dirty="0"/>
          </a:p>
          <a:p>
            <a:endParaRPr lang="en-US" b="1" baseline="0" dirty="0"/>
          </a:p>
          <a:p>
            <a:endParaRPr lang="en-US" b="1" baseline="0" dirty="0"/>
          </a:p>
          <a:p>
            <a:endParaRPr lang="en-US" b="1" baseline="0" dirty="0"/>
          </a:p>
          <a:p>
            <a:endParaRPr lang="en-US" b="1" baseline="0" dirty="0"/>
          </a:p>
          <a:p>
            <a:endParaRPr lang="en-US" b="1" baseline="0" dirty="0"/>
          </a:p>
          <a:p>
            <a:endParaRPr lang="en-US" b="1" baseline="0" dirty="0"/>
          </a:p>
          <a:p>
            <a:endParaRPr lang="en-US" b="1" baseline="0" dirty="0"/>
          </a:p>
          <a:p>
            <a:endParaRPr lang="en-US" b="1" baseline="0" dirty="0"/>
          </a:p>
          <a:p>
            <a:endParaRPr lang="en-US" b="1" baseline="0" dirty="0"/>
          </a:p>
          <a:p>
            <a:endParaRPr lang="en-US" b="1" baseline="0" dirty="0"/>
          </a:p>
          <a:p>
            <a:r>
              <a:rPr lang="en-US" b="0" dirty="0"/>
              <a:t>By Timothy Huang (Own work) [CC BY-SA 3.0 (http://creativecommons.org/licenses/by-sa/3.0)], via Wikimedia Commons</a:t>
            </a:r>
          </a:p>
        </p:txBody>
      </p:sp>
      <p:sp>
        <p:nvSpPr>
          <p:cNvPr id="4" name="Slide Number Placeholder 3"/>
          <p:cNvSpPr>
            <a:spLocks noGrp="1"/>
          </p:cNvSpPr>
          <p:nvPr>
            <p:ph type="sldNum" sz="quarter" idx="10"/>
          </p:nvPr>
        </p:nvSpPr>
        <p:spPr/>
        <p:txBody>
          <a:bodyPr/>
          <a:lstStyle/>
          <a:p>
            <a:fld id="{A7285CE2-DFE5-4C51-8A39-8A1A221F9677}" type="slidenum">
              <a:rPr lang="en-US" smtClean="0"/>
              <a:t>10</a:t>
            </a:fld>
            <a:endParaRPr lang="en-US"/>
          </a:p>
        </p:txBody>
      </p:sp>
    </p:spTree>
    <p:extLst>
      <p:ext uri="{BB962C8B-B14F-4D97-AF65-F5344CB8AC3E}">
        <p14:creationId xmlns:p14="http://schemas.microsoft.com/office/powerpoint/2010/main" val="2353524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F87341-AEA4-4B26-8D11-3376C7F1D346}"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A31A8-D92C-40B9-AB58-C5200C38BCE5}" type="slidenum">
              <a:rPr lang="en-US" smtClean="0"/>
              <a:t>‹#›</a:t>
            </a:fld>
            <a:endParaRPr lang="en-US"/>
          </a:p>
        </p:txBody>
      </p:sp>
    </p:spTree>
    <p:extLst>
      <p:ext uri="{BB962C8B-B14F-4D97-AF65-F5344CB8AC3E}">
        <p14:creationId xmlns:p14="http://schemas.microsoft.com/office/powerpoint/2010/main" val="3705568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F87341-AEA4-4B26-8D11-3376C7F1D346}"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A31A8-D92C-40B9-AB58-C5200C38BCE5}" type="slidenum">
              <a:rPr lang="en-US" smtClean="0"/>
              <a:t>‹#›</a:t>
            </a:fld>
            <a:endParaRPr lang="en-US"/>
          </a:p>
        </p:txBody>
      </p:sp>
    </p:spTree>
    <p:extLst>
      <p:ext uri="{BB962C8B-B14F-4D97-AF65-F5344CB8AC3E}">
        <p14:creationId xmlns:p14="http://schemas.microsoft.com/office/powerpoint/2010/main" val="3211215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F87341-AEA4-4B26-8D11-3376C7F1D346}"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A31A8-D92C-40B9-AB58-C5200C38BCE5}" type="slidenum">
              <a:rPr lang="en-US" smtClean="0"/>
              <a:t>‹#›</a:t>
            </a:fld>
            <a:endParaRPr lang="en-US"/>
          </a:p>
        </p:txBody>
      </p:sp>
    </p:spTree>
    <p:extLst>
      <p:ext uri="{BB962C8B-B14F-4D97-AF65-F5344CB8AC3E}">
        <p14:creationId xmlns:p14="http://schemas.microsoft.com/office/powerpoint/2010/main" val="3037965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w/Foot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1025525" y="6135688"/>
            <a:ext cx="7092950" cy="585787"/>
          </a:xfrm>
        </p:spPr>
        <p:txBody>
          <a:bodyPr anchor="b">
            <a:noAutofit/>
          </a:bodyPr>
          <a:lstStyle>
            <a:lvl1pPr marL="0" indent="0" algn="r">
              <a:buNone/>
              <a:defRPr sz="1000"/>
            </a:lvl1pPr>
            <a:lvl2pPr marL="457200" indent="0" algn="r">
              <a:buNone/>
              <a:defRPr sz="1000"/>
            </a:lvl2pPr>
            <a:lvl3pPr marL="914400" indent="0" algn="r">
              <a:buNone/>
              <a:defRPr sz="1000"/>
            </a:lvl3pPr>
            <a:lvl4pPr marL="1371600" indent="0" algn="r">
              <a:buNone/>
              <a:defRPr sz="1000"/>
            </a:lvl4pPr>
            <a:lvl5pPr marL="1828800" indent="0" algn="r">
              <a:buNone/>
              <a:defRPr sz="1000"/>
            </a:lvl5pPr>
          </a:lstStyle>
          <a:p>
            <a:pPr lvl="0"/>
            <a:r>
              <a:rPr lang="en-US" dirty="0"/>
              <a:t>Click to edit Master text styles</a:t>
            </a:r>
          </a:p>
        </p:txBody>
      </p:sp>
    </p:spTree>
    <p:extLst>
      <p:ext uri="{BB962C8B-B14F-4D97-AF65-F5344CB8AC3E}">
        <p14:creationId xmlns:p14="http://schemas.microsoft.com/office/powerpoint/2010/main" val="2943538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F87341-AEA4-4B26-8D11-3376C7F1D346}"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A31A8-D92C-40B9-AB58-C5200C38BCE5}" type="slidenum">
              <a:rPr lang="en-US" smtClean="0"/>
              <a:t>‹#›</a:t>
            </a:fld>
            <a:endParaRPr lang="en-US"/>
          </a:p>
        </p:txBody>
      </p:sp>
    </p:spTree>
    <p:extLst>
      <p:ext uri="{BB962C8B-B14F-4D97-AF65-F5344CB8AC3E}">
        <p14:creationId xmlns:p14="http://schemas.microsoft.com/office/powerpoint/2010/main" val="996457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F87341-AEA4-4B26-8D11-3376C7F1D346}"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A31A8-D92C-40B9-AB58-C5200C38BCE5}" type="slidenum">
              <a:rPr lang="en-US" smtClean="0"/>
              <a:t>‹#›</a:t>
            </a:fld>
            <a:endParaRPr lang="en-US"/>
          </a:p>
        </p:txBody>
      </p:sp>
    </p:spTree>
    <p:extLst>
      <p:ext uri="{BB962C8B-B14F-4D97-AF65-F5344CB8AC3E}">
        <p14:creationId xmlns:p14="http://schemas.microsoft.com/office/powerpoint/2010/main" val="1355314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F87341-AEA4-4B26-8D11-3376C7F1D346}" type="datetimeFigureOut">
              <a:rPr lang="en-US" smtClean="0"/>
              <a:t>10/11/2018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EA31A8-D92C-40B9-AB58-C5200C38BCE5}" type="slidenum">
              <a:rPr lang="en-US" smtClean="0"/>
              <a:t>‹#›</a:t>
            </a:fld>
            <a:endParaRPr lang="en-US"/>
          </a:p>
        </p:txBody>
      </p:sp>
    </p:spTree>
    <p:extLst>
      <p:ext uri="{BB962C8B-B14F-4D97-AF65-F5344CB8AC3E}">
        <p14:creationId xmlns:p14="http://schemas.microsoft.com/office/powerpoint/2010/main" val="3040877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F87341-AEA4-4B26-8D11-3376C7F1D346}" type="datetimeFigureOut">
              <a:rPr lang="en-US" smtClean="0"/>
              <a:t>10/11/2018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EA31A8-D92C-40B9-AB58-C5200C38BCE5}" type="slidenum">
              <a:rPr lang="en-US" smtClean="0"/>
              <a:t>‹#›</a:t>
            </a:fld>
            <a:endParaRPr lang="en-US"/>
          </a:p>
        </p:txBody>
      </p:sp>
    </p:spTree>
    <p:extLst>
      <p:ext uri="{BB962C8B-B14F-4D97-AF65-F5344CB8AC3E}">
        <p14:creationId xmlns:p14="http://schemas.microsoft.com/office/powerpoint/2010/main" val="1482325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F87341-AEA4-4B26-8D11-3376C7F1D346}" type="datetimeFigureOut">
              <a:rPr lang="en-US" smtClean="0"/>
              <a:t>10/11/2018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EA31A8-D92C-40B9-AB58-C5200C38BCE5}" type="slidenum">
              <a:rPr lang="en-US" smtClean="0"/>
              <a:t>‹#›</a:t>
            </a:fld>
            <a:endParaRPr lang="en-US"/>
          </a:p>
        </p:txBody>
      </p:sp>
    </p:spTree>
    <p:extLst>
      <p:ext uri="{BB962C8B-B14F-4D97-AF65-F5344CB8AC3E}">
        <p14:creationId xmlns:p14="http://schemas.microsoft.com/office/powerpoint/2010/main" val="2266522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F87341-AEA4-4B26-8D11-3376C7F1D346}" type="datetimeFigureOut">
              <a:rPr lang="en-US" smtClean="0"/>
              <a:t>10/11/2018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EA31A8-D92C-40B9-AB58-C5200C38BCE5}" type="slidenum">
              <a:rPr lang="en-US" smtClean="0"/>
              <a:t>‹#›</a:t>
            </a:fld>
            <a:endParaRPr lang="en-US"/>
          </a:p>
        </p:txBody>
      </p:sp>
    </p:spTree>
    <p:extLst>
      <p:ext uri="{BB962C8B-B14F-4D97-AF65-F5344CB8AC3E}">
        <p14:creationId xmlns:p14="http://schemas.microsoft.com/office/powerpoint/2010/main" val="2383470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F87341-AEA4-4B26-8D11-3376C7F1D346}" type="datetimeFigureOut">
              <a:rPr lang="en-US" smtClean="0"/>
              <a:t>10/11/2018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EA31A8-D92C-40B9-AB58-C5200C38BCE5}" type="slidenum">
              <a:rPr lang="en-US" smtClean="0"/>
              <a:t>‹#›</a:t>
            </a:fld>
            <a:endParaRPr lang="en-US"/>
          </a:p>
        </p:txBody>
      </p:sp>
    </p:spTree>
    <p:extLst>
      <p:ext uri="{BB962C8B-B14F-4D97-AF65-F5344CB8AC3E}">
        <p14:creationId xmlns:p14="http://schemas.microsoft.com/office/powerpoint/2010/main" val="2439833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F87341-AEA4-4B26-8D11-3376C7F1D346}" type="datetimeFigureOut">
              <a:rPr lang="en-US" smtClean="0"/>
              <a:t>10/11/2018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EA31A8-D92C-40B9-AB58-C5200C38BCE5}" type="slidenum">
              <a:rPr lang="en-US" smtClean="0"/>
              <a:t>‹#›</a:t>
            </a:fld>
            <a:endParaRPr lang="en-US"/>
          </a:p>
        </p:txBody>
      </p:sp>
    </p:spTree>
    <p:extLst>
      <p:ext uri="{BB962C8B-B14F-4D97-AF65-F5344CB8AC3E}">
        <p14:creationId xmlns:p14="http://schemas.microsoft.com/office/powerpoint/2010/main" val="489880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F87341-AEA4-4B26-8D11-3376C7F1D346}" type="datetimeFigureOut">
              <a:rPr lang="en-US" smtClean="0"/>
              <a:t>10/11/2018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EA31A8-D92C-40B9-AB58-C5200C38BCE5}" type="slidenum">
              <a:rPr lang="en-US" smtClean="0"/>
              <a:t>‹#›</a:t>
            </a:fld>
            <a:endParaRPr lang="en-US"/>
          </a:p>
        </p:txBody>
      </p:sp>
    </p:spTree>
    <p:extLst>
      <p:ext uri="{BB962C8B-B14F-4D97-AF65-F5344CB8AC3E}">
        <p14:creationId xmlns:p14="http://schemas.microsoft.com/office/powerpoint/2010/main" val="1641061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72000" y="-12700"/>
            <a:ext cx="4572000" cy="6888617"/>
          </a:xfrm>
          <a:prstGeom prst="rect">
            <a:avLst/>
          </a:prstGeom>
        </p:spPr>
      </p:pic>
      <p:sp>
        <p:nvSpPr>
          <p:cNvPr id="6" name="Rectangle 5"/>
          <p:cNvSpPr/>
          <p:nvPr/>
        </p:nvSpPr>
        <p:spPr>
          <a:xfrm>
            <a:off x="238626" y="1445853"/>
            <a:ext cx="4191000" cy="2492990"/>
          </a:xfrm>
          <a:prstGeom prst="rect">
            <a:avLst/>
          </a:prstGeom>
        </p:spPr>
        <p:txBody>
          <a:bodyPr wrap="square">
            <a:spAutoFit/>
          </a:bodyPr>
          <a:lstStyle/>
          <a:p>
            <a:pPr algn="ctr"/>
            <a:endParaRPr lang="en-US" sz="1200" b="1" dirty="0">
              <a:solidFill>
                <a:srgbClr val="000000"/>
              </a:solidFill>
              <a:latin typeface="Garamond"/>
              <a:cs typeface="Garamond"/>
            </a:endParaRPr>
          </a:p>
          <a:p>
            <a:pPr algn="ctr"/>
            <a:endParaRPr lang="en-US" sz="1200" b="1" dirty="0">
              <a:solidFill>
                <a:srgbClr val="000000"/>
              </a:solidFill>
              <a:latin typeface="Garamond"/>
              <a:cs typeface="Garamond"/>
            </a:endParaRPr>
          </a:p>
          <a:p>
            <a:pPr algn="ctr"/>
            <a:r>
              <a:rPr lang="en-US" sz="3200" i="1" dirty="0">
                <a:solidFill>
                  <a:srgbClr val="000000"/>
                </a:solidFill>
                <a:latin typeface="Garamond"/>
                <a:cs typeface="Garamond"/>
              </a:rPr>
              <a:t>Evolve Leadership </a:t>
            </a:r>
          </a:p>
          <a:p>
            <a:pPr algn="ctr"/>
            <a:r>
              <a:rPr lang="en-US" sz="3200" i="1" dirty="0">
                <a:solidFill>
                  <a:srgbClr val="000000"/>
                </a:solidFill>
                <a:latin typeface="Garamond"/>
                <a:cs typeface="Garamond"/>
              </a:rPr>
              <a:t>to Promote Justice </a:t>
            </a:r>
          </a:p>
          <a:p>
            <a:pPr algn="ctr"/>
            <a:r>
              <a:rPr lang="en-US" sz="3200" i="1" dirty="0">
                <a:solidFill>
                  <a:srgbClr val="000000"/>
                </a:solidFill>
                <a:latin typeface="Garamond"/>
                <a:cs typeface="Garamond"/>
              </a:rPr>
              <a:t>in Child Welfare</a:t>
            </a:r>
          </a:p>
          <a:p>
            <a:pPr lvl="1"/>
            <a:endParaRPr lang="en-US" dirty="0">
              <a:solidFill>
                <a:srgbClr val="000000"/>
              </a:solidFill>
            </a:endParaRPr>
          </a:p>
          <a:p>
            <a:endParaRPr lang="en-US" dirty="0">
              <a:solidFill>
                <a:srgbClr val="000000"/>
              </a:solidFill>
            </a:endParaRPr>
          </a:p>
        </p:txBody>
      </p:sp>
      <p:pic>
        <p:nvPicPr>
          <p:cNvPr id="4" name="Picture 3" descr="http://cita-dev.weebly.com/uploads/2/3/0/3/23030074/1409956339.png"/>
          <p:cNvPicPr/>
          <p:nvPr/>
        </p:nvPicPr>
        <p:blipFill rotWithShape="1">
          <a:blip r:embed="rId4">
            <a:extLst>
              <a:ext uri="{28A0092B-C50C-407E-A947-70E740481C1C}">
                <a14:useLocalDpi xmlns:a14="http://schemas.microsoft.com/office/drawing/2010/main" val="0"/>
              </a:ext>
            </a:extLst>
          </a:blip>
          <a:srcRect l="13172"/>
          <a:stretch/>
        </p:blipFill>
        <p:spPr bwMode="auto">
          <a:xfrm>
            <a:off x="96252" y="227771"/>
            <a:ext cx="4333374" cy="821206"/>
          </a:xfrm>
          <a:prstGeom prst="rect">
            <a:avLst/>
          </a:prstGeom>
          <a:noFill/>
          <a:ln>
            <a:noFill/>
          </a:ln>
        </p:spPr>
      </p:pic>
      <p:sp>
        <p:nvSpPr>
          <p:cNvPr id="2" name="TextBox 1"/>
          <p:cNvSpPr txBox="1"/>
          <p:nvPr/>
        </p:nvSpPr>
        <p:spPr>
          <a:xfrm>
            <a:off x="96253" y="4035096"/>
            <a:ext cx="4475747" cy="2431435"/>
          </a:xfrm>
          <a:prstGeom prst="rect">
            <a:avLst/>
          </a:prstGeom>
          <a:noFill/>
        </p:spPr>
        <p:txBody>
          <a:bodyPr wrap="square" rtlCol="0">
            <a:spAutoFit/>
          </a:bodyPr>
          <a:lstStyle/>
          <a:p>
            <a:pPr algn="ctr"/>
            <a:r>
              <a:rPr lang="en-US" sz="3200" b="1" dirty="0">
                <a:solidFill>
                  <a:prstClr val="black"/>
                </a:solidFill>
              </a:rPr>
              <a:t>Introduction to the ABA Safety Guide for Judges and Lawyers</a:t>
            </a:r>
          </a:p>
          <a:p>
            <a:pPr algn="ctr"/>
            <a:r>
              <a:rPr lang="en-US" sz="3200" b="1" u="sng" dirty="0">
                <a:solidFill>
                  <a:prstClr val="black"/>
                </a:solidFill>
              </a:rPr>
              <a:t>____________</a:t>
            </a:r>
          </a:p>
          <a:p>
            <a:pPr algn="ctr"/>
            <a:r>
              <a:rPr lang="en-US" sz="2400" b="1" dirty="0">
                <a:solidFill>
                  <a:prstClr val="black"/>
                </a:solidFill>
              </a:rPr>
              <a:t>A Practical Learning Experience</a:t>
            </a:r>
          </a:p>
        </p:txBody>
      </p:sp>
    </p:spTree>
    <p:extLst>
      <p:ext uri="{BB962C8B-B14F-4D97-AF65-F5344CB8AC3E}">
        <p14:creationId xmlns:p14="http://schemas.microsoft.com/office/powerpoint/2010/main" val="3012977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Owner\Downloads\照片_0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1"/>
            <a:ext cx="8974765" cy="923330"/>
          </a:xfrm>
          <a:prstGeom prst="rect">
            <a:avLst/>
          </a:prstGeom>
          <a:noFill/>
        </p:spPr>
        <p:txBody>
          <a:bodyPr wrap="none" rtlCol="0">
            <a:spAutoFit/>
          </a:bodyPr>
          <a:lstStyle/>
          <a:p>
            <a:r>
              <a:rPr lang="en-US" sz="5400" b="1" dirty="0">
                <a:solidFill>
                  <a:schemeClr val="bg1"/>
                </a:solidFill>
              </a:rPr>
              <a:t>The Judge Expects Information</a:t>
            </a:r>
          </a:p>
        </p:txBody>
      </p:sp>
    </p:spTree>
    <p:extLst>
      <p:ext uri="{BB962C8B-B14F-4D97-AF65-F5344CB8AC3E}">
        <p14:creationId xmlns:p14="http://schemas.microsoft.com/office/powerpoint/2010/main" val="1672709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513" t="8131" r="11378" b="3781"/>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2954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wner\Downloads\Zwischensicherung.jpg"/>
          <p:cNvPicPr>
            <a:picLocks noChangeAspect="1" noChangeArrowheads="1"/>
          </p:cNvPicPr>
          <p:nvPr/>
        </p:nvPicPr>
        <p:blipFill rotWithShape="1">
          <a:blip r:embed="rId3">
            <a:extLst>
              <a:ext uri="{28A0092B-C50C-407E-A947-70E740481C1C}">
                <a14:useLocalDpi xmlns:a14="http://schemas.microsoft.com/office/drawing/2010/main" val="0"/>
              </a:ext>
            </a:extLst>
          </a:blip>
          <a:srcRect l="10805" r="12777"/>
          <a:stretch/>
        </p:blipFill>
        <p:spPr bwMode="auto">
          <a:xfrm>
            <a:off x="4419600" y="0"/>
            <a:ext cx="4724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238780"/>
            <a:ext cx="3437864" cy="707886"/>
          </a:xfrm>
          <a:prstGeom prst="rect">
            <a:avLst/>
          </a:prstGeom>
          <a:noFill/>
        </p:spPr>
        <p:txBody>
          <a:bodyPr wrap="none" rtlCol="0">
            <a:spAutoFit/>
          </a:bodyPr>
          <a:lstStyle/>
          <a:p>
            <a:r>
              <a:rPr lang="en-US" sz="4000" b="1" u="sng" dirty="0"/>
              <a:t>Safety</a:t>
            </a:r>
            <a:r>
              <a:rPr lang="en-US" sz="2800" b="1" u="sng" dirty="0"/>
              <a:t> </a:t>
            </a:r>
            <a:r>
              <a:rPr lang="en-US" sz="4000" b="1" u="sng" dirty="0"/>
              <a:t>Planning</a:t>
            </a:r>
            <a:endParaRPr lang="en-US" sz="2800" b="1" u="sng" dirty="0"/>
          </a:p>
        </p:txBody>
      </p:sp>
      <p:sp>
        <p:nvSpPr>
          <p:cNvPr id="4" name="TextBox 3"/>
          <p:cNvSpPr txBox="1"/>
          <p:nvPr/>
        </p:nvSpPr>
        <p:spPr>
          <a:xfrm>
            <a:off x="0" y="1066800"/>
            <a:ext cx="4419600" cy="5724644"/>
          </a:xfrm>
          <a:prstGeom prst="rect">
            <a:avLst/>
          </a:prstGeom>
          <a:noFill/>
        </p:spPr>
        <p:txBody>
          <a:bodyPr wrap="square" rtlCol="0">
            <a:spAutoFit/>
          </a:bodyPr>
          <a:lstStyle/>
          <a:p>
            <a:pPr marL="285750" indent="-285750">
              <a:buFont typeface="Arial" panose="020B0604020202020204" pitchFamily="34" charset="0"/>
              <a:buChar char="•"/>
            </a:pPr>
            <a:r>
              <a:rPr lang="en-US" sz="2400" b="1" dirty="0"/>
              <a:t>Does not require change in parents behavior or attitude</a:t>
            </a:r>
          </a:p>
          <a:p>
            <a:endParaRPr lang="en-US" sz="2400" b="1" dirty="0"/>
          </a:p>
          <a:p>
            <a:pPr marL="285750" indent="-285750">
              <a:buFont typeface="Arial" panose="020B0604020202020204" pitchFamily="34" charset="0"/>
              <a:buChar char="•"/>
            </a:pPr>
            <a:r>
              <a:rPr lang="en-US" sz="2400" b="1" dirty="0"/>
              <a:t>Controls threats – immediately</a:t>
            </a:r>
          </a:p>
          <a:p>
            <a:endParaRPr lang="en-US" sz="2400" b="1" dirty="0"/>
          </a:p>
          <a:p>
            <a:r>
              <a:rPr lang="en-US" sz="2400" b="1" dirty="0"/>
              <a:t>---------------------------------------------</a:t>
            </a:r>
          </a:p>
          <a:p>
            <a:endParaRPr lang="en-US" sz="2400" b="1" dirty="0"/>
          </a:p>
          <a:p>
            <a:pPr marL="285750" indent="-285750">
              <a:buFont typeface="Arial" panose="020B0604020202020204" pitchFamily="34" charset="0"/>
              <a:buChar char="•"/>
            </a:pPr>
            <a:r>
              <a:rPr lang="en-US" sz="2400" b="1" dirty="0"/>
              <a:t>Sufficient</a:t>
            </a:r>
          </a:p>
          <a:p>
            <a:pPr marL="285750" indent="-285750">
              <a:buFont typeface="Arial" panose="020B0604020202020204" pitchFamily="34" charset="0"/>
              <a:buChar char="•"/>
            </a:pPr>
            <a:r>
              <a:rPr lang="en-US" sz="2400" b="1" dirty="0"/>
              <a:t>Feasible</a:t>
            </a:r>
          </a:p>
          <a:p>
            <a:pPr marL="285750" indent="-285750">
              <a:buFont typeface="Arial" panose="020B0604020202020204" pitchFamily="34" charset="0"/>
              <a:buChar char="•"/>
            </a:pPr>
            <a:r>
              <a:rPr lang="en-US" sz="2400" b="1" dirty="0"/>
              <a:t>Sustainable</a:t>
            </a:r>
          </a:p>
          <a:p>
            <a:pPr marL="285750" indent="-285750">
              <a:buFont typeface="Arial" panose="020B0604020202020204" pitchFamily="34" charset="0"/>
              <a:buChar char="•"/>
            </a:pPr>
            <a:endParaRPr lang="en-US" sz="2400" b="1" dirty="0"/>
          </a:p>
          <a:p>
            <a:r>
              <a:rPr lang="en-US" sz="2400" b="1" dirty="0"/>
              <a:t>---------------------------------------------</a:t>
            </a:r>
          </a:p>
          <a:p>
            <a:pPr marL="285750" indent="-285750">
              <a:buFont typeface="Arial" panose="020B0604020202020204" pitchFamily="34" charset="0"/>
              <a:buChar char="•"/>
            </a:pPr>
            <a:r>
              <a:rPr lang="en-US" sz="2400" b="1" dirty="0"/>
              <a:t>Assessing Reasonable Efforts</a:t>
            </a:r>
          </a:p>
          <a:p>
            <a:pPr marL="742950" lvl="1" indent="-285750">
              <a:buFont typeface="Arial" panose="020B0604020202020204" pitchFamily="34" charset="0"/>
              <a:buChar char="•"/>
            </a:pPr>
            <a:endParaRPr lang="en-US" b="1" dirty="0"/>
          </a:p>
          <a:p>
            <a:pPr marL="742950" lvl="1" indent="-285750">
              <a:buFont typeface="Arial" panose="020B0604020202020204" pitchFamily="34" charset="0"/>
              <a:buChar char="•"/>
            </a:pPr>
            <a:r>
              <a:rPr lang="en-US" b="1" dirty="0"/>
              <a:t>Actions or Services to Control or Manage Threats</a:t>
            </a:r>
            <a:endParaRPr lang="en-US" sz="2400" b="1" dirty="0"/>
          </a:p>
        </p:txBody>
      </p:sp>
    </p:spTree>
    <p:extLst>
      <p:ext uri="{BB962C8B-B14F-4D97-AF65-F5344CB8AC3E}">
        <p14:creationId xmlns:p14="http://schemas.microsoft.com/office/powerpoint/2010/main" val="1658334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wner\Downloads\Zwischensicherung.jpg"/>
          <p:cNvPicPr>
            <a:picLocks noChangeAspect="1" noChangeArrowheads="1"/>
          </p:cNvPicPr>
          <p:nvPr/>
        </p:nvPicPr>
        <p:blipFill rotWithShape="1">
          <a:blip r:embed="rId3">
            <a:extLst>
              <a:ext uri="{28A0092B-C50C-407E-A947-70E740481C1C}">
                <a14:useLocalDpi xmlns:a14="http://schemas.microsoft.com/office/drawing/2010/main" val="0"/>
              </a:ext>
            </a:extLst>
          </a:blip>
          <a:srcRect l="10805" r="12777"/>
          <a:stretch/>
        </p:blipFill>
        <p:spPr bwMode="auto">
          <a:xfrm>
            <a:off x="4495800" y="0"/>
            <a:ext cx="464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5987" y="238780"/>
            <a:ext cx="3437864" cy="1138773"/>
          </a:xfrm>
          <a:prstGeom prst="rect">
            <a:avLst/>
          </a:prstGeom>
          <a:noFill/>
        </p:spPr>
        <p:txBody>
          <a:bodyPr wrap="none" rtlCol="0">
            <a:spAutoFit/>
          </a:bodyPr>
          <a:lstStyle/>
          <a:p>
            <a:pPr algn="ctr"/>
            <a:r>
              <a:rPr lang="en-US" sz="4000" b="1" u="sng" dirty="0"/>
              <a:t>Safety</a:t>
            </a:r>
            <a:r>
              <a:rPr lang="en-US" sz="2800" b="1" u="sng" dirty="0"/>
              <a:t> </a:t>
            </a:r>
            <a:r>
              <a:rPr lang="en-US" sz="4000" b="1" u="sng" dirty="0"/>
              <a:t>Planning</a:t>
            </a:r>
          </a:p>
          <a:p>
            <a:pPr algn="ctr"/>
            <a:r>
              <a:rPr lang="en-US" sz="2800" b="1" dirty="0" err="1"/>
              <a:t>Out-of</a:t>
            </a:r>
            <a:r>
              <a:rPr lang="en-US" sz="2800" b="1" dirty="0"/>
              <a:t> Home Plan</a:t>
            </a:r>
          </a:p>
        </p:txBody>
      </p:sp>
      <p:sp>
        <p:nvSpPr>
          <p:cNvPr id="4" name="TextBox 3"/>
          <p:cNvSpPr txBox="1"/>
          <p:nvPr/>
        </p:nvSpPr>
        <p:spPr>
          <a:xfrm>
            <a:off x="0" y="1892149"/>
            <a:ext cx="4343400" cy="5262979"/>
          </a:xfrm>
          <a:prstGeom prst="rect">
            <a:avLst/>
          </a:prstGeom>
          <a:noFill/>
        </p:spPr>
        <p:txBody>
          <a:bodyPr wrap="square" rtlCol="0">
            <a:spAutoFit/>
          </a:bodyPr>
          <a:lstStyle/>
          <a:p>
            <a:pPr marL="342900" indent="-342900">
              <a:buFont typeface="Arial" panose="020B0604020202020204" pitchFamily="34" charset="0"/>
              <a:buChar char="•"/>
            </a:pPr>
            <a:r>
              <a:rPr lang="en-US" sz="2400" b="1" dirty="0"/>
              <a:t>Assessing Reasonable Efforts</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Conditions for Return - Clearly</a:t>
            </a:r>
          </a:p>
          <a:p>
            <a:pPr marL="800100" lvl="1" indent="-342900">
              <a:buFont typeface="Arial" panose="020B0604020202020204" pitchFamily="34" charset="0"/>
              <a:buChar char="•"/>
            </a:pPr>
            <a:endParaRPr lang="en-US" sz="2400" b="1" dirty="0"/>
          </a:p>
          <a:p>
            <a:pPr marL="800100" lvl="1" indent="-342900">
              <a:buFont typeface="Arial" panose="020B0604020202020204" pitchFamily="34" charset="0"/>
              <a:buChar char="•"/>
            </a:pPr>
            <a:r>
              <a:rPr lang="en-US" sz="2400" b="1" dirty="0"/>
              <a:t>Value Congruence </a:t>
            </a:r>
          </a:p>
          <a:p>
            <a:pPr marL="800100" lvl="1" indent="-342900">
              <a:buFont typeface="Arial" panose="020B0604020202020204" pitchFamily="34" charset="0"/>
              <a:buChar char="•"/>
            </a:pPr>
            <a:endParaRPr lang="en-US" sz="2400" b="1" dirty="0"/>
          </a:p>
          <a:p>
            <a:pPr marL="800100" lvl="1" indent="-342900">
              <a:buFont typeface="Arial" panose="020B0604020202020204" pitchFamily="34" charset="0"/>
              <a:buChar char="•"/>
            </a:pPr>
            <a:r>
              <a:rPr lang="en-US" sz="2400" b="1" dirty="0"/>
              <a:t>Behavior/Circumstance-Based Language</a:t>
            </a:r>
          </a:p>
          <a:p>
            <a:pPr marL="800100" lvl="1"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Kind and Amount of Parent-Child contact.</a:t>
            </a:r>
          </a:p>
          <a:p>
            <a:pPr marL="800100" lvl="1" indent="-342900">
              <a:buFont typeface="Arial" panose="020B0604020202020204" pitchFamily="34" charset="0"/>
              <a:buChar char="•"/>
            </a:pPr>
            <a:endParaRPr lang="en-US" sz="2400" b="1" dirty="0"/>
          </a:p>
          <a:p>
            <a:pPr marL="800100" lvl="1" indent="-342900">
              <a:buFont typeface="Arial" panose="020B0604020202020204" pitchFamily="34" charset="0"/>
              <a:buChar char="•"/>
            </a:pPr>
            <a:endParaRPr lang="en-US" sz="2400" b="1" dirty="0"/>
          </a:p>
          <a:p>
            <a:pPr marL="800100" lvl="1" indent="-342900">
              <a:buFont typeface="Arial" panose="020B0604020202020204" pitchFamily="34" charset="0"/>
              <a:buChar char="•"/>
            </a:pPr>
            <a:endParaRPr lang="en-US" sz="2400" b="1" dirty="0"/>
          </a:p>
        </p:txBody>
      </p:sp>
    </p:spTree>
    <p:extLst>
      <p:ext uri="{BB962C8B-B14F-4D97-AF65-F5344CB8AC3E}">
        <p14:creationId xmlns:p14="http://schemas.microsoft.com/office/powerpoint/2010/main" val="336794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Rob\Downloads\Kartoffelanbau_acker.jpg"/>
          <p:cNvPicPr>
            <a:picLocks noChangeAspect="1" noChangeArrowheads="1"/>
          </p:cNvPicPr>
          <p:nvPr/>
        </p:nvPicPr>
        <p:blipFill rotWithShape="1">
          <a:blip r:embed="rId3">
            <a:extLst>
              <a:ext uri="{28A0092B-C50C-407E-A947-70E740481C1C}">
                <a14:useLocalDpi xmlns:a14="http://schemas.microsoft.com/office/drawing/2010/main" val="0"/>
              </a:ext>
            </a:extLst>
          </a:blip>
          <a:srcRect t="13375" r="-140" b="18039"/>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74359"/>
            <a:ext cx="5052986" cy="1107996"/>
          </a:xfrm>
          <a:prstGeom prst="rect">
            <a:avLst/>
          </a:prstGeom>
          <a:noFill/>
        </p:spPr>
        <p:txBody>
          <a:bodyPr wrap="none" rtlCol="0">
            <a:spAutoFit/>
          </a:bodyPr>
          <a:lstStyle/>
          <a:p>
            <a:r>
              <a:rPr lang="en-US" sz="6600" b="1" dirty="0"/>
              <a:t>Case Planning</a:t>
            </a:r>
          </a:p>
        </p:txBody>
      </p:sp>
      <p:sp>
        <p:nvSpPr>
          <p:cNvPr id="2" name="TextBox 1"/>
          <p:cNvSpPr txBox="1"/>
          <p:nvPr/>
        </p:nvSpPr>
        <p:spPr>
          <a:xfrm>
            <a:off x="72659" y="2814095"/>
            <a:ext cx="8998682" cy="4031873"/>
          </a:xfrm>
          <a:prstGeom prst="rect">
            <a:avLst/>
          </a:prstGeom>
          <a:solidFill>
            <a:schemeClr val="bg1"/>
          </a:solidFill>
          <a:effectLst>
            <a:innerShdw blurRad="114300">
              <a:prstClr val="black"/>
            </a:innerShdw>
          </a:effectLst>
        </p:spPr>
        <p:txBody>
          <a:bodyPr wrap="none" rtlCol="0">
            <a:spAutoFit/>
          </a:bodyPr>
          <a:lstStyle/>
          <a:p>
            <a:pPr marL="285750" indent="-285750">
              <a:buFont typeface="Arial" panose="020B0604020202020204" pitchFamily="34" charset="0"/>
              <a:buChar char="•"/>
            </a:pPr>
            <a:r>
              <a:rPr lang="en-US" sz="3200" b="1" dirty="0"/>
              <a:t>Use Safety Framework to design case plan.</a:t>
            </a:r>
          </a:p>
          <a:p>
            <a:endParaRPr lang="en-US" sz="3200" b="1" dirty="0"/>
          </a:p>
          <a:p>
            <a:pPr marL="285750" indent="-285750">
              <a:buFont typeface="Arial" panose="020B0604020202020204" pitchFamily="34" charset="0"/>
              <a:buChar char="•"/>
            </a:pPr>
            <a:r>
              <a:rPr lang="en-US" sz="3200" b="1" dirty="0"/>
              <a:t>Looking toward the Court and </a:t>
            </a:r>
            <a:r>
              <a:rPr lang="en-US" sz="3200" b="1" dirty="0" err="1"/>
              <a:t>Dept</a:t>
            </a:r>
            <a:r>
              <a:rPr lang="en-US" sz="3200" b="1" dirty="0"/>
              <a:t> exiting Family.</a:t>
            </a:r>
          </a:p>
          <a:p>
            <a:endParaRPr lang="en-US" sz="3200" b="1" dirty="0"/>
          </a:p>
          <a:p>
            <a:pPr marL="285750" indent="-285750">
              <a:buFont typeface="Arial" panose="020B0604020202020204" pitchFamily="34" charset="0"/>
              <a:buChar char="•"/>
            </a:pPr>
            <a:r>
              <a:rPr lang="en-US" sz="3200" b="1" dirty="0"/>
              <a:t>Usually requires changing in parental behavior</a:t>
            </a:r>
          </a:p>
          <a:p>
            <a:endParaRPr lang="en-US" sz="3200" b="1" dirty="0"/>
          </a:p>
          <a:p>
            <a:r>
              <a:rPr lang="en-US" sz="3200" b="1" dirty="0"/>
              <a:t>RCW 13.34.136 Permanency Plan of Care</a:t>
            </a:r>
          </a:p>
          <a:p>
            <a:r>
              <a:rPr lang="en-US" sz="3200" b="1" dirty="0"/>
              <a:t>CA-PPM 1140 Family Assessment…</a:t>
            </a:r>
          </a:p>
        </p:txBody>
      </p:sp>
    </p:spTree>
    <p:extLst>
      <p:ext uri="{BB962C8B-B14F-4D97-AF65-F5344CB8AC3E}">
        <p14:creationId xmlns:p14="http://schemas.microsoft.com/office/powerpoint/2010/main" val="3281724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409" r="29196" b="14381"/>
          <a:stretch/>
        </p:blipFill>
        <p:spPr>
          <a:xfrm rot="5400000">
            <a:off x="5047565" y="2761566"/>
            <a:ext cx="4382868" cy="3810000"/>
          </a:xfrm>
          <a:prstGeom prst="rect">
            <a:avLst/>
          </a:prstGeom>
        </p:spPr>
      </p:pic>
      <p:sp>
        <p:nvSpPr>
          <p:cNvPr id="3" name="TextBox 2"/>
          <p:cNvSpPr txBox="1"/>
          <p:nvPr/>
        </p:nvSpPr>
        <p:spPr>
          <a:xfrm>
            <a:off x="0" y="5255"/>
            <a:ext cx="6931706" cy="6678751"/>
          </a:xfrm>
          <a:prstGeom prst="rect">
            <a:avLst/>
          </a:prstGeom>
          <a:noFill/>
        </p:spPr>
        <p:txBody>
          <a:bodyPr wrap="none" rtlCol="0">
            <a:spAutoFit/>
          </a:bodyPr>
          <a:lstStyle/>
          <a:p>
            <a:r>
              <a:rPr lang="en-US" sz="3600" b="1" u="sng" dirty="0"/>
              <a:t>Visitation Plans</a:t>
            </a:r>
          </a:p>
          <a:p>
            <a:pPr marL="457200" indent="-457200">
              <a:buFont typeface="Arial" panose="020B0604020202020204" pitchFamily="34" charset="0"/>
              <a:buChar char="•"/>
            </a:pPr>
            <a:r>
              <a:rPr lang="en-US" sz="2800" b="1" dirty="0"/>
              <a:t>Assess  -  Learn  -  Practice  -  Demonstrate</a:t>
            </a:r>
          </a:p>
          <a:p>
            <a:r>
              <a:rPr lang="en-US" sz="2800" b="1" dirty="0"/>
              <a:t>-------------------------------------------------------------</a:t>
            </a:r>
          </a:p>
          <a:p>
            <a:pPr marL="914400" lvl="1" indent="-457200">
              <a:buFont typeface="Arial" panose="020B0604020202020204" pitchFamily="34" charset="0"/>
              <a:buChar char="•"/>
            </a:pPr>
            <a:r>
              <a:rPr lang="en-US" sz="2400" b="1" dirty="0"/>
              <a:t>Quick to Start</a:t>
            </a:r>
          </a:p>
          <a:p>
            <a:pPr marL="914400" lvl="1" indent="-457200">
              <a:buFont typeface="Arial" panose="020B0604020202020204" pitchFamily="34" charset="0"/>
              <a:buChar char="•"/>
            </a:pPr>
            <a:endParaRPr lang="en-US" sz="2400" b="1" dirty="0"/>
          </a:p>
          <a:p>
            <a:pPr marL="914400" lvl="1" indent="-457200">
              <a:buFont typeface="Arial" panose="020B0604020202020204" pitchFamily="34" charset="0"/>
              <a:buChar char="•"/>
            </a:pPr>
            <a:r>
              <a:rPr lang="en-US" sz="2400" b="1" dirty="0"/>
              <a:t>Include Siblings</a:t>
            </a:r>
          </a:p>
          <a:p>
            <a:pPr marL="914400" lvl="1" indent="-457200">
              <a:buFont typeface="Arial" panose="020B0604020202020204" pitchFamily="34" charset="0"/>
              <a:buChar char="•"/>
            </a:pPr>
            <a:endParaRPr lang="en-US" sz="2400" b="1" dirty="0"/>
          </a:p>
          <a:p>
            <a:pPr marL="914400" lvl="1" indent="-457200">
              <a:buFont typeface="Arial" panose="020B0604020202020204" pitchFamily="34" charset="0"/>
              <a:buChar char="•"/>
            </a:pPr>
            <a:r>
              <a:rPr lang="en-US" sz="2400" b="1" dirty="0"/>
              <a:t>Alternative Contact</a:t>
            </a:r>
          </a:p>
          <a:p>
            <a:pPr marL="914400" lvl="1" indent="-457200">
              <a:buFont typeface="Arial" panose="020B0604020202020204" pitchFamily="34" charset="0"/>
              <a:buChar char="•"/>
            </a:pPr>
            <a:endParaRPr lang="en-US" sz="2400" b="1" dirty="0"/>
          </a:p>
          <a:p>
            <a:pPr marL="914400" lvl="1" indent="-457200">
              <a:buFont typeface="Arial" panose="020B0604020202020204" pitchFamily="34" charset="0"/>
              <a:buChar char="•"/>
            </a:pPr>
            <a:r>
              <a:rPr lang="en-US" sz="2400" b="1" dirty="0"/>
              <a:t>Written Plan – Court Order</a:t>
            </a:r>
          </a:p>
          <a:p>
            <a:pPr marL="914400" lvl="1" indent="-457200">
              <a:buFont typeface="Arial" panose="020B0604020202020204" pitchFamily="34" charset="0"/>
              <a:buChar char="•"/>
            </a:pPr>
            <a:endParaRPr lang="en-US" sz="2400" b="1" dirty="0"/>
          </a:p>
          <a:p>
            <a:pPr marL="914400" lvl="1" indent="-457200">
              <a:buFont typeface="Arial" panose="020B0604020202020204" pitchFamily="34" charset="0"/>
              <a:buChar char="•"/>
            </a:pPr>
            <a:r>
              <a:rPr lang="en-US" sz="2400" b="1" dirty="0"/>
              <a:t>Right of Family – Not Carrot-and-</a:t>
            </a:r>
          </a:p>
          <a:p>
            <a:pPr lvl="1"/>
            <a:r>
              <a:rPr lang="en-US" sz="2400" b="1" dirty="0"/>
              <a:t>	Stick</a:t>
            </a:r>
          </a:p>
          <a:p>
            <a:pPr lvl="1"/>
            <a:endParaRPr lang="en-US" sz="2400" b="1" dirty="0"/>
          </a:p>
          <a:p>
            <a:pPr marL="800100" lvl="1" indent="-342900">
              <a:buFont typeface="Arial" panose="020B0604020202020204" pitchFamily="34" charset="0"/>
              <a:buChar char="•"/>
            </a:pPr>
            <a:r>
              <a:rPr lang="en-US" sz="2400" b="1" dirty="0"/>
              <a:t>Explain Supervision</a:t>
            </a:r>
          </a:p>
          <a:p>
            <a:pPr lvl="1"/>
            <a:endParaRPr lang="en-US" sz="2400" b="1" dirty="0"/>
          </a:p>
          <a:p>
            <a:pPr marL="1257300" lvl="2" indent="-342900">
              <a:buFont typeface="Arial" panose="020B0604020202020204" pitchFamily="34" charset="0"/>
              <a:buChar char="•"/>
            </a:pPr>
            <a:r>
              <a:rPr lang="en-US" sz="2400" b="1" dirty="0"/>
              <a:t>How will it progress?</a:t>
            </a:r>
          </a:p>
        </p:txBody>
      </p:sp>
    </p:spTree>
    <p:extLst>
      <p:ext uri="{BB962C8B-B14F-4D97-AF65-F5344CB8AC3E}">
        <p14:creationId xmlns:p14="http://schemas.microsoft.com/office/powerpoint/2010/main" val="4210409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Owner\AppData\Local\Microsoft\Windows\Temporary Internet Files\Content.IE5\TMJTVA8K\science_questioning[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67200"/>
            <a:ext cx="3209925" cy="23717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6352" y="228599"/>
            <a:ext cx="7216206" cy="1384995"/>
          </a:xfrm>
          <a:prstGeom prst="rect">
            <a:avLst/>
          </a:prstGeom>
          <a:noFill/>
        </p:spPr>
        <p:txBody>
          <a:bodyPr wrap="none" rtlCol="0">
            <a:spAutoFit/>
          </a:bodyPr>
          <a:lstStyle/>
          <a:p>
            <a:pPr algn="ctr"/>
            <a:r>
              <a:rPr lang="en-US" sz="4800" b="1" u="sng" dirty="0"/>
              <a:t>Evaluating Success</a:t>
            </a:r>
          </a:p>
          <a:p>
            <a:pPr algn="ctr"/>
            <a:r>
              <a:rPr lang="en-US" sz="3600" b="1" dirty="0"/>
              <a:t>Why Can’t Children Go Home Today?</a:t>
            </a:r>
            <a:endParaRPr lang="en-US" sz="3200" b="1" dirty="0"/>
          </a:p>
        </p:txBody>
      </p:sp>
      <p:sp>
        <p:nvSpPr>
          <p:cNvPr id="4" name="TextBox 3"/>
          <p:cNvSpPr txBox="1"/>
          <p:nvPr/>
        </p:nvSpPr>
        <p:spPr>
          <a:xfrm>
            <a:off x="746352" y="1828800"/>
            <a:ext cx="8397648"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Reduction of Threats?  Emergence of New Threats?</a:t>
            </a:r>
          </a:p>
          <a:p>
            <a:pPr marL="285750" indent="-285750">
              <a:buFont typeface="Arial" panose="020B0604020202020204" pitchFamily="34" charset="0"/>
              <a:buChar char="•"/>
            </a:pPr>
            <a:r>
              <a:rPr lang="en-US" sz="2800" dirty="0"/>
              <a:t>Status of Protective Capacity?</a:t>
            </a:r>
          </a:p>
          <a:p>
            <a:pPr marL="285750" indent="-285750">
              <a:buFont typeface="Arial" panose="020B0604020202020204" pitchFamily="34" charset="0"/>
              <a:buChar char="•"/>
            </a:pPr>
            <a:r>
              <a:rPr lang="en-US" sz="2800" dirty="0"/>
              <a:t>Current Information for Answers?</a:t>
            </a:r>
          </a:p>
          <a:p>
            <a:pPr marL="285750" indent="-285750">
              <a:buFont typeface="Arial" panose="020B0604020202020204" pitchFamily="34" charset="0"/>
              <a:buChar char="•"/>
            </a:pPr>
            <a:r>
              <a:rPr lang="en-US" sz="2800" dirty="0"/>
              <a:t>Why Disputes?  Challenge Parties to Resolve.</a:t>
            </a:r>
          </a:p>
          <a:p>
            <a:pPr marL="285750" indent="-285750">
              <a:buFont typeface="Arial" panose="020B0604020202020204" pitchFamily="34" charset="0"/>
              <a:buChar char="•"/>
            </a:pPr>
            <a:r>
              <a:rPr lang="en-US" sz="2800"/>
              <a:t>If </a:t>
            </a:r>
            <a:r>
              <a:rPr lang="en-US" sz="2800" dirty="0"/>
              <a:t>no progress, why?</a:t>
            </a:r>
          </a:p>
          <a:p>
            <a:pPr marL="2114550" lvl="4" indent="-285750">
              <a:buFont typeface="Arial" panose="020B0604020202020204" pitchFamily="34" charset="0"/>
              <a:buChar char="•"/>
            </a:pPr>
            <a:r>
              <a:rPr lang="en-US" sz="2800" dirty="0"/>
              <a:t>Demand Information/Perspective of Parents</a:t>
            </a:r>
          </a:p>
        </p:txBody>
      </p:sp>
    </p:spTree>
    <p:extLst>
      <p:ext uri="{BB962C8B-B14F-4D97-AF65-F5344CB8AC3E}">
        <p14:creationId xmlns:p14="http://schemas.microsoft.com/office/powerpoint/2010/main" val="2318170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Owner\Downloads\BenToddJealousFami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4887" y="0"/>
            <a:ext cx="47691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152400"/>
            <a:ext cx="3006721" cy="707886"/>
          </a:xfrm>
          <a:prstGeom prst="rect">
            <a:avLst/>
          </a:prstGeom>
          <a:noFill/>
        </p:spPr>
        <p:txBody>
          <a:bodyPr wrap="none" rtlCol="0">
            <a:spAutoFit/>
          </a:bodyPr>
          <a:lstStyle/>
          <a:p>
            <a:r>
              <a:rPr lang="en-US" sz="4000" b="1" u="sng" dirty="0"/>
              <a:t>Reunification</a:t>
            </a:r>
          </a:p>
        </p:txBody>
      </p:sp>
      <p:sp>
        <p:nvSpPr>
          <p:cNvPr id="8" name="TextBox 7"/>
          <p:cNvSpPr txBox="1"/>
          <p:nvPr/>
        </p:nvSpPr>
        <p:spPr>
          <a:xfrm>
            <a:off x="228600" y="1066800"/>
            <a:ext cx="4070087" cy="5632312"/>
          </a:xfrm>
          <a:prstGeom prst="rect">
            <a:avLst/>
          </a:prstGeom>
          <a:noFill/>
        </p:spPr>
        <p:txBody>
          <a:bodyPr wrap="square" rtlCol="0">
            <a:spAutoFit/>
          </a:bodyPr>
          <a:lstStyle/>
          <a:p>
            <a:pPr marL="285750" indent="-285750">
              <a:buFont typeface="Arial" panose="020B0604020202020204" pitchFamily="34" charset="0"/>
              <a:buChar char="•"/>
            </a:pPr>
            <a:r>
              <a:rPr lang="en-US" dirty="0"/>
              <a:t>Have conditions changed enough to support an In-Home Safety Plan?</a:t>
            </a:r>
          </a:p>
          <a:p>
            <a:pPr marL="742950" lvl="1" indent="-285750"/>
            <a:r>
              <a:rPr lang="en-US" dirty="0"/>
              <a:t>Sustainable:</a:t>
            </a:r>
          </a:p>
          <a:p>
            <a:pPr marL="742950" lvl="1" indent="-285750">
              <a:buFont typeface="Arial" panose="020B0604020202020204" pitchFamily="34" charset="0"/>
              <a:buChar char="•"/>
            </a:pPr>
            <a:r>
              <a:rPr lang="en-US" dirty="0"/>
              <a:t>Can the plan be put into place? and can it work until it is no longer needed?</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Observe visits </a:t>
            </a:r>
          </a:p>
          <a:p>
            <a:pPr marL="742950" lvl="1" indent="-285750">
              <a:buFont typeface="Arial" panose="020B0604020202020204" pitchFamily="34" charset="0"/>
              <a:buChar char="•"/>
            </a:pPr>
            <a:r>
              <a:rPr lang="en-US" dirty="0"/>
              <a:t>Can unsupervised visits be happening now?</a:t>
            </a:r>
          </a:p>
          <a:p>
            <a:pPr marL="742950" lvl="1" indent="-285750">
              <a:buFont typeface="Arial" panose="020B0604020202020204" pitchFamily="34" charset="0"/>
              <a:buChar char="•"/>
            </a:pPr>
            <a:r>
              <a:rPr lang="en-US" dirty="0"/>
              <a:t>Are any of the visits structured to provide information about the child-parent relationship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Parent Attitudes re: Threats and Protective Factors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Info from Treatment Providers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80458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Owner\Downloads\BenToddJealousFami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4887" y="0"/>
            <a:ext cx="47691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152400"/>
            <a:ext cx="3006721" cy="707886"/>
          </a:xfrm>
          <a:prstGeom prst="rect">
            <a:avLst/>
          </a:prstGeom>
          <a:noFill/>
        </p:spPr>
        <p:txBody>
          <a:bodyPr wrap="none" rtlCol="0">
            <a:spAutoFit/>
          </a:bodyPr>
          <a:lstStyle/>
          <a:p>
            <a:r>
              <a:rPr lang="en-US" sz="4000" b="1" u="sng" dirty="0"/>
              <a:t>Reunification</a:t>
            </a:r>
          </a:p>
        </p:txBody>
      </p:sp>
      <p:sp>
        <p:nvSpPr>
          <p:cNvPr id="8" name="TextBox 7"/>
          <p:cNvSpPr txBox="1"/>
          <p:nvPr/>
        </p:nvSpPr>
        <p:spPr>
          <a:xfrm>
            <a:off x="228601" y="1066800"/>
            <a:ext cx="3733800" cy="3416320"/>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Are We Preparing the Care Provider to Support Reunification?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Is the Recommendation of Social Worker Independent and Supported .</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Reunification is a Plan, not an event.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768744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594" r="14869"/>
          <a:stretch/>
        </p:blipFill>
        <p:spPr>
          <a:xfrm>
            <a:off x="4191000" y="0"/>
            <a:ext cx="4953000" cy="6858000"/>
          </a:xfrm>
          <a:prstGeom prst="rect">
            <a:avLst/>
          </a:prstGeom>
        </p:spPr>
      </p:pic>
      <p:sp>
        <p:nvSpPr>
          <p:cNvPr id="4" name="TextBox 3"/>
          <p:cNvSpPr txBox="1"/>
          <p:nvPr/>
        </p:nvSpPr>
        <p:spPr>
          <a:xfrm flipH="1">
            <a:off x="-1" y="294503"/>
            <a:ext cx="4343400" cy="5663089"/>
          </a:xfrm>
          <a:prstGeom prst="rect">
            <a:avLst/>
          </a:prstGeom>
          <a:noFill/>
        </p:spPr>
        <p:txBody>
          <a:bodyPr wrap="square" rtlCol="0">
            <a:spAutoFit/>
          </a:bodyPr>
          <a:lstStyle/>
          <a:p>
            <a:r>
              <a:rPr lang="en-US" sz="3200" b="1" u="sng" dirty="0"/>
              <a:t>Terminating Jurisdiction</a:t>
            </a:r>
            <a:endParaRPr lang="en-US" sz="2400" b="1" u="sng" dirty="0"/>
          </a:p>
          <a:p>
            <a:endParaRPr lang="en-US" sz="2400" b="1" dirty="0"/>
          </a:p>
          <a:p>
            <a:endParaRPr lang="en-US" sz="2400" b="1" dirty="0"/>
          </a:p>
          <a:p>
            <a:endParaRPr lang="en-US" sz="2400" b="1" dirty="0"/>
          </a:p>
          <a:p>
            <a:pPr marL="342900" indent="-342900">
              <a:buFont typeface="Arial" panose="020B0604020202020204" pitchFamily="34" charset="0"/>
              <a:buChar char="•"/>
            </a:pPr>
            <a:r>
              <a:rPr lang="en-US" sz="2400" b="1" dirty="0"/>
              <a:t>Threats Eliminated</a:t>
            </a:r>
          </a:p>
          <a:p>
            <a:pPr marL="342900" indent="-342900">
              <a:buFont typeface="Arial" panose="020B0604020202020204" pitchFamily="34" charset="0"/>
              <a:buChar char="•"/>
            </a:pPr>
            <a:endParaRPr lang="en-US" sz="2400" b="1" dirty="0"/>
          </a:p>
          <a:p>
            <a:endParaRPr lang="en-US" sz="2400" b="1" dirty="0"/>
          </a:p>
          <a:p>
            <a:endParaRPr lang="en-US" sz="2400" b="1" dirty="0"/>
          </a:p>
          <a:p>
            <a:pPr marL="342900" indent="-342900">
              <a:buFont typeface="Arial" panose="020B0604020202020204" pitchFamily="34" charset="0"/>
              <a:buChar char="•"/>
            </a:pPr>
            <a:r>
              <a:rPr lang="en-US" sz="2400" b="1" dirty="0"/>
              <a:t>Protective Capacity Enhanced to Control Threats</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Combination of Both</a:t>
            </a:r>
          </a:p>
          <a:p>
            <a:endParaRPr lang="en-US" b="1" dirty="0"/>
          </a:p>
        </p:txBody>
      </p:sp>
    </p:spTree>
    <p:extLst>
      <p:ext uri="{BB962C8B-B14F-4D97-AF65-F5344CB8AC3E}">
        <p14:creationId xmlns:p14="http://schemas.microsoft.com/office/powerpoint/2010/main" val="2849716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ownloads\Front_view_looking_northwest._May_1984._-_Statue_of_Liberty,_Liberty_Island,_Manhattan,_New_York,_New_York_County,_NY_HAER_NY,31-NEYO,89-19.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322" t="6344" r="3203" b="2522"/>
          <a:stretch/>
        </p:blipFill>
        <p:spPr bwMode="auto">
          <a:xfrm>
            <a:off x="4287794" y="0"/>
            <a:ext cx="485620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435114"/>
            <a:ext cx="4037003" cy="6247864"/>
          </a:xfrm>
          <a:prstGeom prst="rect">
            <a:avLst/>
          </a:prstGeom>
          <a:noFill/>
        </p:spPr>
        <p:txBody>
          <a:bodyPr wrap="none" rtlCol="0">
            <a:spAutoFit/>
          </a:bodyPr>
          <a:lstStyle/>
          <a:p>
            <a:pPr algn="ctr"/>
            <a:r>
              <a:rPr lang="en-US" sz="4000" b="1" u="sng" dirty="0"/>
              <a:t>Child</a:t>
            </a:r>
          </a:p>
          <a:p>
            <a:pPr algn="ctr"/>
            <a:r>
              <a:rPr lang="en-US" sz="4000" b="1" u="sng" dirty="0"/>
              <a:t>Safety Framework</a:t>
            </a:r>
          </a:p>
          <a:p>
            <a:pPr algn="ctr"/>
            <a:endParaRPr lang="en-US" sz="4000" b="1" dirty="0"/>
          </a:p>
          <a:p>
            <a:pPr algn="ctr"/>
            <a:r>
              <a:rPr lang="en-US" sz="4000" b="1" dirty="0"/>
              <a:t>A</a:t>
            </a:r>
          </a:p>
          <a:p>
            <a:pPr algn="ctr"/>
            <a:r>
              <a:rPr lang="en-US" sz="4000" b="1" dirty="0"/>
              <a:t>Structure for </a:t>
            </a:r>
          </a:p>
          <a:p>
            <a:pPr algn="ctr"/>
            <a:r>
              <a:rPr lang="en-US" sz="4000" b="1" dirty="0"/>
              <a:t>Decision-</a:t>
            </a:r>
          </a:p>
          <a:p>
            <a:pPr algn="ctr"/>
            <a:r>
              <a:rPr lang="en-US" sz="4000" b="1" dirty="0"/>
              <a:t>Making</a:t>
            </a:r>
          </a:p>
          <a:p>
            <a:pPr algn="ctr"/>
            <a:r>
              <a:rPr lang="en-US" sz="4000" b="1" dirty="0"/>
              <a:t>In</a:t>
            </a:r>
          </a:p>
          <a:p>
            <a:pPr algn="ctr"/>
            <a:r>
              <a:rPr lang="en-US" sz="4000" b="1" dirty="0"/>
              <a:t>Dependency</a:t>
            </a:r>
          </a:p>
          <a:p>
            <a:pPr algn="ctr"/>
            <a:r>
              <a:rPr lang="en-US" sz="4000" b="1" dirty="0"/>
              <a:t>Court</a:t>
            </a:r>
          </a:p>
        </p:txBody>
      </p:sp>
    </p:spTree>
    <p:extLst>
      <p:ext uri="{BB962C8B-B14F-4D97-AF65-F5344CB8AC3E}">
        <p14:creationId xmlns:p14="http://schemas.microsoft.com/office/powerpoint/2010/main" val="1614471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72000" y="-12700"/>
            <a:ext cx="4572000" cy="6888617"/>
          </a:xfrm>
          <a:prstGeom prst="rect">
            <a:avLst/>
          </a:prstGeom>
        </p:spPr>
      </p:pic>
      <p:sp>
        <p:nvSpPr>
          <p:cNvPr id="6" name="Rectangle 5"/>
          <p:cNvSpPr/>
          <p:nvPr/>
        </p:nvSpPr>
        <p:spPr>
          <a:xfrm>
            <a:off x="238626" y="1445853"/>
            <a:ext cx="4191000" cy="2492990"/>
          </a:xfrm>
          <a:prstGeom prst="rect">
            <a:avLst/>
          </a:prstGeom>
        </p:spPr>
        <p:txBody>
          <a:bodyPr wrap="square">
            <a:spAutoFit/>
          </a:bodyPr>
          <a:lstStyle/>
          <a:p>
            <a:pPr lvl="0" algn="ctr">
              <a:spcBef>
                <a:spcPts val="0"/>
              </a:spcBef>
            </a:pPr>
            <a:endParaRPr lang="en-US" sz="1200" b="1" dirty="0">
              <a:solidFill>
                <a:srgbClr val="000000"/>
              </a:solidFill>
              <a:latin typeface="Garamond"/>
              <a:cs typeface="Garamond"/>
            </a:endParaRPr>
          </a:p>
          <a:p>
            <a:pPr lvl="0" algn="ctr">
              <a:spcBef>
                <a:spcPts val="0"/>
              </a:spcBef>
            </a:pPr>
            <a:endParaRPr lang="en-US" sz="1200" b="1" dirty="0">
              <a:solidFill>
                <a:srgbClr val="000000"/>
              </a:solidFill>
              <a:latin typeface="Garamond"/>
              <a:cs typeface="Garamond"/>
            </a:endParaRPr>
          </a:p>
          <a:p>
            <a:pPr algn="ctr"/>
            <a:r>
              <a:rPr lang="en-US" sz="3200" i="1" dirty="0">
                <a:solidFill>
                  <a:srgbClr val="000000"/>
                </a:solidFill>
                <a:latin typeface="Garamond"/>
                <a:cs typeface="Garamond"/>
              </a:rPr>
              <a:t>Evolve Leadership </a:t>
            </a:r>
          </a:p>
          <a:p>
            <a:pPr algn="ctr"/>
            <a:r>
              <a:rPr lang="en-US" sz="3200" i="1" dirty="0">
                <a:solidFill>
                  <a:srgbClr val="000000"/>
                </a:solidFill>
                <a:latin typeface="Garamond"/>
                <a:cs typeface="Garamond"/>
              </a:rPr>
              <a:t>to Promote Justice </a:t>
            </a:r>
          </a:p>
          <a:p>
            <a:pPr algn="ctr"/>
            <a:r>
              <a:rPr lang="en-US" sz="3200" i="1" dirty="0">
                <a:solidFill>
                  <a:srgbClr val="000000"/>
                </a:solidFill>
                <a:latin typeface="Garamond"/>
                <a:cs typeface="Garamond"/>
              </a:rPr>
              <a:t>in Child Welfare</a:t>
            </a:r>
          </a:p>
          <a:p>
            <a:pPr lvl="1"/>
            <a:endParaRPr lang="en-US" dirty="0">
              <a:solidFill>
                <a:srgbClr val="000000"/>
              </a:solidFill>
            </a:endParaRPr>
          </a:p>
          <a:p>
            <a:endParaRPr lang="en-US" dirty="0">
              <a:solidFill>
                <a:srgbClr val="000000"/>
              </a:solidFill>
            </a:endParaRPr>
          </a:p>
        </p:txBody>
      </p:sp>
      <p:pic>
        <p:nvPicPr>
          <p:cNvPr id="4" name="Picture 3" descr="http://cita-dev.weebly.com/uploads/2/3/0/3/23030074/1409956339.png"/>
          <p:cNvPicPr/>
          <p:nvPr/>
        </p:nvPicPr>
        <p:blipFill>
          <a:blip r:embed="rId4">
            <a:extLst>
              <a:ext uri="{28A0092B-C50C-407E-A947-70E740481C1C}">
                <a14:useLocalDpi xmlns:a14="http://schemas.microsoft.com/office/drawing/2010/main" val="0"/>
              </a:ext>
            </a:extLst>
          </a:blip>
          <a:srcRect/>
          <a:stretch>
            <a:fillRect/>
          </a:stretch>
        </p:blipFill>
        <p:spPr bwMode="auto">
          <a:xfrm>
            <a:off x="96253" y="442109"/>
            <a:ext cx="4475747" cy="821206"/>
          </a:xfrm>
          <a:prstGeom prst="rect">
            <a:avLst/>
          </a:prstGeom>
          <a:noFill/>
          <a:ln>
            <a:noFill/>
          </a:ln>
        </p:spPr>
      </p:pic>
      <p:sp>
        <p:nvSpPr>
          <p:cNvPr id="2" name="TextBox 1"/>
          <p:cNvSpPr txBox="1"/>
          <p:nvPr/>
        </p:nvSpPr>
        <p:spPr>
          <a:xfrm>
            <a:off x="395485" y="4035096"/>
            <a:ext cx="3988592" cy="2677656"/>
          </a:xfrm>
          <a:prstGeom prst="rect">
            <a:avLst/>
          </a:prstGeom>
          <a:noFill/>
        </p:spPr>
        <p:txBody>
          <a:bodyPr wrap="none" rtlCol="0">
            <a:spAutoFit/>
          </a:bodyPr>
          <a:lstStyle/>
          <a:p>
            <a:pPr algn="ctr"/>
            <a:r>
              <a:rPr lang="en-US" sz="3600" b="1" dirty="0"/>
              <a:t>Robert Wyman</a:t>
            </a:r>
          </a:p>
          <a:p>
            <a:pPr algn="ctr"/>
            <a:endParaRPr lang="en-US" sz="2400" b="1" dirty="0"/>
          </a:p>
          <a:p>
            <a:pPr algn="ctr"/>
            <a:endParaRPr lang="en-US" sz="2400" b="1" dirty="0"/>
          </a:p>
          <a:p>
            <a:pPr algn="ctr"/>
            <a:r>
              <a:rPr lang="en-US" sz="3600" b="1" dirty="0"/>
              <a:t>D’Adre Cunningham</a:t>
            </a:r>
            <a:endParaRPr lang="en-US" sz="2800" b="1" dirty="0"/>
          </a:p>
          <a:p>
            <a:pPr algn="ctr"/>
            <a:endParaRPr lang="en-US" sz="2400" b="1" dirty="0"/>
          </a:p>
          <a:p>
            <a:pPr algn="ctr"/>
            <a:endParaRPr lang="en-US" sz="2400" b="1" dirty="0"/>
          </a:p>
        </p:txBody>
      </p:sp>
    </p:spTree>
    <p:extLst>
      <p:ext uri="{BB962C8B-B14F-4D97-AF65-F5344CB8AC3E}">
        <p14:creationId xmlns:p14="http://schemas.microsoft.com/office/powerpoint/2010/main" val="579443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ob\Dropbox\Photos\Phone pics\2012-09-04_19-31-41_493.jpg"/>
          <p:cNvPicPr>
            <a:picLocks noChangeAspect="1" noChangeArrowheads="1"/>
          </p:cNvPicPr>
          <p:nvPr/>
        </p:nvPicPr>
        <p:blipFill rotWithShape="1">
          <a:blip r:embed="rId2">
            <a:extLst>
              <a:ext uri="{28A0092B-C50C-407E-A947-70E740481C1C}">
                <a14:useLocalDpi xmlns:a14="http://schemas.microsoft.com/office/drawing/2010/main" val="0"/>
              </a:ext>
            </a:extLst>
          </a:blip>
          <a:srcRect l="-575" r="1" b="30324"/>
          <a:stretch/>
        </p:blipFill>
        <p:spPr bwMode="auto">
          <a:xfrm>
            <a:off x="-70701" y="1"/>
            <a:ext cx="92147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28751" y="1200150"/>
            <a:ext cx="5304657" cy="1107996"/>
          </a:xfrm>
          <a:prstGeom prst="rect">
            <a:avLst/>
          </a:prstGeom>
          <a:noFill/>
        </p:spPr>
        <p:txBody>
          <a:bodyPr wrap="none" rtlCol="0">
            <a:spAutoFit/>
          </a:bodyPr>
          <a:lstStyle/>
          <a:p>
            <a:r>
              <a:rPr lang="en-US" sz="3300" b="1" dirty="0"/>
              <a:t>9 Why’s:</a:t>
            </a:r>
          </a:p>
          <a:p>
            <a:r>
              <a:rPr lang="en-US" sz="3300" b="1" dirty="0"/>
              <a:t>Finding Clarity and Purpose…</a:t>
            </a:r>
          </a:p>
        </p:txBody>
      </p:sp>
      <p:sp>
        <p:nvSpPr>
          <p:cNvPr id="5" name="TextBox 4"/>
          <p:cNvSpPr txBox="1"/>
          <p:nvPr/>
        </p:nvSpPr>
        <p:spPr>
          <a:xfrm>
            <a:off x="4743450" y="3657600"/>
            <a:ext cx="3114675" cy="2062103"/>
          </a:xfrm>
          <a:prstGeom prst="rect">
            <a:avLst/>
          </a:prstGeom>
          <a:noFill/>
        </p:spPr>
        <p:txBody>
          <a:bodyPr wrap="square" rtlCol="0">
            <a:spAutoFit/>
          </a:bodyPr>
          <a:lstStyle/>
          <a:p>
            <a:r>
              <a:rPr lang="en-US" sz="3200" b="1" dirty="0">
                <a:solidFill>
                  <a:schemeClr val="bg1"/>
                </a:solidFill>
              </a:rPr>
              <a:t>Why do you work in the child welfare court system?</a:t>
            </a:r>
          </a:p>
        </p:txBody>
      </p:sp>
    </p:spTree>
    <p:extLst>
      <p:ext uri="{BB962C8B-B14F-4D97-AF65-F5344CB8AC3E}">
        <p14:creationId xmlns:p14="http://schemas.microsoft.com/office/powerpoint/2010/main" val="2923792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000" r="31666"/>
          <a:stretch/>
        </p:blipFill>
        <p:spPr>
          <a:xfrm>
            <a:off x="3836504" y="0"/>
            <a:ext cx="5334000" cy="6787605"/>
          </a:xfrm>
          <a:prstGeom prst="rect">
            <a:avLst/>
          </a:prstGeom>
        </p:spPr>
      </p:pic>
      <p:sp>
        <p:nvSpPr>
          <p:cNvPr id="5" name="TextBox 4"/>
          <p:cNvSpPr txBox="1"/>
          <p:nvPr/>
        </p:nvSpPr>
        <p:spPr>
          <a:xfrm>
            <a:off x="228600" y="231964"/>
            <a:ext cx="3429000" cy="6555641"/>
          </a:xfrm>
          <a:prstGeom prst="rect">
            <a:avLst/>
          </a:prstGeom>
          <a:noFill/>
        </p:spPr>
        <p:txBody>
          <a:bodyPr wrap="square" rtlCol="0" anchor="t">
            <a:spAutoFit/>
          </a:bodyPr>
          <a:lstStyle/>
          <a:p>
            <a:r>
              <a:rPr lang="en-US" b="1" u="sng" dirty="0">
                <a:solidFill>
                  <a:srgbClr val="974806"/>
                </a:solidFill>
              </a:rPr>
              <a:t>Safety Assessment</a:t>
            </a:r>
          </a:p>
          <a:p>
            <a:pPr marL="285750" indent="-285750">
              <a:buFont typeface="Arial" panose="020B0604020202020204" pitchFamily="34" charset="0"/>
              <a:buChar char="•"/>
            </a:pPr>
            <a:r>
              <a:rPr lang="en-US" dirty="0">
                <a:solidFill>
                  <a:srgbClr val="974806"/>
                </a:solidFill>
              </a:rPr>
              <a:t>Gathering Information</a:t>
            </a:r>
          </a:p>
          <a:p>
            <a:pPr marL="285750" indent="-285750">
              <a:buFont typeface="Arial" panose="020B0604020202020204" pitchFamily="34" charset="0"/>
              <a:buChar char="•"/>
            </a:pPr>
            <a:r>
              <a:rPr lang="en-US" dirty="0">
                <a:solidFill>
                  <a:srgbClr val="974806"/>
                </a:solidFill>
              </a:rPr>
              <a:t>Foundation for case analysis</a:t>
            </a:r>
          </a:p>
          <a:p>
            <a:endParaRPr lang="en-US" dirty="0"/>
          </a:p>
          <a:p>
            <a:r>
              <a:rPr lang="en-US" b="1" dirty="0"/>
              <a:t>Safety Plans</a:t>
            </a:r>
          </a:p>
          <a:p>
            <a:pPr marL="285750" indent="-285750">
              <a:buFont typeface="Arial" panose="020B0604020202020204" pitchFamily="34" charset="0"/>
              <a:buChar char="•"/>
            </a:pPr>
            <a:r>
              <a:rPr lang="en-US" dirty="0"/>
              <a:t>Based on Safety Assessment</a:t>
            </a:r>
          </a:p>
          <a:p>
            <a:pPr marL="285750" indent="-285750">
              <a:buFont typeface="Arial" panose="020B0604020202020204" pitchFamily="34" charset="0"/>
              <a:buChar char="•"/>
            </a:pPr>
            <a:r>
              <a:rPr lang="en-US" dirty="0"/>
              <a:t>In-Home</a:t>
            </a:r>
          </a:p>
          <a:p>
            <a:pPr marL="285750" indent="-285750">
              <a:buFont typeface="Arial" panose="020B0604020202020204" pitchFamily="34" charset="0"/>
              <a:buChar char="•"/>
            </a:pPr>
            <a:r>
              <a:rPr lang="en-US" dirty="0"/>
              <a:t>Out-of-Home</a:t>
            </a:r>
          </a:p>
          <a:p>
            <a:endParaRPr lang="en-US" dirty="0"/>
          </a:p>
          <a:p>
            <a:r>
              <a:rPr lang="en-US" b="1" dirty="0"/>
              <a:t>Conditions for Return</a:t>
            </a:r>
          </a:p>
          <a:p>
            <a:pPr marL="285750" indent="-285750">
              <a:buFont typeface="Arial" panose="020B0604020202020204" pitchFamily="34" charset="0"/>
              <a:buChar char="•"/>
            </a:pPr>
            <a:r>
              <a:rPr lang="en-US" dirty="0"/>
              <a:t>Based on Safety Assessment </a:t>
            </a:r>
          </a:p>
          <a:p>
            <a:pPr marL="285750" indent="-285750">
              <a:buFont typeface="Arial" panose="020B0604020202020204" pitchFamily="34" charset="0"/>
              <a:buChar char="•"/>
            </a:pPr>
            <a:r>
              <a:rPr lang="en-US" dirty="0"/>
              <a:t>Foundation for Case Plan</a:t>
            </a:r>
          </a:p>
          <a:p>
            <a:endParaRPr lang="en-US" dirty="0"/>
          </a:p>
          <a:p>
            <a:r>
              <a:rPr lang="en-US" b="1" dirty="0"/>
              <a:t>Case Plan</a:t>
            </a:r>
          </a:p>
          <a:p>
            <a:pPr marL="285750" indent="-285750">
              <a:buFont typeface="Arial" panose="020B0604020202020204" pitchFamily="34" charset="0"/>
              <a:buChar char="•"/>
            </a:pPr>
            <a:r>
              <a:rPr lang="en-US" dirty="0"/>
              <a:t>Based on Safety Assessment</a:t>
            </a:r>
          </a:p>
          <a:p>
            <a:pPr marL="285750" indent="-285750">
              <a:buFont typeface="Arial" panose="020B0604020202020204" pitchFamily="34" charset="0"/>
              <a:buChar char="•"/>
            </a:pPr>
            <a:r>
              <a:rPr lang="en-US" dirty="0"/>
              <a:t>Eliminates Threats or Enhances Protective Capacity</a:t>
            </a:r>
          </a:p>
          <a:p>
            <a:endParaRPr lang="en-US" dirty="0"/>
          </a:p>
          <a:p>
            <a:r>
              <a:rPr lang="en-US" b="1" dirty="0"/>
              <a:t>Progress, Reunification, Dismissal</a:t>
            </a:r>
          </a:p>
          <a:p>
            <a:pPr marL="285750" indent="-285750">
              <a:buFont typeface="Arial" panose="020B0604020202020204" pitchFamily="34" charset="0"/>
              <a:buChar char="•"/>
            </a:pPr>
            <a:r>
              <a:rPr lang="en-US" dirty="0"/>
              <a:t>Judged against Safety Assessment</a:t>
            </a:r>
          </a:p>
          <a:p>
            <a:pPr marL="285750" indent="-285750">
              <a:buFont typeface="Arial" panose="020B0604020202020204" pitchFamily="34" charset="0"/>
              <a:buChar char="•"/>
            </a:pPr>
            <a:r>
              <a:rPr lang="en-US" dirty="0"/>
              <a:t>Reunification </a:t>
            </a:r>
            <a:r>
              <a:rPr lang="en-US" sz="2400" dirty="0"/>
              <a:t>≠ </a:t>
            </a:r>
            <a:r>
              <a:rPr lang="en-US" sz="2000" dirty="0"/>
              <a:t>Dismissal</a:t>
            </a:r>
            <a:endParaRPr lang="en-US" dirty="0"/>
          </a:p>
          <a:p>
            <a:endParaRPr lang="en-US" dirty="0"/>
          </a:p>
        </p:txBody>
      </p:sp>
    </p:spTree>
    <p:extLst>
      <p:ext uri="{BB962C8B-B14F-4D97-AF65-F5344CB8AC3E}">
        <p14:creationId xmlns:p14="http://schemas.microsoft.com/office/powerpoint/2010/main" val="2576034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5788" y="347641"/>
            <a:ext cx="1219200" cy="369332"/>
          </a:xfrm>
          <a:prstGeom prst="rect">
            <a:avLst/>
          </a:prstGeom>
          <a:noFill/>
        </p:spPr>
        <p:txBody>
          <a:bodyPr wrap="square" rtlCol="0">
            <a:spAutoFit/>
          </a:bodyPr>
          <a:lstStyle/>
          <a:p>
            <a:pPr algn="ctr"/>
            <a:r>
              <a:rPr lang="en-US" b="1" dirty="0">
                <a:latin typeface="Adobe Caslon Pro"/>
              </a:rPr>
              <a:t>Threats</a:t>
            </a:r>
          </a:p>
        </p:txBody>
      </p:sp>
      <p:sp>
        <p:nvSpPr>
          <p:cNvPr id="3" name="TextBox 2"/>
          <p:cNvSpPr txBox="1"/>
          <p:nvPr/>
        </p:nvSpPr>
        <p:spPr>
          <a:xfrm>
            <a:off x="457200" y="4894107"/>
            <a:ext cx="1752600" cy="369332"/>
          </a:xfrm>
          <a:prstGeom prst="rect">
            <a:avLst/>
          </a:prstGeom>
          <a:noFill/>
        </p:spPr>
        <p:txBody>
          <a:bodyPr wrap="square" rtlCol="0">
            <a:spAutoFit/>
          </a:bodyPr>
          <a:lstStyle/>
          <a:p>
            <a:r>
              <a:rPr lang="en-US" b="1" dirty="0">
                <a:latin typeface="Adobe Caslon Pro"/>
              </a:rPr>
              <a:t>Vulnerabilities</a:t>
            </a:r>
          </a:p>
        </p:txBody>
      </p:sp>
      <p:sp>
        <p:nvSpPr>
          <p:cNvPr id="4" name="TextBox 3"/>
          <p:cNvSpPr txBox="1"/>
          <p:nvPr/>
        </p:nvSpPr>
        <p:spPr>
          <a:xfrm>
            <a:off x="6019800" y="4940273"/>
            <a:ext cx="2438400" cy="646331"/>
          </a:xfrm>
          <a:prstGeom prst="rect">
            <a:avLst/>
          </a:prstGeom>
          <a:noFill/>
        </p:spPr>
        <p:txBody>
          <a:bodyPr wrap="square" rtlCol="0">
            <a:spAutoFit/>
          </a:bodyPr>
          <a:lstStyle/>
          <a:p>
            <a:r>
              <a:rPr lang="en-US" b="1" dirty="0">
                <a:latin typeface="Adobe Caslon Pro"/>
              </a:rPr>
              <a:t>Protective Capacities</a:t>
            </a:r>
          </a:p>
        </p:txBody>
      </p:sp>
      <p:sp>
        <p:nvSpPr>
          <p:cNvPr id="5" name="Isosceles Triangle 4"/>
          <p:cNvSpPr/>
          <p:nvPr/>
        </p:nvSpPr>
        <p:spPr>
          <a:xfrm>
            <a:off x="1867988" y="827655"/>
            <a:ext cx="4345577" cy="3932924"/>
          </a:xfrm>
          <a:prstGeom prst="triangle">
            <a:avLst>
              <a:gd name="adj" fmla="val 490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Caslon Pro"/>
            </a:endParaRPr>
          </a:p>
        </p:txBody>
      </p:sp>
      <p:sp>
        <p:nvSpPr>
          <p:cNvPr id="6" name="TextBox 5"/>
          <p:cNvSpPr txBox="1"/>
          <p:nvPr/>
        </p:nvSpPr>
        <p:spPr>
          <a:xfrm>
            <a:off x="3202577" y="2452255"/>
            <a:ext cx="1676400" cy="2308324"/>
          </a:xfrm>
          <a:prstGeom prst="rect">
            <a:avLst/>
          </a:prstGeom>
          <a:noFill/>
        </p:spPr>
        <p:txBody>
          <a:bodyPr wrap="square" rtlCol="0">
            <a:spAutoFit/>
          </a:bodyPr>
          <a:lstStyle/>
          <a:p>
            <a:r>
              <a:rPr lang="en-US" dirty="0">
                <a:latin typeface="Adobe Caslon Pro"/>
              </a:rPr>
              <a:t>Are there sufficient protective capacities to protect from threats to which the child is vulnerable?</a:t>
            </a:r>
          </a:p>
        </p:txBody>
      </p:sp>
      <p:sp>
        <p:nvSpPr>
          <p:cNvPr id="7" name="TextBox 6"/>
          <p:cNvSpPr txBox="1"/>
          <p:nvPr/>
        </p:nvSpPr>
        <p:spPr>
          <a:xfrm flipH="1">
            <a:off x="502918" y="5791200"/>
            <a:ext cx="8412481" cy="923330"/>
          </a:xfrm>
          <a:prstGeom prst="rect">
            <a:avLst/>
          </a:prstGeom>
          <a:noFill/>
        </p:spPr>
        <p:txBody>
          <a:bodyPr wrap="square" rtlCol="0">
            <a:spAutoFit/>
          </a:bodyPr>
          <a:lstStyle/>
          <a:p>
            <a:r>
              <a:rPr lang="en-US" dirty="0"/>
              <a:t>RCW 13.34.065:  Shelter care—Hearing—Recommendation as to further need—Release.</a:t>
            </a:r>
          </a:p>
          <a:p>
            <a:endParaRPr lang="en-US" dirty="0"/>
          </a:p>
          <a:p>
            <a:r>
              <a:rPr lang="en-US" dirty="0"/>
              <a:t>WA Children’s Admin Practice and Procedure Manual:  1120  Safety Assessments</a:t>
            </a:r>
          </a:p>
        </p:txBody>
      </p:sp>
    </p:spTree>
    <p:extLst>
      <p:ext uri="{BB962C8B-B14F-4D97-AF65-F5344CB8AC3E}">
        <p14:creationId xmlns:p14="http://schemas.microsoft.com/office/powerpoint/2010/main" val="119946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TJFISHER\AppData\Local\Microsoft\Windows\Temporary Internet Files\Content.IE5\JYZ2S183\MP90025539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
            <a:ext cx="9144000" cy="68275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762000"/>
            <a:ext cx="4816127" cy="3570208"/>
          </a:xfrm>
          <a:prstGeom prst="rect">
            <a:avLst/>
          </a:prstGeom>
          <a:noFill/>
        </p:spPr>
        <p:txBody>
          <a:bodyPr wrap="none" rtlCol="0">
            <a:spAutoFit/>
          </a:bodyPr>
          <a:lstStyle/>
          <a:p>
            <a:r>
              <a:rPr lang="en-US" sz="6600" b="1" u="sng" dirty="0"/>
              <a:t>Threats</a:t>
            </a:r>
          </a:p>
          <a:p>
            <a:pPr marL="571500" indent="-571500">
              <a:buFont typeface="Arial" panose="020B0604020202020204" pitchFamily="34" charset="0"/>
              <a:buChar char="•"/>
            </a:pPr>
            <a:r>
              <a:rPr lang="en-US" sz="3200" b="1" dirty="0"/>
              <a:t>Specific and Observable</a:t>
            </a:r>
          </a:p>
          <a:p>
            <a:pPr marL="571500" indent="-571500">
              <a:buFont typeface="Arial" panose="020B0604020202020204" pitchFamily="34" charset="0"/>
              <a:buChar char="•"/>
            </a:pPr>
            <a:r>
              <a:rPr lang="en-US" sz="3200" b="1" dirty="0"/>
              <a:t>Out of Control</a:t>
            </a:r>
          </a:p>
          <a:p>
            <a:pPr marL="571500" indent="-571500">
              <a:buFont typeface="Arial" panose="020B0604020202020204" pitchFamily="34" charset="0"/>
              <a:buChar char="•"/>
            </a:pPr>
            <a:r>
              <a:rPr lang="en-US" sz="3200" b="1" dirty="0"/>
              <a:t>Immediate or Liable</a:t>
            </a:r>
          </a:p>
          <a:p>
            <a:r>
              <a:rPr lang="en-US" sz="3200" b="1" dirty="0"/>
              <a:t>      to Happen Soon</a:t>
            </a:r>
          </a:p>
          <a:p>
            <a:pPr marL="571500" indent="-571500">
              <a:buFont typeface="Arial" panose="020B0604020202020204" pitchFamily="34" charset="0"/>
              <a:buChar char="•"/>
            </a:pPr>
            <a:r>
              <a:rPr lang="en-US" sz="3200" b="1" dirty="0"/>
              <a:t>Severe Consequences</a:t>
            </a:r>
          </a:p>
        </p:txBody>
      </p:sp>
    </p:spTree>
    <p:extLst>
      <p:ext uri="{BB962C8B-B14F-4D97-AF65-F5344CB8AC3E}">
        <p14:creationId xmlns:p14="http://schemas.microsoft.com/office/powerpoint/2010/main" val="4248023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Owner\Downloads\In_ground_swiming_poo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95" y="0"/>
            <a:ext cx="7679475" cy="2308324"/>
          </a:xfrm>
          <a:prstGeom prst="rect">
            <a:avLst/>
          </a:prstGeom>
          <a:noFill/>
        </p:spPr>
        <p:txBody>
          <a:bodyPr wrap="none" rtlCol="0">
            <a:spAutoFit/>
          </a:bodyPr>
          <a:lstStyle/>
          <a:p>
            <a:r>
              <a:rPr lang="en-US" sz="4800" b="1" dirty="0">
                <a:solidFill>
                  <a:schemeClr val="bg1"/>
                </a:solidFill>
              </a:rPr>
              <a:t>Vulnerabilities</a:t>
            </a:r>
          </a:p>
          <a:p>
            <a:pPr marL="457200" indent="-457200">
              <a:buFont typeface="Arial" panose="020B0604020202020204" pitchFamily="34" charset="0"/>
              <a:buChar char="•"/>
            </a:pPr>
            <a:r>
              <a:rPr lang="en-US" sz="3200" b="1" dirty="0">
                <a:solidFill>
                  <a:schemeClr val="bg1"/>
                </a:solidFill>
              </a:rPr>
              <a:t>Child Specific</a:t>
            </a:r>
          </a:p>
          <a:p>
            <a:pPr marL="457200" indent="-457200">
              <a:buFont typeface="Arial" panose="020B0604020202020204" pitchFamily="34" charset="0"/>
              <a:buChar char="•"/>
            </a:pPr>
            <a:r>
              <a:rPr lang="en-US" sz="3200" b="1" dirty="0">
                <a:solidFill>
                  <a:schemeClr val="bg1"/>
                </a:solidFill>
              </a:rPr>
              <a:t>Vulnerable or Not, Not Judged in Degrees</a:t>
            </a:r>
          </a:p>
          <a:p>
            <a:pPr marL="457200" indent="-457200">
              <a:buFont typeface="Arial" panose="020B0604020202020204" pitchFamily="34" charset="0"/>
              <a:buChar char="•"/>
            </a:pPr>
            <a:r>
              <a:rPr lang="en-US" sz="3200" b="1" dirty="0">
                <a:solidFill>
                  <a:schemeClr val="bg1"/>
                </a:solidFill>
              </a:rPr>
              <a:t>If Threat Exists, Presume Vulnerability</a:t>
            </a:r>
          </a:p>
        </p:txBody>
      </p:sp>
    </p:spTree>
    <p:extLst>
      <p:ext uri="{BB962C8B-B14F-4D97-AF65-F5344CB8AC3E}">
        <p14:creationId xmlns:p14="http://schemas.microsoft.com/office/powerpoint/2010/main" val="3256214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TJFISHER\AppData\Local\Microsoft\Windows\Temporary Internet Files\Content.IE5\JYZ2S183\MP90038722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61401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381000"/>
            <a:ext cx="4692567" cy="2246769"/>
          </a:xfrm>
          <a:prstGeom prst="rect">
            <a:avLst/>
          </a:prstGeom>
          <a:noFill/>
        </p:spPr>
        <p:txBody>
          <a:bodyPr wrap="none" rtlCol="0">
            <a:spAutoFit/>
          </a:bodyPr>
          <a:lstStyle/>
          <a:p>
            <a:r>
              <a:rPr lang="en-US" sz="4400" b="1" dirty="0">
                <a:solidFill>
                  <a:schemeClr val="bg1"/>
                </a:solidFill>
              </a:rPr>
              <a:t>Protective Capacity</a:t>
            </a:r>
          </a:p>
          <a:p>
            <a:pPr marL="457200" indent="-457200">
              <a:buFont typeface="Arial" panose="020B0604020202020204" pitchFamily="34" charset="0"/>
              <a:buChar char="•"/>
            </a:pPr>
            <a:r>
              <a:rPr lang="en-US" sz="3200" b="1" dirty="0">
                <a:solidFill>
                  <a:schemeClr val="bg1"/>
                </a:solidFill>
              </a:rPr>
              <a:t>Cognitive</a:t>
            </a:r>
          </a:p>
          <a:p>
            <a:pPr marL="457200" indent="-457200">
              <a:buFont typeface="Arial" panose="020B0604020202020204" pitchFamily="34" charset="0"/>
              <a:buChar char="•"/>
            </a:pPr>
            <a:r>
              <a:rPr lang="en-US" sz="3200" b="1" dirty="0">
                <a:solidFill>
                  <a:schemeClr val="bg1"/>
                </a:solidFill>
              </a:rPr>
              <a:t>Behavioral</a:t>
            </a:r>
          </a:p>
          <a:p>
            <a:pPr marL="457200" indent="-457200">
              <a:buFont typeface="Arial" panose="020B0604020202020204" pitchFamily="34" charset="0"/>
              <a:buChar char="•"/>
            </a:pPr>
            <a:r>
              <a:rPr lang="en-US" sz="3200" b="1" dirty="0">
                <a:solidFill>
                  <a:schemeClr val="bg1"/>
                </a:solidFill>
              </a:rPr>
              <a:t>Emotional</a:t>
            </a:r>
          </a:p>
        </p:txBody>
      </p:sp>
    </p:spTree>
    <p:extLst>
      <p:ext uri="{BB962C8B-B14F-4D97-AF65-F5344CB8AC3E}">
        <p14:creationId xmlns:p14="http://schemas.microsoft.com/office/powerpoint/2010/main" val="1019763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ownloads\Dean_Martin_Rawhide_19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8283" y="0"/>
            <a:ext cx="532571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800" y="319512"/>
            <a:ext cx="3737754" cy="584775"/>
          </a:xfrm>
          <a:prstGeom prst="rect">
            <a:avLst/>
          </a:prstGeom>
          <a:noFill/>
        </p:spPr>
        <p:txBody>
          <a:bodyPr wrap="none" rtlCol="0">
            <a:spAutoFit/>
          </a:bodyPr>
          <a:lstStyle/>
          <a:p>
            <a:r>
              <a:rPr lang="en-US" sz="3200" b="1" u="sng" dirty="0"/>
              <a:t>Threat or No Threat?</a:t>
            </a:r>
          </a:p>
        </p:txBody>
      </p:sp>
      <p:sp>
        <p:nvSpPr>
          <p:cNvPr id="5" name="TextBox 4"/>
          <p:cNvSpPr txBox="1"/>
          <p:nvPr/>
        </p:nvSpPr>
        <p:spPr>
          <a:xfrm>
            <a:off x="172520" y="1219200"/>
            <a:ext cx="3341913" cy="5109091"/>
          </a:xfrm>
          <a:prstGeom prst="rect">
            <a:avLst/>
          </a:prstGeom>
          <a:noFill/>
        </p:spPr>
        <p:txBody>
          <a:bodyPr wrap="square" rtlCol="0">
            <a:spAutoFit/>
          </a:bodyPr>
          <a:lstStyle/>
          <a:p>
            <a:pPr marL="571500" indent="-571500">
              <a:buFont typeface="Arial" panose="020B0604020202020204" pitchFamily="34" charset="0"/>
              <a:buChar char="•"/>
            </a:pPr>
            <a:r>
              <a:rPr lang="en-US" sz="2800" b="1" dirty="0"/>
              <a:t>Specific and Observable</a:t>
            </a:r>
          </a:p>
          <a:p>
            <a:pPr marL="571500" indent="-571500">
              <a:buFont typeface="Arial" panose="020B0604020202020204" pitchFamily="34" charset="0"/>
              <a:buChar char="•"/>
            </a:pPr>
            <a:endParaRPr lang="en-US" sz="2800" b="1" dirty="0"/>
          </a:p>
          <a:p>
            <a:pPr marL="571500" indent="-571500">
              <a:buFont typeface="Arial" panose="020B0604020202020204" pitchFamily="34" charset="0"/>
              <a:buChar char="•"/>
            </a:pPr>
            <a:r>
              <a:rPr lang="en-US" sz="2800" b="1" dirty="0"/>
              <a:t>Out of Control</a:t>
            </a:r>
          </a:p>
          <a:p>
            <a:pPr marL="571500" indent="-571500">
              <a:buFont typeface="Arial" panose="020B0604020202020204" pitchFamily="34" charset="0"/>
              <a:buChar char="•"/>
            </a:pPr>
            <a:endParaRPr lang="en-US" sz="2800" b="1" dirty="0"/>
          </a:p>
          <a:p>
            <a:pPr marL="571500" indent="-571500">
              <a:buFont typeface="Arial" panose="020B0604020202020204" pitchFamily="34" charset="0"/>
              <a:buChar char="•"/>
            </a:pPr>
            <a:r>
              <a:rPr lang="en-US" sz="2800" b="1" dirty="0"/>
              <a:t>Immediate or Liable   to Happen Soon</a:t>
            </a:r>
          </a:p>
          <a:p>
            <a:endParaRPr lang="en-US" sz="2800" b="1" dirty="0"/>
          </a:p>
          <a:p>
            <a:pPr marL="571500" indent="-571500">
              <a:buFont typeface="Arial" panose="020B0604020202020204" pitchFamily="34" charset="0"/>
              <a:buChar char="•"/>
            </a:pPr>
            <a:r>
              <a:rPr lang="en-US" sz="2800" b="1" dirty="0"/>
              <a:t>Severe Consequences</a:t>
            </a:r>
          </a:p>
          <a:p>
            <a:endParaRPr lang="en-US" dirty="0"/>
          </a:p>
        </p:txBody>
      </p:sp>
    </p:spTree>
    <p:extLst>
      <p:ext uri="{BB962C8B-B14F-4D97-AF65-F5344CB8AC3E}">
        <p14:creationId xmlns:p14="http://schemas.microsoft.com/office/powerpoint/2010/main" val="1177398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13668</TotalTime>
  <Words>2444</Words>
  <Application>Microsoft Office PowerPoint</Application>
  <PresentationFormat>On-screen Show (4:3)</PresentationFormat>
  <Paragraphs>580</Paragraphs>
  <Slides>20</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Adobe Caslon Pro</vt:lpstr>
      <vt:lpstr>Arial</vt:lpstr>
      <vt:lpstr>Calibri</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Washington School of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Jaasko-Fisher</dc:creator>
  <cp:lastModifiedBy>Rob Wyman</cp:lastModifiedBy>
  <cp:revision>94</cp:revision>
  <dcterms:created xsi:type="dcterms:W3CDTF">2012-01-30T12:36:26Z</dcterms:created>
  <dcterms:modified xsi:type="dcterms:W3CDTF">2018-10-11T22:06:11Z</dcterms:modified>
</cp:coreProperties>
</file>